
<file path=[Content_Types].xml><?xml version="1.0" encoding="utf-8"?>
<Types xmlns="http://schemas.openxmlformats.org/package/2006/content-types">
  <Default Extension="bin" ContentType="application/vnd.openxmlformats-officedocument.oleObject"/>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rawings/drawing1.xml" ContentType="application/vnd.openxmlformats-officedocument.drawingml.chartshapes+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4.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60"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 id="276" r:id="rId17"/>
    <p:sldId id="274" r:id="rId18"/>
    <p:sldId id="275" r:id="rId19"/>
    <p:sldId id="277" r:id="rId20"/>
    <p:sldId id="27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26" autoAdjust="0"/>
    <p:restoredTop sz="94740"/>
  </p:normalViewPr>
  <p:slideViewPr>
    <p:cSldViewPr snapToGrid="0" snapToObjects="1">
      <p:cViewPr varScale="1">
        <p:scale>
          <a:sx n="82" d="100"/>
          <a:sy n="82" d="100"/>
        </p:scale>
        <p:origin x="653" y="72"/>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ACifuentes\Downloads\Graficas%20Escenarios%20Indicativos%20Consolidado.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ACifuentes\Desktop\Gr&#225;ficas%20Presupuesto%20abierto1.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ACifuentes\Desktop\Gr&#225;ficas%20Presupuesto%20abierto1.xlsx" TargetMode="External"/><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Cifuentes\Documents\Planificaci&#243;n\2018\Presupuesto%20Abierto%202019-2023\FORMULACI&#211;N%20PRESUPUESTARIA%202019.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Cifuentes\Documents\Planificaci&#243;n\2018\Presupuesto%20Abierto%202019-2023\FORMULACI&#211;N%20PRESUPUESTARIA%202019.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chartUserShapes" Target="../drawings/drawing1.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spc="120" normalizeH="0" baseline="0">
                <a:solidFill>
                  <a:schemeClr val="tx2"/>
                </a:solidFill>
                <a:latin typeface="+mn-lt"/>
                <a:ea typeface="+mn-ea"/>
                <a:cs typeface="+mn-cs"/>
              </a:defRPr>
            </a:pPr>
            <a:r>
              <a:rPr lang="es-GT" sz="1200" b="1" i="0" dirty="0">
                <a:solidFill>
                  <a:schemeClr val="tx2"/>
                </a:solidFill>
                <a:latin typeface="Arial Black" panose="020B0604020202020204" pitchFamily="34" charset="0"/>
                <a:cs typeface="Arial Black" panose="020B0604020202020204" pitchFamily="34" charset="0"/>
              </a:rPr>
              <a:t>COMPORTAMIENTO</a:t>
            </a:r>
            <a:r>
              <a:rPr lang="es-GT" sz="1200" b="1" i="0" baseline="0" dirty="0">
                <a:solidFill>
                  <a:schemeClr val="tx2"/>
                </a:solidFill>
                <a:latin typeface="Arial Black" panose="020B0604020202020204" pitchFamily="34" charset="0"/>
                <a:cs typeface="Arial Black" panose="020B0604020202020204" pitchFamily="34" charset="0"/>
              </a:rPr>
              <a:t> PRESUPUESTARIO POR TIPO DE GASTO (EN MILLONES DE QUETZALES)</a:t>
            </a:r>
            <a:endParaRPr lang="es-GT" sz="1200" b="1" i="0" dirty="0">
              <a:solidFill>
                <a:schemeClr val="tx2"/>
              </a:solidFill>
              <a:latin typeface="Arial Black" panose="020B0604020202020204" pitchFamily="34" charset="0"/>
              <a:cs typeface="Arial Black" panose="020B0604020202020204" pitchFamily="34" charset="0"/>
            </a:endParaRPr>
          </a:p>
        </c:rich>
      </c:tx>
      <c:layout>
        <c:manualLayout>
          <c:xMode val="edge"/>
          <c:yMode val="edge"/>
          <c:x val="0.10327398168360517"/>
          <c:y val="0"/>
        </c:manualLayout>
      </c:layout>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tx2"/>
              </a:solidFill>
              <a:latin typeface="+mn-lt"/>
              <a:ea typeface="+mn-ea"/>
              <a:cs typeface="+mn-cs"/>
            </a:defRPr>
          </a:pPr>
          <a:endParaRPr lang="es-GT"/>
        </a:p>
      </c:txPr>
    </c:title>
    <c:autoTitleDeleted val="0"/>
    <c:plotArea>
      <c:layout>
        <c:manualLayout>
          <c:layoutTarget val="inner"/>
          <c:xMode val="edge"/>
          <c:yMode val="edge"/>
          <c:x val="2.9492857957160411E-2"/>
          <c:y val="0.20949660241929607"/>
          <c:w val="0.94101428408567922"/>
          <c:h val="0.66256444472782916"/>
        </c:manualLayout>
      </c:layout>
      <c:barChart>
        <c:barDir val="col"/>
        <c:grouping val="stacked"/>
        <c:varyColors val="0"/>
        <c:ser>
          <c:idx val="0"/>
          <c:order val="0"/>
          <c:tx>
            <c:strRef>
              <c:f>Hoja1!$B$1</c:f>
              <c:strCache>
                <c:ptCount val="1"/>
                <c:pt idx="0">
                  <c:v>FUNCIONAMIENTO</c:v>
                </c:pt>
              </c:strCache>
            </c:strRef>
          </c:tx>
          <c:spPr>
            <a:solidFill>
              <a:schemeClr val="accent1"/>
            </a:solidFill>
            <a:ln>
              <a:noFill/>
            </a:ln>
            <a:effectLst/>
          </c:spPr>
          <c:invertIfNegative val="0"/>
          <c:dLbls>
            <c:dLbl>
              <c:idx val="0"/>
              <c:layout>
                <c:manualLayout>
                  <c:x val="0.11529026292344521"/>
                  <c:y val="-8.6761276688770671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C0-4348-ADD7-8D2F0E296269}"/>
                </c:ext>
              </c:extLst>
            </c:dLbl>
            <c:dLbl>
              <c:idx val="1"/>
              <c:layout>
                <c:manualLayout>
                  <c:x val="0.11529026292344528"/>
                  <c:y val="-8.6761276688771729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C0-4348-ADD7-8D2F0E296269}"/>
                </c:ext>
              </c:extLst>
            </c:dLbl>
            <c:dLbl>
              <c:idx val="2"/>
              <c:layout>
                <c:manualLayout>
                  <c:x val="0.12089354872467646"/>
                  <c:y val="-1.4460212781461779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56C0-4348-ADD7-8D2F0E296269}"/>
                </c:ext>
              </c:extLst>
            </c:dLbl>
            <c:dLbl>
              <c:idx val="3"/>
              <c:layout>
                <c:manualLayout>
                  <c:x val="0.10151543419284667"/>
                  <c:y val="2.1690319172192666E-2"/>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accent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extLst>
                <c:ext xmlns:c15="http://schemas.microsoft.com/office/drawing/2012/chart" uri="{CE6537A1-D6FC-4f65-9D91-7224C49458BB}">
                  <c15:layout>
                    <c:manualLayout>
                      <c:w val="9.1208667207186137E-2"/>
                      <c:h val="4.8268190264519416E-2"/>
                    </c:manualLayout>
                  </c15:layout>
                </c:ext>
                <c:ext xmlns:c16="http://schemas.microsoft.com/office/drawing/2014/chart" uri="{C3380CC4-5D6E-409C-BE32-E72D297353CC}">
                  <c16:uniqueId val="{00000007-56C0-4348-ADD7-8D2F0E296269}"/>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Hoja1!$A$2:$A$5</c:f>
              <c:numCache>
                <c:formatCode>General</c:formatCode>
                <c:ptCount val="4"/>
                <c:pt idx="0">
                  <c:v>2015</c:v>
                </c:pt>
                <c:pt idx="1">
                  <c:v>2016</c:v>
                </c:pt>
                <c:pt idx="2">
                  <c:v>2017</c:v>
                </c:pt>
                <c:pt idx="3">
                  <c:v>2018</c:v>
                </c:pt>
              </c:numCache>
            </c:numRef>
          </c:cat>
          <c:val>
            <c:numRef>
              <c:f>Hoja1!$B$2:$B$5</c:f>
              <c:numCache>
                <c:formatCode>General</c:formatCode>
                <c:ptCount val="4"/>
                <c:pt idx="0">
                  <c:v>282.10000000000002</c:v>
                </c:pt>
                <c:pt idx="1">
                  <c:v>281.8</c:v>
                </c:pt>
                <c:pt idx="2">
                  <c:v>332.8</c:v>
                </c:pt>
                <c:pt idx="3">
                  <c:v>474.2</c:v>
                </c:pt>
              </c:numCache>
            </c:numRef>
          </c:val>
          <c:extLst>
            <c:ext xmlns:c16="http://schemas.microsoft.com/office/drawing/2014/chart" uri="{C3380CC4-5D6E-409C-BE32-E72D297353CC}">
              <c16:uniqueId val="{00000000-38BC-4B44-AF5B-B8FFD636F377}"/>
            </c:ext>
          </c:extLst>
        </c:ser>
        <c:ser>
          <c:idx val="1"/>
          <c:order val="1"/>
          <c:tx>
            <c:strRef>
              <c:f>Hoja1!$C$1</c:f>
              <c:strCache>
                <c:ptCount val="1"/>
                <c:pt idx="0">
                  <c:v>INVERSIÓN</c:v>
                </c:pt>
              </c:strCache>
            </c:strRef>
          </c:tx>
          <c:spPr>
            <a:solidFill>
              <a:schemeClr val="accent3"/>
            </a:solidFill>
            <a:ln>
              <a:noFill/>
            </a:ln>
            <a:effectLst/>
          </c:spPr>
          <c:invertIfNegative val="0"/>
          <c:dLbls>
            <c:dLbl>
              <c:idx val="0"/>
              <c:layout>
                <c:manualLayout>
                  <c:x val="0.11260909401824887"/>
                  <c:y val="5.7840851125846061E-3"/>
                </c:manualLayout>
              </c:layout>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3"/>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56C0-4348-ADD7-8D2F0E296269}"/>
                </c:ext>
              </c:extLst>
            </c:dLbl>
            <c:dLbl>
              <c:idx val="1"/>
              <c:layout>
                <c:manualLayout>
                  <c:x val="9.652208058707043E-2"/>
                  <c:y val="2.892042556292356E-3"/>
                </c:manualLayout>
              </c:layout>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3"/>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C0-4348-ADD7-8D2F0E296269}"/>
                </c:ext>
              </c:extLst>
            </c:dLbl>
            <c:dLbl>
              <c:idx val="2"/>
              <c:layout>
                <c:manualLayout>
                  <c:x val="0.11797143182864174"/>
                  <c:y val="0"/>
                </c:manualLayout>
              </c:layout>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3"/>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C0-4348-ADD7-8D2F0E296269}"/>
                </c:ext>
              </c:extLst>
            </c:dLbl>
            <c:dLbl>
              <c:idx val="3"/>
              <c:layout>
                <c:manualLayout>
                  <c:x val="0.10456558730265963"/>
                  <c:y val="8.6761276688770671E-3"/>
                </c:manualLayout>
              </c:layout>
              <c:tx>
                <c:rich>
                  <a:bodyPr rot="0" spcFirstLastPara="1" vertOverflow="ellipsis" vert="horz" wrap="square" lIns="38100" tIns="19050" rIns="38100" bIns="19050" anchor="ctr" anchorCtr="1">
                    <a:spAutoFit/>
                  </a:bodyPr>
                  <a:lstStyle/>
                  <a:p>
                    <a:pPr>
                      <a:defRPr sz="1197" b="1" i="0" u="none" strike="noStrike" kern="1200" baseline="0">
                        <a:solidFill>
                          <a:schemeClr val="accent3"/>
                        </a:solidFill>
                        <a:latin typeface="Arial Black" panose="020B0604020202020204" pitchFamily="34" charset="0"/>
                        <a:ea typeface="+mn-ea"/>
                        <a:cs typeface="Arial Black" panose="020B0604020202020204" pitchFamily="34" charset="0"/>
                      </a:defRPr>
                    </a:pPr>
                    <a:fld id="{F734636A-7608-F647-AF7C-913AAC35183C}" type="VALUE">
                      <a:rPr lang="en-US" sz="1000">
                        <a:solidFill>
                          <a:schemeClr val="accent3"/>
                        </a:solidFill>
                      </a:rPr>
                      <a:pPr>
                        <a:defRPr b="1">
                          <a:solidFill>
                            <a:schemeClr val="accent3"/>
                          </a:solidFill>
                          <a:latin typeface="Arial Black" panose="020B0604020202020204" pitchFamily="34" charset="0"/>
                          <a:cs typeface="Arial Black" panose="020B0604020202020204" pitchFamily="34" charset="0"/>
                        </a:defRPr>
                      </a:pPr>
                      <a:t>[VALUE]</a:t>
                    </a:fld>
                    <a:endParaRPr lang="es-GT"/>
                  </a:p>
                </c:rich>
              </c:tx>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3"/>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56C0-4348-ADD7-8D2F0E296269}"/>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Hoja1!$A$2:$A$5</c:f>
              <c:numCache>
                <c:formatCode>General</c:formatCode>
                <c:ptCount val="4"/>
                <c:pt idx="0">
                  <c:v>2015</c:v>
                </c:pt>
                <c:pt idx="1">
                  <c:v>2016</c:v>
                </c:pt>
                <c:pt idx="2">
                  <c:v>2017</c:v>
                </c:pt>
                <c:pt idx="3">
                  <c:v>2018</c:v>
                </c:pt>
              </c:numCache>
            </c:numRef>
          </c:cat>
          <c:val>
            <c:numRef>
              <c:f>Hoja1!$C$2:$C$5</c:f>
              <c:numCache>
                <c:formatCode>General</c:formatCode>
                <c:ptCount val="4"/>
                <c:pt idx="0">
                  <c:v>15.6</c:v>
                </c:pt>
                <c:pt idx="1">
                  <c:v>16</c:v>
                </c:pt>
                <c:pt idx="2">
                  <c:v>38.299999999999997</c:v>
                </c:pt>
                <c:pt idx="3">
                  <c:v>84.8</c:v>
                </c:pt>
              </c:numCache>
            </c:numRef>
          </c:val>
          <c:extLst>
            <c:ext xmlns:c16="http://schemas.microsoft.com/office/drawing/2014/chart" uri="{C3380CC4-5D6E-409C-BE32-E72D297353CC}">
              <c16:uniqueId val="{00000001-38BC-4B44-AF5B-B8FFD636F377}"/>
            </c:ext>
          </c:extLst>
        </c:ser>
        <c:ser>
          <c:idx val="2"/>
          <c:order val="2"/>
          <c:tx>
            <c:strRef>
              <c:f>Hoja1!$D$1</c:f>
              <c:strCache>
                <c:ptCount val="1"/>
                <c:pt idx="0">
                  <c:v>NO DEVENGADO</c:v>
                </c:pt>
              </c:strCache>
            </c:strRef>
          </c:tx>
          <c:spPr>
            <a:solidFill>
              <a:schemeClr val="accent5"/>
            </a:solidFill>
            <a:ln>
              <a:noFill/>
            </a:ln>
            <a:effectLst/>
          </c:spPr>
          <c:invertIfNegative val="0"/>
          <c:dLbls>
            <c:dLbl>
              <c:idx val="3"/>
              <c:layout>
                <c:manualLayout>
                  <c:x val="8.5797404966284629E-2"/>
                  <c:y val="5.7840851125846851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38BC-4B44-AF5B-B8FFD636F377}"/>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2"/>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Hoja1!$A$2:$A$5</c:f>
              <c:numCache>
                <c:formatCode>General</c:formatCode>
                <c:ptCount val="4"/>
                <c:pt idx="0">
                  <c:v>2015</c:v>
                </c:pt>
                <c:pt idx="1">
                  <c:v>2016</c:v>
                </c:pt>
                <c:pt idx="2">
                  <c:v>2017</c:v>
                </c:pt>
                <c:pt idx="3">
                  <c:v>2018</c:v>
                </c:pt>
              </c:numCache>
            </c:numRef>
          </c:cat>
          <c:val>
            <c:numRef>
              <c:f>Hoja1!$D$2:$D$5</c:f>
              <c:numCache>
                <c:formatCode>General</c:formatCode>
                <c:ptCount val="4"/>
                <c:pt idx="0">
                  <c:v>123.6</c:v>
                </c:pt>
                <c:pt idx="1">
                  <c:v>151.5</c:v>
                </c:pt>
                <c:pt idx="2">
                  <c:v>193.5</c:v>
                </c:pt>
                <c:pt idx="3">
                  <c:v>5</c:v>
                </c:pt>
              </c:numCache>
            </c:numRef>
          </c:val>
          <c:extLst>
            <c:ext xmlns:c16="http://schemas.microsoft.com/office/drawing/2014/chart" uri="{C3380CC4-5D6E-409C-BE32-E72D297353CC}">
              <c16:uniqueId val="{00000002-38BC-4B44-AF5B-B8FFD636F377}"/>
            </c:ext>
          </c:extLst>
        </c:ser>
        <c:dLbls>
          <c:dLblPos val="ctr"/>
          <c:showLegendKey val="0"/>
          <c:showVal val="1"/>
          <c:showCatName val="0"/>
          <c:showSerName val="0"/>
          <c:showPercent val="0"/>
          <c:showBubbleSize val="0"/>
        </c:dLbls>
        <c:gapWidth val="79"/>
        <c:overlap val="100"/>
        <c:axId val="119816624"/>
        <c:axId val="119817184"/>
      </c:barChart>
      <c:catAx>
        <c:axId val="11981662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s-GT"/>
          </a:p>
        </c:txPr>
        <c:crossAx val="119817184"/>
        <c:crosses val="autoZero"/>
        <c:auto val="1"/>
        <c:lblAlgn val="ctr"/>
        <c:lblOffset val="100"/>
        <c:noMultiLvlLbl val="0"/>
      </c:catAx>
      <c:valAx>
        <c:axId val="119817184"/>
        <c:scaling>
          <c:orientation val="minMax"/>
        </c:scaling>
        <c:delete val="1"/>
        <c:axPos val="l"/>
        <c:numFmt formatCode="General" sourceLinked="1"/>
        <c:majorTickMark val="none"/>
        <c:minorTickMark val="none"/>
        <c:tickLblPos val="nextTo"/>
        <c:crossAx val="119816624"/>
        <c:crosses val="autoZero"/>
        <c:crossBetween val="between"/>
      </c:valAx>
      <c:spPr>
        <a:noFill/>
        <a:ln>
          <a:noFill/>
        </a:ln>
        <a:effectLst/>
      </c:spPr>
    </c:plotArea>
    <c:legend>
      <c:legendPos val="t"/>
      <c:layout>
        <c:manualLayout>
          <c:xMode val="edge"/>
          <c:yMode val="edge"/>
          <c:x val="6.7849406976105933E-2"/>
          <c:y val="0.93206534706877042"/>
          <c:w val="0.86430118604778827"/>
          <c:h val="6.7934652931229453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G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GT"/>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ysClr val="windowText" lastClr="000000"/>
                </a:solidFill>
                <a:latin typeface="+mn-lt"/>
                <a:ea typeface="+mn-ea"/>
                <a:cs typeface="+mn-cs"/>
              </a:defRPr>
            </a:pPr>
            <a:r>
              <a:rPr lang="en-US" sz="1800" b="1" dirty="0">
                <a:solidFill>
                  <a:sysClr val="windowText" lastClr="000000"/>
                </a:solidFill>
              </a:rPr>
              <a:t>ESCENARIOS INDICATIVOS </a:t>
            </a:r>
          </a:p>
          <a:p>
            <a:pPr>
              <a:defRPr b="1">
                <a:solidFill>
                  <a:sysClr val="windowText" lastClr="000000"/>
                </a:solidFill>
              </a:defRPr>
            </a:pPr>
            <a:r>
              <a:rPr lang="en-US" sz="1200" b="1" dirty="0">
                <a:solidFill>
                  <a:sysClr val="windowText" lastClr="000000"/>
                </a:solidFill>
              </a:rPr>
              <a:t>(EN MILLONES DE QUETZALES)</a:t>
            </a:r>
          </a:p>
        </c:rich>
      </c:tx>
      <c:overlay val="0"/>
      <c:spPr>
        <a:noFill/>
        <a:ln>
          <a:noFill/>
        </a:ln>
        <a:effectLst/>
      </c:spPr>
      <c:txPr>
        <a:bodyPr rot="0" spcFirstLastPara="1" vertOverflow="ellipsis" vert="horz" wrap="square" anchor="ctr" anchorCtr="1"/>
        <a:lstStyle/>
        <a:p>
          <a:pPr>
            <a:defRPr sz="1400" b="1" i="0" u="none" strike="noStrike" kern="1200" spc="0" baseline="0">
              <a:solidFill>
                <a:sysClr val="windowText" lastClr="000000"/>
              </a:solidFill>
              <a:latin typeface="+mn-lt"/>
              <a:ea typeface="+mn-ea"/>
              <a:cs typeface="+mn-cs"/>
            </a:defRPr>
          </a:pPr>
          <a:endParaRPr lang="es-GT"/>
        </a:p>
      </c:txPr>
    </c:title>
    <c:autoTitleDeleted val="0"/>
    <c:plotArea>
      <c:layout/>
      <c:barChart>
        <c:barDir val="col"/>
        <c:grouping val="stacked"/>
        <c:varyColors val="0"/>
        <c:ser>
          <c:idx val="1"/>
          <c:order val="0"/>
          <c:tx>
            <c:strRef>
              <c:f>'[Graficas Escenarios Indicativos Consolidado.xlsx]Hoja1'!$C$6</c:f>
              <c:strCache>
                <c:ptCount val="1"/>
                <c:pt idx="0">
                  <c:v>PROGRAMA 01</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ysClr val="windowText" lastClr="000000"/>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'[Graficas Escenarios Indicativos Consolidado.xlsx]Hoja1'!$D$5:$G$5</c:f>
              <c:strCache>
                <c:ptCount val="4"/>
                <c:pt idx="0">
                  <c:v>VIGENTE 2018</c:v>
                </c:pt>
                <c:pt idx="1">
                  <c:v>2019 BAJO</c:v>
                </c:pt>
                <c:pt idx="2">
                  <c:v>2019 MEDIO</c:v>
                </c:pt>
                <c:pt idx="3">
                  <c:v>2019 ALTO</c:v>
                </c:pt>
              </c:strCache>
            </c:strRef>
          </c:cat>
          <c:val>
            <c:numRef>
              <c:f>'[Graficas Escenarios Indicativos Consolidado.xlsx]Hoja1'!$D$6:$G$6</c:f>
              <c:numCache>
                <c:formatCode>_(* #,##0.0_);_(* \(#,##0.0\);_(* "-"??_);_(@_)</c:formatCode>
                <c:ptCount val="4"/>
                <c:pt idx="0">
                  <c:v>25.174211</c:v>
                </c:pt>
                <c:pt idx="1">
                  <c:v>23.291270000000001</c:v>
                </c:pt>
                <c:pt idx="2">
                  <c:v>26.291270000000001</c:v>
                </c:pt>
                <c:pt idx="3">
                  <c:v>25.544270000000001</c:v>
                </c:pt>
              </c:numCache>
            </c:numRef>
          </c:val>
          <c:extLst>
            <c:ext xmlns:c16="http://schemas.microsoft.com/office/drawing/2014/chart" uri="{C3380CC4-5D6E-409C-BE32-E72D297353CC}">
              <c16:uniqueId val="{00000000-226A-D240-878D-10E9E809BCB8}"/>
            </c:ext>
          </c:extLst>
        </c:ser>
        <c:ser>
          <c:idx val="2"/>
          <c:order val="1"/>
          <c:tx>
            <c:strRef>
              <c:f>'[Graficas Escenarios Indicativos Consolidado.xlsx]Hoja1'!$C$7</c:f>
              <c:strCache>
                <c:ptCount val="1"/>
                <c:pt idx="0">
                  <c:v>PROGRAMA 11</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ysClr val="windowText" lastClr="000000"/>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'[Graficas Escenarios Indicativos Consolidado.xlsx]Hoja1'!$D$5:$G$5</c:f>
              <c:strCache>
                <c:ptCount val="4"/>
                <c:pt idx="0">
                  <c:v>VIGENTE 2018</c:v>
                </c:pt>
                <c:pt idx="1">
                  <c:v>2019 BAJO</c:v>
                </c:pt>
                <c:pt idx="2">
                  <c:v>2019 MEDIO</c:v>
                </c:pt>
                <c:pt idx="3">
                  <c:v>2019 ALTO</c:v>
                </c:pt>
              </c:strCache>
            </c:strRef>
          </c:cat>
          <c:val>
            <c:numRef>
              <c:f>'[Graficas Escenarios Indicativos Consolidado.xlsx]Hoja1'!$D$7:$G$7</c:f>
              <c:numCache>
                <c:formatCode>_(* #,##0.0_);_(* \(#,##0.0\);_(* "-"??_);_(@_)</c:formatCode>
                <c:ptCount val="4"/>
                <c:pt idx="0">
                  <c:v>123.475905</c:v>
                </c:pt>
                <c:pt idx="1">
                  <c:v>126.95884599999999</c:v>
                </c:pt>
                <c:pt idx="2">
                  <c:v>121.870446</c:v>
                </c:pt>
                <c:pt idx="3">
                  <c:v>110.869585</c:v>
                </c:pt>
              </c:numCache>
            </c:numRef>
          </c:val>
          <c:extLst>
            <c:ext xmlns:c16="http://schemas.microsoft.com/office/drawing/2014/chart" uri="{C3380CC4-5D6E-409C-BE32-E72D297353CC}">
              <c16:uniqueId val="{00000001-226A-D240-878D-10E9E809BCB8}"/>
            </c:ext>
          </c:extLst>
        </c:ser>
        <c:ser>
          <c:idx val="3"/>
          <c:order val="2"/>
          <c:tx>
            <c:strRef>
              <c:f>'[Graficas Escenarios Indicativos Consolidado.xlsx]Hoja1'!$C$8</c:f>
              <c:strCache>
                <c:ptCount val="1"/>
                <c:pt idx="0">
                  <c:v>PROGRAMA 12</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ysClr val="windowText" lastClr="000000"/>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'[Graficas Escenarios Indicativos Consolidado.xlsx]Hoja1'!$D$5:$G$5</c:f>
              <c:strCache>
                <c:ptCount val="4"/>
                <c:pt idx="0">
                  <c:v>VIGENTE 2018</c:v>
                </c:pt>
                <c:pt idx="1">
                  <c:v>2019 BAJO</c:v>
                </c:pt>
                <c:pt idx="2">
                  <c:v>2019 MEDIO</c:v>
                </c:pt>
                <c:pt idx="3">
                  <c:v>2019 ALTO</c:v>
                </c:pt>
              </c:strCache>
            </c:strRef>
          </c:cat>
          <c:val>
            <c:numRef>
              <c:f>'[Graficas Escenarios Indicativos Consolidado.xlsx]Hoja1'!$D$8:$G$8</c:f>
              <c:numCache>
                <c:formatCode>_(* #,##0.0_);_(* \(#,##0.0\);_(* "-"??_);_(@_)</c:formatCode>
                <c:ptCount val="4"/>
                <c:pt idx="0">
                  <c:v>140.253568</c:v>
                </c:pt>
                <c:pt idx="1">
                  <c:v>146.92606799999999</c:v>
                </c:pt>
                <c:pt idx="2">
                  <c:v>139.17006799999999</c:v>
                </c:pt>
                <c:pt idx="3">
                  <c:v>127.71358499999999</c:v>
                </c:pt>
              </c:numCache>
            </c:numRef>
          </c:val>
          <c:extLst>
            <c:ext xmlns:c16="http://schemas.microsoft.com/office/drawing/2014/chart" uri="{C3380CC4-5D6E-409C-BE32-E72D297353CC}">
              <c16:uniqueId val="{00000002-226A-D240-878D-10E9E809BCB8}"/>
            </c:ext>
          </c:extLst>
        </c:ser>
        <c:ser>
          <c:idx val="4"/>
          <c:order val="3"/>
          <c:tx>
            <c:strRef>
              <c:f>'[Graficas Escenarios Indicativos Consolidado.xlsx]Hoja1'!$C$9</c:f>
              <c:strCache>
                <c:ptCount val="1"/>
                <c:pt idx="0">
                  <c:v>PROGRAMA 13</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ysClr val="windowText" lastClr="000000"/>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'[Graficas Escenarios Indicativos Consolidado.xlsx]Hoja1'!$D$5:$G$5</c:f>
              <c:strCache>
                <c:ptCount val="4"/>
                <c:pt idx="0">
                  <c:v>VIGENTE 2018</c:v>
                </c:pt>
                <c:pt idx="1">
                  <c:v>2019 BAJO</c:v>
                </c:pt>
                <c:pt idx="2">
                  <c:v>2019 MEDIO</c:v>
                </c:pt>
                <c:pt idx="3">
                  <c:v>2019 ALTO</c:v>
                </c:pt>
              </c:strCache>
            </c:strRef>
          </c:cat>
          <c:val>
            <c:numRef>
              <c:f>'[Graficas Escenarios Indicativos Consolidado.xlsx]Hoja1'!$D$9:$G$9</c:f>
              <c:numCache>
                <c:formatCode>_(* #,##0.0_);_(* \(#,##0.0\);_(* "-"??_);_(@_)</c:formatCode>
                <c:ptCount val="4"/>
                <c:pt idx="0">
                  <c:v>216.59218999999999</c:v>
                </c:pt>
                <c:pt idx="1">
                  <c:v>216.59218999999999</c:v>
                </c:pt>
                <c:pt idx="2">
                  <c:v>239.98688999999999</c:v>
                </c:pt>
                <c:pt idx="3">
                  <c:v>255.55958999999999</c:v>
                </c:pt>
              </c:numCache>
            </c:numRef>
          </c:val>
          <c:extLst>
            <c:ext xmlns:c16="http://schemas.microsoft.com/office/drawing/2014/chart" uri="{C3380CC4-5D6E-409C-BE32-E72D297353CC}">
              <c16:uniqueId val="{00000003-226A-D240-878D-10E9E809BCB8}"/>
            </c:ext>
          </c:extLst>
        </c:ser>
        <c:ser>
          <c:idx val="0"/>
          <c:order val="4"/>
          <c:tx>
            <c:strRef>
              <c:f>'[Graficas Escenarios Indicativos Consolidado.xlsx]Hoja1'!$C$10</c:f>
              <c:strCache>
                <c:ptCount val="1"/>
                <c:pt idx="0">
                  <c:v>PROGRAMA 14</c:v>
                </c:pt>
              </c:strCache>
            </c:strRef>
          </c:tx>
          <c:spPr>
            <a:solidFill>
              <a:schemeClr val="accent1"/>
            </a:solidFill>
            <a:ln>
              <a:noFill/>
            </a:ln>
            <a:effectLst/>
          </c:spPr>
          <c:invertIfNegative val="0"/>
          <c:dLbls>
            <c:dLbl>
              <c:idx val="0"/>
              <c:layout>
                <c:manualLayout>
                  <c:x val="9.8511080639001325E-2"/>
                  <c:y val="2.797449540293413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226A-D240-878D-10E9E809BCB8}"/>
                </c:ext>
              </c:extLst>
            </c:dLbl>
            <c:dLbl>
              <c:idx val="1"/>
              <c:layout>
                <c:manualLayout>
                  <c:x val="8.9767697058169005E-2"/>
                  <c:y val="2.651197107213954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26A-D240-878D-10E9E809BCB8}"/>
                </c:ext>
              </c:extLst>
            </c:dLbl>
            <c:dLbl>
              <c:idx val="2"/>
              <c:layout>
                <c:manualLayout>
                  <c:x val="9.9966884700318337E-2"/>
                  <c:y val="4.318812697670971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226A-D240-878D-10E9E809BCB8}"/>
                </c:ext>
              </c:extLst>
            </c:dLbl>
            <c:dLbl>
              <c:idx val="3"/>
              <c:layout>
                <c:manualLayout>
                  <c:x val="9.7456969294856491E-2"/>
                  <c:y val="3.9281400197525247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226A-D240-878D-10E9E809BCB8}"/>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accent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'[Graficas Escenarios Indicativos Consolidado.xlsx]Hoja1'!$D$5:$G$5</c:f>
              <c:strCache>
                <c:ptCount val="4"/>
                <c:pt idx="0">
                  <c:v>VIGENTE 2018</c:v>
                </c:pt>
                <c:pt idx="1">
                  <c:v>2019 BAJO</c:v>
                </c:pt>
                <c:pt idx="2">
                  <c:v>2019 MEDIO</c:v>
                </c:pt>
                <c:pt idx="3">
                  <c:v>2019 ALTO</c:v>
                </c:pt>
              </c:strCache>
            </c:strRef>
          </c:cat>
          <c:val>
            <c:numRef>
              <c:f>'[Graficas Escenarios Indicativos Consolidado.xlsx]Hoja1'!$D$10:$G$10</c:f>
              <c:numCache>
                <c:formatCode>_(* #,##0.0_);_(* \(#,##0.0\);_(* "-"??_);_(@_)</c:formatCode>
                <c:ptCount val="4"/>
                <c:pt idx="0">
                  <c:v>17.002715999999999</c:v>
                </c:pt>
                <c:pt idx="1">
                  <c:v>18.682715999999999</c:v>
                </c:pt>
                <c:pt idx="2">
                  <c:v>20.682715999999999</c:v>
                </c:pt>
                <c:pt idx="3">
                  <c:v>19.610060000000001</c:v>
                </c:pt>
              </c:numCache>
            </c:numRef>
          </c:val>
          <c:extLst>
            <c:ext xmlns:c16="http://schemas.microsoft.com/office/drawing/2014/chart" uri="{C3380CC4-5D6E-409C-BE32-E72D297353CC}">
              <c16:uniqueId val="{00000007-226A-D240-878D-10E9E809BCB8}"/>
            </c:ext>
          </c:extLst>
        </c:ser>
        <c:ser>
          <c:idx val="5"/>
          <c:order val="5"/>
          <c:tx>
            <c:strRef>
              <c:f>'[Graficas Escenarios Indicativos Consolidado.xlsx]Hoja1'!$C$11</c:f>
              <c:strCache>
                <c:ptCount val="1"/>
                <c:pt idx="0">
                  <c:v>PROGRAMA 99</c:v>
                </c:pt>
              </c:strCache>
            </c:strRef>
          </c:tx>
          <c:spPr>
            <a:solidFill>
              <a:schemeClr val="accent6"/>
            </a:solidFill>
            <a:ln>
              <a:noFill/>
            </a:ln>
            <a:effectLst/>
          </c:spPr>
          <c:invertIfNegative val="0"/>
          <c:dLbls>
            <c:dLbl>
              <c:idx val="0"/>
              <c:layout>
                <c:manualLayout>
                  <c:x val="9.4110464611786571E-2"/>
                  <c:y val="1.2086584676161615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226A-D240-878D-10E9E809BCB8}"/>
                </c:ext>
              </c:extLst>
            </c:dLbl>
            <c:dLbl>
              <c:idx val="1"/>
              <c:layout>
                <c:manualLayout>
                  <c:x val="9.2654512977832754E-2"/>
                  <c:y val="7.6026521012217607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226A-D240-878D-10E9E809BCB8}"/>
                </c:ext>
              </c:extLst>
            </c:dLbl>
            <c:dLbl>
              <c:idx val="2"/>
              <c:layout>
                <c:manualLayout>
                  <c:x val="9.3482985760421064E-2"/>
                  <c:y val="1.1189131971467068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226A-D240-878D-10E9E809BCB8}"/>
                </c:ext>
              </c:extLst>
            </c:dLbl>
            <c:dLbl>
              <c:idx val="3"/>
              <c:layout>
                <c:manualLayout>
                  <c:x val="9.3892942545250199E-2"/>
                  <c:y val="9.7349350120045277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226A-D240-878D-10E9E809BCB8}"/>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accent6"/>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'[Graficas Escenarios Indicativos Consolidado.xlsx]Hoja1'!$D$5:$G$5</c:f>
              <c:strCache>
                <c:ptCount val="4"/>
                <c:pt idx="0">
                  <c:v>VIGENTE 2018</c:v>
                </c:pt>
                <c:pt idx="1">
                  <c:v>2019 BAJO</c:v>
                </c:pt>
                <c:pt idx="2">
                  <c:v>2019 MEDIO</c:v>
                </c:pt>
                <c:pt idx="3">
                  <c:v>2019 ALTO</c:v>
                </c:pt>
              </c:strCache>
            </c:strRef>
          </c:cat>
          <c:val>
            <c:numRef>
              <c:f>'[Graficas Escenarios Indicativos Consolidado.xlsx]Hoja1'!$D$11:$G$11</c:f>
              <c:numCache>
                <c:formatCode>_(* #,##0.0_);_(* \(#,##0.0\);_(* "-"??_);_(@_)</c:formatCode>
                <c:ptCount val="4"/>
                <c:pt idx="0">
                  <c:v>27.08691</c:v>
                </c:pt>
                <c:pt idx="1">
                  <c:v>26.806909999999998</c:v>
                </c:pt>
                <c:pt idx="2">
                  <c:v>17.18561</c:v>
                </c:pt>
                <c:pt idx="3">
                  <c:v>16.34291</c:v>
                </c:pt>
              </c:numCache>
            </c:numRef>
          </c:val>
          <c:extLst>
            <c:ext xmlns:c16="http://schemas.microsoft.com/office/drawing/2014/chart" uri="{C3380CC4-5D6E-409C-BE32-E72D297353CC}">
              <c16:uniqueId val="{0000000C-226A-D240-878D-10E9E809BCB8}"/>
            </c:ext>
          </c:extLst>
        </c:ser>
        <c:dLbls>
          <c:dLblPos val="ctr"/>
          <c:showLegendKey val="0"/>
          <c:showVal val="1"/>
          <c:showCatName val="0"/>
          <c:showSerName val="0"/>
          <c:showPercent val="0"/>
          <c:showBubbleSize val="0"/>
        </c:dLbls>
        <c:gapWidth val="55"/>
        <c:overlap val="100"/>
        <c:axId val="213857888"/>
        <c:axId val="213858448"/>
      </c:barChart>
      <c:catAx>
        <c:axId val="2138578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ysClr val="windowText" lastClr="000000"/>
                </a:solidFill>
                <a:latin typeface="Arial Black" panose="020B0604020202020204" pitchFamily="34" charset="0"/>
                <a:ea typeface="+mn-ea"/>
                <a:cs typeface="Arial Black" panose="020B0604020202020204" pitchFamily="34" charset="0"/>
              </a:defRPr>
            </a:pPr>
            <a:endParaRPr lang="es-GT"/>
          </a:p>
        </c:txPr>
        <c:crossAx val="213858448"/>
        <c:crosses val="autoZero"/>
        <c:auto val="1"/>
        <c:lblAlgn val="ctr"/>
        <c:lblOffset val="100"/>
        <c:noMultiLvlLbl val="0"/>
      </c:catAx>
      <c:valAx>
        <c:axId val="213858448"/>
        <c:scaling>
          <c:orientation val="minMax"/>
        </c:scaling>
        <c:delete val="1"/>
        <c:axPos val="l"/>
        <c:numFmt formatCode="_(* #,##0.0_);_(* \(#,##0.0\);_(* &quot;-&quot;??_);_(@_)" sourceLinked="1"/>
        <c:majorTickMark val="none"/>
        <c:minorTickMark val="none"/>
        <c:tickLblPos val="nextTo"/>
        <c:crossAx val="21385788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s-GT"/>
        </a:p>
      </c:txPr>
    </c:legend>
    <c:plotVisOnly val="1"/>
    <c:dispBlanksAs val="gap"/>
    <c:showDLblsOverMax val="0"/>
  </c:chart>
  <c:spPr>
    <a:noFill/>
    <a:ln w="9525" cap="flat" cmpd="sng" algn="ctr">
      <a:noFill/>
      <a:round/>
    </a:ln>
    <a:effectLst/>
  </c:spPr>
  <c:txPr>
    <a:bodyPr/>
    <a:lstStyle/>
    <a:p>
      <a:pPr>
        <a:defRPr/>
      </a:pPr>
      <a:endParaRPr lang="es-GT"/>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r>
              <a:rPr lang="es-GT" sz="1200" b="1" dirty="0"/>
              <a:t>PROGRAMA 13 FOMENTO</a:t>
            </a:r>
            <a:r>
              <a:rPr lang="es-GT" sz="1200" b="1" baseline="0" dirty="0"/>
              <a:t> DEL DEPORTE                      </a:t>
            </a:r>
            <a:r>
              <a:rPr lang="es-GT" sz="1100" b="1" baseline="0" dirty="0"/>
              <a:t>(EXPRESADO EN MILLONES DE PERSONAS)</a:t>
            </a:r>
            <a:endParaRPr lang="es-GT" sz="1100" b="1" dirty="0"/>
          </a:p>
        </c:rich>
      </c:tx>
      <c:overlay val="0"/>
      <c:spPr>
        <a:noFill/>
        <a:ln>
          <a:noFill/>
        </a:ln>
        <a:effectLst/>
      </c:spPr>
      <c:txPr>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endParaRPr lang="es-GT"/>
        </a:p>
      </c:txPr>
    </c:title>
    <c:autoTitleDeleted val="0"/>
    <c:plotArea>
      <c:layout/>
      <c:barChart>
        <c:barDir val="col"/>
        <c:grouping val="clustered"/>
        <c:varyColors val="0"/>
        <c:ser>
          <c:idx val="0"/>
          <c:order val="0"/>
          <c:tx>
            <c:strRef>
              <c:f>Hoja2!$C$6</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Hoja2!$C$12</c:f>
              <c:numCache>
                <c:formatCode>#,##0.0</c:formatCode>
                <c:ptCount val="1"/>
                <c:pt idx="0">
                  <c:v>5.9</c:v>
                </c:pt>
              </c:numCache>
            </c:numRef>
          </c:val>
          <c:extLst>
            <c:ext xmlns:c16="http://schemas.microsoft.com/office/drawing/2014/chart" uri="{C3380CC4-5D6E-409C-BE32-E72D297353CC}">
              <c16:uniqueId val="{00000000-C875-4247-89C9-34F46B0B309C}"/>
            </c:ext>
          </c:extLst>
        </c:ser>
        <c:ser>
          <c:idx val="1"/>
          <c:order val="1"/>
          <c:tx>
            <c:strRef>
              <c:f>Hoja2!$D$6</c:f>
              <c:strCache>
                <c:ptCount val="1"/>
                <c:pt idx="0">
                  <c:v>2016</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Hoja2!$D$12</c:f>
              <c:numCache>
                <c:formatCode>#,##0.0</c:formatCode>
                <c:ptCount val="1"/>
                <c:pt idx="0">
                  <c:v>5.0999999999999996</c:v>
                </c:pt>
              </c:numCache>
            </c:numRef>
          </c:val>
          <c:extLst>
            <c:ext xmlns:c16="http://schemas.microsoft.com/office/drawing/2014/chart" uri="{C3380CC4-5D6E-409C-BE32-E72D297353CC}">
              <c16:uniqueId val="{00000001-C875-4247-89C9-34F46B0B309C}"/>
            </c:ext>
          </c:extLst>
        </c:ser>
        <c:ser>
          <c:idx val="2"/>
          <c:order val="2"/>
          <c:tx>
            <c:strRef>
              <c:f>Hoja2!$E$6</c:f>
              <c:strCache>
                <c:ptCount val="1"/>
                <c:pt idx="0">
                  <c:v>2017</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Hoja2!$E$12</c:f>
              <c:numCache>
                <c:formatCode>#,##0.0</c:formatCode>
                <c:ptCount val="1"/>
                <c:pt idx="0">
                  <c:v>4.3</c:v>
                </c:pt>
              </c:numCache>
            </c:numRef>
          </c:val>
          <c:extLst>
            <c:ext xmlns:c16="http://schemas.microsoft.com/office/drawing/2014/chart" uri="{C3380CC4-5D6E-409C-BE32-E72D297353CC}">
              <c16:uniqueId val="{00000002-C875-4247-89C9-34F46B0B309C}"/>
            </c:ext>
          </c:extLst>
        </c:ser>
        <c:ser>
          <c:idx val="3"/>
          <c:order val="3"/>
          <c:tx>
            <c:strRef>
              <c:f>Hoja2!$F$6</c:f>
              <c:strCache>
                <c:ptCount val="1"/>
                <c:pt idx="0">
                  <c:v>2018</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Hoja2!$F$12</c:f>
              <c:numCache>
                <c:formatCode>#,##0.0</c:formatCode>
                <c:ptCount val="1"/>
                <c:pt idx="0">
                  <c:v>5.0999999999999996</c:v>
                </c:pt>
              </c:numCache>
            </c:numRef>
          </c:val>
          <c:extLst>
            <c:ext xmlns:c16="http://schemas.microsoft.com/office/drawing/2014/chart" uri="{C3380CC4-5D6E-409C-BE32-E72D297353CC}">
              <c16:uniqueId val="{00000003-C875-4247-89C9-34F46B0B309C}"/>
            </c:ext>
          </c:extLst>
        </c:ser>
        <c:ser>
          <c:idx val="4"/>
          <c:order val="4"/>
          <c:tx>
            <c:strRef>
              <c:f>Hoja2!$G$4</c:f>
              <c:strCache>
                <c:ptCount val="1"/>
                <c:pt idx="0">
                  <c:v>2019</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Hoja2!$G$12</c:f>
              <c:numCache>
                <c:formatCode>#,##0.0</c:formatCode>
                <c:ptCount val="1"/>
                <c:pt idx="0">
                  <c:v>5.0999999999999996</c:v>
                </c:pt>
              </c:numCache>
            </c:numRef>
          </c:val>
          <c:extLst>
            <c:ext xmlns:c16="http://schemas.microsoft.com/office/drawing/2014/chart" uri="{C3380CC4-5D6E-409C-BE32-E72D297353CC}">
              <c16:uniqueId val="{00000004-C875-4247-89C9-34F46B0B309C}"/>
            </c:ext>
          </c:extLst>
        </c:ser>
        <c:ser>
          <c:idx val="5"/>
          <c:order val="5"/>
          <c:tx>
            <c:strRef>
              <c:f>Hoja2!$H$4</c:f>
              <c:strCache>
                <c:ptCount val="1"/>
                <c:pt idx="0">
                  <c:v>2020</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Hoja2!$H$12</c:f>
              <c:numCache>
                <c:formatCode>#,##0.0</c:formatCode>
                <c:ptCount val="1"/>
                <c:pt idx="0">
                  <c:v>5.2</c:v>
                </c:pt>
              </c:numCache>
            </c:numRef>
          </c:val>
          <c:extLst>
            <c:ext xmlns:c16="http://schemas.microsoft.com/office/drawing/2014/chart" uri="{C3380CC4-5D6E-409C-BE32-E72D297353CC}">
              <c16:uniqueId val="{00000005-C875-4247-89C9-34F46B0B309C}"/>
            </c:ext>
          </c:extLst>
        </c:ser>
        <c:ser>
          <c:idx val="6"/>
          <c:order val="6"/>
          <c:tx>
            <c:strRef>
              <c:f>Hoja2!$I$4</c:f>
              <c:strCache>
                <c:ptCount val="1"/>
                <c:pt idx="0">
                  <c:v>2021</c:v>
                </c:pt>
              </c:strCache>
            </c:strRef>
          </c:tx>
          <c:spPr>
            <a:solidFill>
              <a:schemeClr val="accent1">
                <a:lumMod val="80000"/>
                <a:lumOff val="2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Hoja2!$I$12</c:f>
              <c:numCache>
                <c:formatCode>#,##0.0</c:formatCode>
                <c:ptCount val="1"/>
                <c:pt idx="0">
                  <c:v>5.4</c:v>
                </c:pt>
              </c:numCache>
            </c:numRef>
          </c:val>
          <c:extLst>
            <c:ext xmlns:c16="http://schemas.microsoft.com/office/drawing/2014/chart" uri="{C3380CC4-5D6E-409C-BE32-E72D297353CC}">
              <c16:uniqueId val="{00000006-C875-4247-89C9-34F46B0B309C}"/>
            </c:ext>
          </c:extLst>
        </c:ser>
        <c:ser>
          <c:idx val="7"/>
          <c:order val="7"/>
          <c:tx>
            <c:strRef>
              <c:f>Hoja2!$J$6</c:f>
              <c:strCache>
                <c:ptCount val="1"/>
                <c:pt idx="0">
                  <c:v>2022</c:v>
                </c:pt>
              </c:strCache>
            </c:strRef>
          </c:tx>
          <c:spPr>
            <a:solidFill>
              <a:schemeClr val="accent3">
                <a:lumMod val="80000"/>
                <a:lumOff val="2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Hoja2!$J$12</c:f>
              <c:numCache>
                <c:formatCode>#,##0.0</c:formatCode>
                <c:ptCount val="1"/>
                <c:pt idx="0">
                  <c:v>5.5</c:v>
                </c:pt>
              </c:numCache>
            </c:numRef>
          </c:val>
          <c:extLst>
            <c:ext xmlns:c16="http://schemas.microsoft.com/office/drawing/2014/chart" uri="{C3380CC4-5D6E-409C-BE32-E72D297353CC}">
              <c16:uniqueId val="{00000007-C875-4247-89C9-34F46B0B309C}"/>
            </c:ext>
          </c:extLst>
        </c:ser>
        <c:dLbls>
          <c:dLblPos val="outEnd"/>
          <c:showLegendKey val="0"/>
          <c:showVal val="1"/>
          <c:showCatName val="0"/>
          <c:showSerName val="0"/>
          <c:showPercent val="0"/>
          <c:showBubbleSize val="0"/>
        </c:dLbls>
        <c:gapWidth val="0"/>
        <c:axId val="214216208"/>
        <c:axId val="214216768"/>
      </c:barChart>
      <c:catAx>
        <c:axId val="214216208"/>
        <c:scaling>
          <c:orientation val="minMax"/>
        </c:scaling>
        <c:delete val="1"/>
        <c:axPos val="b"/>
        <c:numFmt formatCode="General" sourceLinked="1"/>
        <c:majorTickMark val="none"/>
        <c:minorTickMark val="none"/>
        <c:tickLblPos val="nextTo"/>
        <c:crossAx val="214216768"/>
        <c:crosses val="autoZero"/>
        <c:auto val="1"/>
        <c:lblAlgn val="ctr"/>
        <c:lblOffset val="100"/>
        <c:noMultiLvlLbl val="0"/>
      </c:catAx>
      <c:valAx>
        <c:axId val="214216768"/>
        <c:scaling>
          <c:orientation val="minMax"/>
        </c:scaling>
        <c:delete val="1"/>
        <c:axPos val="l"/>
        <c:numFmt formatCode="#,##0.0" sourceLinked="1"/>
        <c:majorTickMark val="out"/>
        <c:minorTickMark val="none"/>
        <c:tickLblPos val="nextTo"/>
        <c:crossAx val="214216208"/>
        <c:crosses val="autoZero"/>
        <c:crossBetween val="between"/>
      </c:valAx>
      <c:spPr>
        <a:noFill/>
        <a:ln>
          <a:noFill/>
        </a:ln>
        <a:effectLst/>
      </c:spPr>
    </c:plotArea>
    <c:legend>
      <c:legendPos val="b"/>
      <c:layout>
        <c:manualLayout>
          <c:xMode val="edge"/>
          <c:yMode val="edge"/>
          <c:x val="8.3127734033245915E-3"/>
          <c:y val="0.89409667541557303"/>
          <c:w val="0.96390944881889762"/>
          <c:h val="7.8125546806649168E-2"/>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s-GT"/>
        </a:p>
      </c:txPr>
    </c:legend>
    <c:plotVisOnly val="1"/>
    <c:dispBlanksAs val="gap"/>
    <c:showDLblsOverMax val="0"/>
  </c:chart>
  <c:spPr>
    <a:noFill/>
    <a:ln w="9525" cap="flat" cmpd="sng" algn="ctr">
      <a:noFill/>
      <a:round/>
    </a:ln>
    <a:effectLst/>
  </c:spPr>
  <c:txPr>
    <a:bodyPr/>
    <a:lstStyle/>
    <a:p>
      <a:pPr>
        <a:defRPr>
          <a:solidFill>
            <a:schemeClr val="tx1"/>
          </a:solidFill>
        </a:defRPr>
      </a:pPr>
      <a:endParaRPr lang="es-GT"/>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r>
              <a:rPr lang="es-GT" sz="1200" b="1" dirty="0"/>
              <a:t>PROGRAMA 12 CONSERVACIÓN</a:t>
            </a:r>
            <a:r>
              <a:rPr lang="es-GT" sz="1200" b="1" baseline="0" dirty="0"/>
              <a:t> Y RESTAURACIÓN DE BIENES CULTURALES MUEBLES E INMUEBLES (METROS CUADRADOS)</a:t>
            </a:r>
            <a:endParaRPr lang="es-GT" sz="1200" b="1" dirty="0"/>
          </a:p>
        </c:rich>
      </c:tx>
      <c:overlay val="0"/>
      <c:spPr>
        <a:noFill/>
        <a:ln>
          <a:noFill/>
        </a:ln>
        <a:effectLst/>
      </c:spPr>
      <c:txPr>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endParaRPr lang="es-GT"/>
        </a:p>
      </c:txPr>
    </c:title>
    <c:autoTitleDeleted val="0"/>
    <c:plotArea>
      <c:layout>
        <c:manualLayout>
          <c:layoutTarget val="inner"/>
          <c:xMode val="edge"/>
          <c:yMode val="edge"/>
          <c:x val="3.2993198724861283E-2"/>
          <c:y val="0.19253550156624832"/>
          <c:w val="0.93401360255027743"/>
          <c:h val="0.60262622622366557"/>
        </c:manualLayout>
      </c:layout>
      <c:barChart>
        <c:barDir val="col"/>
        <c:grouping val="clustered"/>
        <c:varyColors val="0"/>
        <c:ser>
          <c:idx val="0"/>
          <c:order val="0"/>
          <c:tx>
            <c:strRef>
              <c:f>Hoja2!$C$6</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Hoja2!$C$11</c:f>
              <c:numCache>
                <c:formatCode>#,##0</c:formatCode>
                <c:ptCount val="1"/>
                <c:pt idx="0">
                  <c:v>8123</c:v>
                </c:pt>
              </c:numCache>
            </c:numRef>
          </c:val>
          <c:extLst>
            <c:ext xmlns:c16="http://schemas.microsoft.com/office/drawing/2014/chart" uri="{C3380CC4-5D6E-409C-BE32-E72D297353CC}">
              <c16:uniqueId val="{00000000-51D4-9B48-9D0D-625707B22D08}"/>
            </c:ext>
          </c:extLst>
        </c:ser>
        <c:ser>
          <c:idx val="1"/>
          <c:order val="1"/>
          <c:tx>
            <c:strRef>
              <c:f>Hoja2!$D$6</c:f>
              <c:strCache>
                <c:ptCount val="1"/>
                <c:pt idx="0">
                  <c:v>2016</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Hoja2!$D$11</c:f>
              <c:numCache>
                <c:formatCode>#,##0</c:formatCode>
                <c:ptCount val="1"/>
                <c:pt idx="0">
                  <c:v>6034</c:v>
                </c:pt>
              </c:numCache>
            </c:numRef>
          </c:val>
          <c:extLst>
            <c:ext xmlns:c16="http://schemas.microsoft.com/office/drawing/2014/chart" uri="{C3380CC4-5D6E-409C-BE32-E72D297353CC}">
              <c16:uniqueId val="{00000001-51D4-9B48-9D0D-625707B22D08}"/>
            </c:ext>
          </c:extLst>
        </c:ser>
        <c:ser>
          <c:idx val="2"/>
          <c:order val="2"/>
          <c:tx>
            <c:strRef>
              <c:f>Hoja2!$E$6</c:f>
              <c:strCache>
                <c:ptCount val="1"/>
                <c:pt idx="0">
                  <c:v>2017</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Hoja2!$E$11</c:f>
              <c:numCache>
                <c:formatCode>#,##0</c:formatCode>
                <c:ptCount val="1"/>
                <c:pt idx="0">
                  <c:v>6127</c:v>
                </c:pt>
              </c:numCache>
            </c:numRef>
          </c:val>
          <c:extLst>
            <c:ext xmlns:c16="http://schemas.microsoft.com/office/drawing/2014/chart" uri="{C3380CC4-5D6E-409C-BE32-E72D297353CC}">
              <c16:uniqueId val="{00000002-51D4-9B48-9D0D-625707B22D08}"/>
            </c:ext>
          </c:extLst>
        </c:ser>
        <c:ser>
          <c:idx val="3"/>
          <c:order val="3"/>
          <c:tx>
            <c:strRef>
              <c:f>Hoja2!$F$6</c:f>
              <c:strCache>
                <c:ptCount val="1"/>
                <c:pt idx="0">
                  <c:v>2018</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Hoja2!$F$11</c:f>
              <c:numCache>
                <c:formatCode>#,##0</c:formatCode>
                <c:ptCount val="1"/>
                <c:pt idx="0">
                  <c:v>5691</c:v>
                </c:pt>
              </c:numCache>
            </c:numRef>
          </c:val>
          <c:extLst>
            <c:ext xmlns:c16="http://schemas.microsoft.com/office/drawing/2014/chart" uri="{C3380CC4-5D6E-409C-BE32-E72D297353CC}">
              <c16:uniqueId val="{00000003-51D4-9B48-9D0D-625707B22D08}"/>
            </c:ext>
          </c:extLst>
        </c:ser>
        <c:ser>
          <c:idx val="4"/>
          <c:order val="4"/>
          <c:tx>
            <c:strRef>
              <c:f>Hoja2!$G$4</c:f>
              <c:strCache>
                <c:ptCount val="1"/>
                <c:pt idx="0">
                  <c:v>2019</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Hoja2!$G$11</c:f>
              <c:numCache>
                <c:formatCode>#,##0</c:formatCode>
                <c:ptCount val="1"/>
                <c:pt idx="0">
                  <c:v>9252</c:v>
                </c:pt>
              </c:numCache>
            </c:numRef>
          </c:val>
          <c:extLst>
            <c:ext xmlns:c16="http://schemas.microsoft.com/office/drawing/2014/chart" uri="{C3380CC4-5D6E-409C-BE32-E72D297353CC}">
              <c16:uniqueId val="{00000004-51D4-9B48-9D0D-625707B22D08}"/>
            </c:ext>
          </c:extLst>
        </c:ser>
        <c:ser>
          <c:idx val="5"/>
          <c:order val="5"/>
          <c:tx>
            <c:strRef>
              <c:f>Hoja2!$H$4</c:f>
              <c:strCache>
                <c:ptCount val="1"/>
                <c:pt idx="0">
                  <c:v>2020</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Hoja2!$H$11</c:f>
              <c:numCache>
                <c:formatCode>#,##0</c:formatCode>
                <c:ptCount val="1"/>
                <c:pt idx="0">
                  <c:v>13801</c:v>
                </c:pt>
              </c:numCache>
            </c:numRef>
          </c:val>
          <c:extLst>
            <c:ext xmlns:c16="http://schemas.microsoft.com/office/drawing/2014/chart" uri="{C3380CC4-5D6E-409C-BE32-E72D297353CC}">
              <c16:uniqueId val="{00000005-51D4-9B48-9D0D-625707B22D08}"/>
            </c:ext>
          </c:extLst>
        </c:ser>
        <c:ser>
          <c:idx val="6"/>
          <c:order val="6"/>
          <c:tx>
            <c:strRef>
              <c:f>Hoja2!$I$4</c:f>
              <c:strCache>
                <c:ptCount val="1"/>
                <c:pt idx="0">
                  <c:v>2021</c:v>
                </c:pt>
              </c:strCache>
            </c:strRef>
          </c:tx>
          <c:spPr>
            <a:solidFill>
              <a:schemeClr val="accent1">
                <a:lumMod val="80000"/>
                <a:lumOff val="2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Hoja2!$I$11</c:f>
              <c:numCache>
                <c:formatCode>#,##0</c:formatCode>
                <c:ptCount val="1"/>
                <c:pt idx="0">
                  <c:v>14636</c:v>
                </c:pt>
              </c:numCache>
            </c:numRef>
          </c:val>
          <c:extLst>
            <c:ext xmlns:c16="http://schemas.microsoft.com/office/drawing/2014/chart" uri="{C3380CC4-5D6E-409C-BE32-E72D297353CC}">
              <c16:uniqueId val="{00000006-51D4-9B48-9D0D-625707B22D08}"/>
            </c:ext>
          </c:extLst>
        </c:ser>
        <c:ser>
          <c:idx val="7"/>
          <c:order val="7"/>
          <c:tx>
            <c:strRef>
              <c:f>Hoja2!$J$6</c:f>
              <c:strCache>
                <c:ptCount val="1"/>
                <c:pt idx="0">
                  <c:v>2022</c:v>
                </c:pt>
              </c:strCache>
            </c:strRef>
          </c:tx>
          <c:spPr>
            <a:solidFill>
              <a:schemeClr val="accent3">
                <a:lumMod val="80000"/>
                <a:lumOff val="2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Hoja2!$J$11</c:f>
              <c:numCache>
                <c:formatCode>#,##0</c:formatCode>
                <c:ptCount val="1"/>
                <c:pt idx="0">
                  <c:v>17905</c:v>
                </c:pt>
              </c:numCache>
            </c:numRef>
          </c:val>
          <c:extLst>
            <c:ext xmlns:c16="http://schemas.microsoft.com/office/drawing/2014/chart" uri="{C3380CC4-5D6E-409C-BE32-E72D297353CC}">
              <c16:uniqueId val="{00000007-51D4-9B48-9D0D-625707B22D08}"/>
            </c:ext>
          </c:extLst>
        </c:ser>
        <c:dLbls>
          <c:dLblPos val="outEnd"/>
          <c:showLegendKey val="0"/>
          <c:showVal val="1"/>
          <c:showCatName val="0"/>
          <c:showSerName val="0"/>
          <c:showPercent val="0"/>
          <c:showBubbleSize val="0"/>
        </c:dLbls>
        <c:gapWidth val="0"/>
        <c:axId val="214289312"/>
        <c:axId val="214289872"/>
      </c:barChart>
      <c:catAx>
        <c:axId val="214289312"/>
        <c:scaling>
          <c:orientation val="minMax"/>
        </c:scaling>
        <c:delete val="1"/>
        <c:axPos val="b"/>
        <c:numFmt formatCode="General" sourceLinked="1"/>
        <c:majorTickMark val="none"/>
        <c:minorTickMark val="none"/>
        <c:tickLblPos val="nextTo"/>
        <c:crossAx val="214289872"/>
        <c:crosses val="autoZero"/>
        <c:auto val="1"/>
        <c:lblAlgn val="ctr"/>
        <c:lblOffset val="100"/>
        <c:noMultiLvlLbl val="0"/>
      </c:catAx>
      <c:valAx>
        <c:axId val="214289872"/>
        <c:scaling>
          <c:orientation val="minMax"/>
        </c:scaling>
        <c:delete val="1"/>
        <c:axPos val="l"/>
        <c:numFmt formatCode="#,##0" sourceLinked="1"/>
        <c:majorTickMark val="out"/>
        <c:minorTickMark val="none"/>
        <c:tickLblPos val="nextTo"/>
        <c:crossAx val="214289312"/>
        <c:crosses val="autoZero"/>
        <c:crossBetween val="between"/>
      </c:valAx>
      <c:spPr>
        <a:noFill/>
        <a:ln>
          <a:noFill/>
        </a:ln>
        <a:effectLst/>
      </c:spPr>
    </c:plotArea>
    <c:legend>
      <c:legendPos val="b"/>
      <c:layout>
        <c:manualLayout>
          <c:xMode val="edge"/>
          <c:yMode val="edge"/>
          <c:x val="8.3127734033245915E-3"/>
          <c:y val="0.89409667541557303"/>
          <c:w val="0.96390944881889762"/>
          <c:h val="7.8125546806649168E-2"/>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s-GT"/>
        </a:p>
      </c:txPr>
    </c:legend>
    <c:plotVisOnly val="1"/>
    <c:dispBlanksAs val="gap"/>
    <c:showDLblsOverMax val="0"/>
  </c:chart>
  <c:spPr>
    <a:noFill/>
    <a:ln w="9525" cap="flat" cmpd="sng" algn="ctr">
      <a:noFill/>
      <a:round/>
    </a:ln>
    <a:effectLst/>
  </c:spPr>
  <c:txPr>
    <a:bodyPr/>
    <a:lstStyle/>
    <a:p>
      <a:pPr>
        <a:defRPr>
          <a:solidFill>
            <a:schemeClr val="tx1"/>
          </a:solidFill>
        </a:defRPr>
      </a:pPr>
      <a:endParaRPr lang="es-GT"/>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r>
              <a:rPr lang="es-GT" sz="1200" b="1" dirty="0"/>
              <a:t>PROGRAMA 13 EVENTOS</a:t>
            </a:r>
            <a:r>
              <a:rPr lang="es-GT" sz="1200" b="1" baseline="0" dirty="0"/>
              <a:t> DEPORTIVOS</a:t>
            </a:r>
            <a:endParaRPr lang="es-GT" sz="1200" b="1" dirty="0"/>
          </a:p>
        </c:rich>
      </c:tx>
      <c:overlay val="0"/>
      <c:spPr>
        <a:noFill/>
        <a:ln>
          <a:noFill/>
        </a:ln>
        <a:effectLst/>
      </c:spPr>
      <c:txPr>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endParaRPr lang="es-GT"/>
        </a:p>
      </c:txPr>
    </c:title>
    <c:autoTitleDeleted val="0"/>
    <c:plotArea>
      <c:layout/>
      <c:barChart>
        <c:barDir val="col"/>
        <c:grouping val="clustered"/>
        <c:varyColors val="0"/>
        <c:ser>
          <c:idx val="0"/>
          <c:order val="0"/>
          <c:tx>
            <c:strRef>
              <c:f>Hoja2!$C$6</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Hoja2!$C$13</c:f>
              <c:numCache>
                <c:formatCode>General</c:formatCode>
                <c:ptCount val="1"/>
                <c:pt idx="0">
                  <c:v>0</c:v>
                </c:pt>
              </c:numCache>
            </c:numRef>
          </c:val>
          <c:extLst>
            <c:ext xmlns:c16="http://schemas.microsoft.com/office/drawing/2014/chart" uri="{C3380CC4-5D6E-409C-BE32-E72D297353CC}">
              <c16:uniqueId val="{00000000-D110-D349-A3CD-818E80C3F1BB}"/>
            </c:ext>
          </c:extLst>
        </c:ser>
        <c:ser>
          <c:idx val="1"/>
          <c:order val="1"/>
          <c:tx>
            <c:strRef>
              <c:f>Hoja2!$D$6</c:f>
              <c:strCache>
                <c:ptCount val="1"/>
                <c:pt idx="0">
                  <c:v>2016</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Hoja2!$D$13</c:f>
              <c:numCache>
                <c:formatCode>General</c:formatCode>
                <c:ptCount val="1"/>
                <c:pt idx="0">
                  <c:v>0</c:v>
                </c:pt>
              </c:numCache>
            </c:numRef>
          </c:val>
          <c:extLst>
            <c:ext xmlns:c16="http://schemas.microsoft.com/office/drawing/2014/chart" uri="{C3380CC4-5D6E-409C-BE32-E72D297353CC}">
              <c16:uniqueId val="{00000001-D110-D349-A3CD-818E80C3F1BB}"/>
            </c:ext>
          </c:extLst>
        </c:ser>
        <c:ser>
          <c:idx val="2"/>
          <c:order val="2"/>
          <c:tx>
            <c:strRef>
              <c:f>Hoja2!$E$6</c:f>
              <c:strCache>
                <c:ptCount val="1"/>
                <c:pt idx="0">
                  <c:v>2017</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Hoja2!$E$13</c:f>
              <c:numCache>
                <c:formatCode>#,##0</c:formatCode>
                <c:ptCount val="1"/>
                <c:pt idx="0">
                  <c:v>41897</c:v>
                </c:pt>
              </c:numCache>
            </c:numRef>
          </c:val>
          <c:extLst>
            <c:ext xmlns:c16="http://schemas.microsoft.com/office/drawing/2014/chart" uri="{C3380CC4-5D6E-409C-BE32-E72D297353CC}">
              <c16:uniqueId val="{00000002-D110-D349-A3CD-818E80C3F1BB}"/>
            </c:ext>
          </c:extLst>
        </c:ser>
        <c:ser>
          <c:idx val="3"/>
          <c:order val="3"/>
          <c:tx>
            <c:strRef>
              <c:f>Hoja2!$F$6</c:f>
              <c:strCache>
                <c:ptCount val="1"/>
                <c:pt idx="0">
                  <c:v>2018</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Hoja2!$F$13</c:f>
              <c:numCache>
                <c:formatCode>#,##0</c:formatCode>
                <c:ptCount val="1"/>
                <c:pt idx="0">
                  <c:v>52829</c:v>
                </c:pt>
              </c:numCache>
            </c:numRef>
          </c:val>
          <c:extLst>
            <c:ext xmlns:c16="http://schemas.microsoft.com/office/drawing/2014/chart" uri="{C3380CC4-5D6E-409C-BE32-E72D297353CC}">
              <c16:uniqueId val="{00000003-D110-D349-A3CD-818E80C3F1BB}"/>
            </c:ext>
          </c:extLst>
        </c:ser>
        <c:ser>
          <c:idx val="4"/>
          <c:order val="4"/>
          <c:tx>
            <c:strRef>
              <c:f>Hoja2!$G$4</c:f>
              <c:strCache>
                <c:ptCount val="1"/>
                <c:pt idx="0">
                  <c:v>2019</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Hoja2!$G$13</c:f>
              <c:numCache>
                <c:formatCode>#,##0</c:formatCode>
                <c:ptCount val="1"/>
                <c:pt idx="0">
                  <c:v>53618</c:v>
                </c:pt>
              </c:numCache>
            </c:numRef>
          </c:val>
          <c:extLst>
            <c:ext xmlns:c16="http://schemas.microsoft.com/office/drawing/2014/chart" uri="{C3380CC4-5D6E-409C-BE32-E72D297353CC}">
              <c16:uniqueId val="{00000004-D110-D349-A3CD-818E80C3F1BB}"/>
            </c:ext>
          </c:extLst>
        </c:ser>
        <c:ser>
          <c:idx val="5"/>
          <c:order val="5"/>
          <c:tx>
            <c:strRef>
              <c:f>Hoja2!$H$4</c:f>
              <c:strCache>
                <c:ptCount val="1"/>
                <c:pt idx="0">
                  <c:v>2020</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Hoja2!$H$13</c:f>
              <c:numCache>
                <c:formatCode>General</c:formatCode>
                <c:ptCount val="1"/>
                <c:pt idx="0">
                  <c:v>55227</c:v>
                </c:pt>
              </c:numCache>
            </c:numRef>
          </c:val>
          <c:extLst>
            <c:ext xmlns:c16="http://schemas.microsoft.com/office/drawing/2014/chart" uri="{C3380CC4-5D6E-409C-BE32-E72D297353CC}">
              <c16:uniqueId val="{00000005-D110-D349-A3CD-818E80C3F1BB}"/>
            </c:ext>
          </c:extLst>
        </c:ser>
        <c:ser>
          <c:idx val="6"/>
          <c:order val="6"/>
          <c:tx>
            <c:strRef>
              <c:f>Hoja2!$I$4</c:f>
              <c:strCache>
                <c:ptCount val="1"/>
                <c:pt idx="0">
                  <c:v>2021</c:v>
                </c:pt>
              </c:strCache>
            </c:strRef>
          </c:tx>
          <c:spPr>
            <a:solidFill>
              <a:schemeClr val="accent1">
                <a:lumMod val="80000"/>
                <a:lumOff val="2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Hoja2!$I$13</c:f>
              <c:numCache>
                <c:formatCode>General</c:formatCode>
                <c:ptCount val="1"/>
                <c:pt idx="0">
                  <c:v>56883</c:v>
                </c:pt>
              </c:numCache>
            </c:numRef>
          </c:val>
          <c:extLst>
            <c:ext xmlns:c16="http://schemas.microsoft.com/office/drawing/2014/chart" uri="{C3380CC4-5D6E-409C-BE32-E72D297353CC}">
              <c16:uniqueId val="{00000006-D110-D349-A3CD-818E80C3F1BB}"/>
            </c:ext>
          </c:extLst>
        </c:ser>
        <c:ser>
          <c:idx val="7"/>
          <c:order val="7"/>
          <c:tx>
            <c:strRef>
              <c:f>Hoja2!$J$6</c:f>
              <c:strCache>
                <c:ptCount val="1"/>
                <c:pt idx="0">
                  <c:v>2022</c:v>
                </c:pt>
              </c:strCache>
            </c:strRef>
          </c:tx>
          <c:spPr>
            <a:solidFill>
              <a:schemeClr val="accent3">
                <a:lumMod val="80000"/>
                <a:lumOff val="2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Hoja2!$J$13</c:f>
              <c:numCache>
                <c:formatCode>General</c:formatCode>
                <c:ptCount val="1"/>
                <c:pt idx="0">
                  <c:v>58590</c:v>
                </c:pt>
              </c:numCache>
            </c:numRef>
          </c:val>
          <c:extLst>
            <c:ext xmlns:c16="http://schemas.microsoft.com/office/drawing/2014/chart" uri="{C3380CC4-5D6E-409C-BE32-E72D297353CC}">
              <c16:uniqueId val="{00000007-D110-D349-A3CD-818E80C3F1BB}"/>
            </c:ext>
          </c:extLst>
        </c:ser>
        <c:dLbls>
          <c:dLblPos val="outEnd"/>
          <c:showLegendKey val="0"/>
          <c:showVal val="1"/>
          <c:showCatName val="0"/>
          <c:showSerName val="0"/>
          <c:showPercent val="0"/>
          <c:showBubbleSize val="0"/>
        </c:dLbls>
        <c:gapWidth val="0"/>
        <c:axId val="214671696"/>
        <c:axId val="214672256"/>
      </c:barChart>
      <c:catAx>
        <c:axId val="214671696"/>
        <c:scaling>
          <c:orientation val="minMax"/>
        </c:scaling>
        <c:delete val="1"/>
        <c:axPos val="b"/>
        <c:numFmt formatCode="General" sourceLinked="1"/>
        <c:majorTickMark val="none"/>
        <c:minorTickMark val="none"/>
        <c:tickLblPos val="nextTo"/>
        <c:crossAx val="214672256"/>
        <c:crosses val="autoZero"/>
        <c:auto val="1"/>
        <c:lblAlgn val="ctr"/>
        <c:lblOffset val="100"/>
        <c:noMultiLvlLbl val="0"/>
      </c:catAx>
      <c:valAx>
        <c:axId val="214672256"/>
        <c:scaling>
          <c:orientation val="minMax"/>
        </c:scaling>
        <c:delete val="1"/>
        <c:axPos val="l"/>
        <c:numFmt formatCode="General" sourceLinked="1"/>
        <c:majorTickMark val="out"/>
        <c:minorTickMark val="none"/>
        <c:tickLblPos val="nextTo"/>
        <c:crossAx val="214671696"/>
        <c:crosses val="autoZero"/>
        <c:crossBetween val="between"/>
      </c:valAx>
      <c:spPr>
        <a:noFill/>
        <a:ln>
          <a:noFill/>
        </a:ln>
        <a:effectLst/>
      </c:spPr>
    </c:plotArea>
    <c:legend>
      <c:legendPos val="b"/>
      <c:layout>
        <c:manualLayout>
          <c:xMode val="edge"/>
          <c:yMode val="edge"/>
          <c:x val="8.3127734033245915E-3"/>
          <c:y val="0.89409667541557303"/>
          <c:w val="0.96390944881889762"/>
          <c:h val="7.8125546806649168E-2"/>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s-GT"/>
        </a:p>
      </c:txPr>
    </c:legend>
    <c:plotVisOnly val="1"/>
    <c:dispBlanksAs val="gap"/>
    <c:showDLblsOverMax val="0"/>
  </c:chart>
  <c:spPr>
    <a:noFill/>
    <a:ln w="9525" cap="flat" cmpd="sng" algn="ctr">
      <a:noFill/>
      <a:round/>
    </a:ln>
    <a:effectLst/>
  </c:spPr>
  <c:txPr>
    <a:bodyPr/>
    <a:lstStyle/>
    <a:p>
      <a:pPr>
        <a:defRPr>
          <a:solidFill>
            <a:schemeClr val="tx1"/>
          </a:solidFill>
        </a:defRPr>
      </a:pPr>
      <a:endParaRPr lang="es-G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1" i="0" u="none" strike="noStrike" kern="1200" spc="0" baseline="0">
                <a:solidFill>
                  <a:sysClr val="windowText" lastClr="000000"/>
                </a:solidFill>
                <a:latin typeface="Arial" panose="020B0604020202020204" pitchFamily="34" charset="0"/>
                <a:ea typeface="+mn-ea"/>
                <a:cs typeface="Arial" panose="020B0604020202020204" pitchFamily="34" charset="0"/>
              </a:defRPr>
            </a:pPr>
            <a:r>
              <a:rPr lang="es-GT" sz="1200" b="1" i="0"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COMPORTAMIENTO</a:t>
            </a:r>
            <a:r>
              <a:rPr lang="es-GT" sz="1200" b="1" i="0" baseline="0"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 POR PROGRAMA</a:t>
            </a:r>
            <a:endParaRPr lang="es-GT" sz="1200" b="1" i="0"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endParaRPr>
          </a:p>
          <a:p>
            <a:pPr>
              <a:defRPr b="1">
                <a:latin typeface="Arial" panose="020B0604020202020204" pitchFamily="34" charset="0"/>
                <a:cs typeface="Arial" panose="020B0604020202020204" pitchFamily="34" charset="0"/>
              </a:defRPr>
            </a:pPr>
            <a:r>
              <a:rPr lang="es-GT" sz="1200" b="1" i="0"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(EN</a:t>
            </a:r>
            <a:r>
              <a:rPr lang="es-GT" sz="1200" b="1" i="0" baseline="0"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 MILLONES DE QUETZALES</a:t>
            </a:r>
            <a:r>
              <a:rPr lang="es-GT" sz="1200" b="1" i="0" dirty="0">
                <a:solidFill>
                  <a:schemeClr val="tx2"/>
                </a:solidFill>
                <a:latin typeface="Arial Black" panose="020B0604020202020204" pitchFamily="34" charset="0"/>
                <a:cs typeface="Arial Black" panose="020B0604020202020204" pitchFamily="34" charset="0"/>
              </a:rPr>
              <a:t>)</a:t>
            </a:r>
          </a:p>
        </c:rich>
      </c:tx>
      <c:layout>
        <c:manualLayout>
          <c:xMode val="edge"/>
          <c:yMode val="edge"/>
          <c:x val="0.16276458199043609"/>
          <c:y val="0"/>
        </c:manualLayout>
      </c:layout>
      <c:overlay val="0"/>
      <c:spPr>
        <a:noFill/>
        <a:ln>
          <a:noFill/>
        </a:ln>
        <a:effectLst/>
      </c:spPr>
      <c:txPr>
        <a:bodyPr rot="0" spcFirstLastPara="1" vertOverflow="ellipsis" vert="horz" wrap="square" anchor="ctr" anchorCtr="1"/>
        <a:lstStyle/>
        <a:p>
          <a:pPr>
            <a:defRPr sz="1400" b="1" i="0" u="none" strike="noStrike" kern="1200" spc="0" baseline="0">
              <a:solidFill>
                <a:sysClr val="windowText" lastClr="000000"/>
              </a:solidFill>
              <a:latin typeface="Arial" panose="020B0604020202020204" pitchFamily="34" charset="0"/>
              <a:ea typeface="+mn-ea"/>
              <a:cs typeface="Arial" panose="020B0604020202020204" pitchFamily="34" charset="0"/>
            </a:defRPr>
          </a:pPr>
          <a:endParaRPr lang="es-GT"/>
        </a:p>
      </c:txPr>
    </c:title>
    <c:autoTitleDeleted val="0"/>
    <c:plotArea>
      <c:layout>
        <c:manualLayout>
          <c:layoutTarget val="inner"/>
          <c:xMode val="edge"/>
          <c:yMode val="edge"/>
          <c:x val="3.4844367085681612E-3"/>
          <c:y val="0.28672180086360088"/>
          <c:w val="0.76485277768279836"/>
          <c:h val="0.59349225907280756"/>
        </c:manualLayout>
      </c:layout>
      <c:barChart>
        <c:barDir val="col"/>
        <c:grouping val="percentStacked"/>
        <c:varyColors val="0"/>
        <c:ser>
          <c:idx val="1"/>
          <c:order val="0"/>
          <c:tx>
            <c:strRef>
              <c:f>'[GRÁFICAS (1).xlsx]Hoja1'!$J$43</c:f>
              <c:strCache>
                <c:ptCount val="1"/>
                <c:pt idx="0">
                  <c:v>Programa 01</c:v>
                </c:pt>
              </c:strCache>
            </c:strRef>
          </c:tx>
          <c:spPr>
            <a:solidFill>
              <a:schemeClr val="accent1">
                <a:shade val="61000"/>
              </a:schemeClr>
            </a:solidFill>
            <a:ln>
              <a:noFill/>
            </a:ln>
            <a:effectLst/>
          </c:spPr>
          <c:invertIfNegative val="0"/>
          <c:dLbls>
            <c:dLbl>
              <c:idx val="0"/>
              <c:layout>
                <c:manualLayout>
                  <c:x val="-9.4940337885442688E-3"/>
                  <c:y val="-7.4556004447651298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3D04-6C49-B99E-2965CBB29291}"/>
                </c:ext>
              </c:extLst>
            </c:dLbl>
            <c:dLbl>
              <c:idx val="1"/>
              <c:layout>
                <c:manualLayout>
                  <c:x val="-3.6299449849345666E-3"/>
                  <c:y val="-1.1183400667147694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3D04-6C49-B99E-2965CBB29291}"/>
                </c:ext>
              </c:extLst>
            </c:dLbl>
            <c:dLbl>
              <c:idx val="2"/>
              <c:layout>
                <c:manualLayout>
                  <c:x val="4.9206254028681673E-4"/>
                  <c:y val="-1.3331452519428029E-2"/>
                </c:manualLayout>
              </c:layout>
              <c:dLblPos val="ctr"/>
              <c:showLegendKey val="0"/>
              <c:showVal val="1"/>
              <c:showCatName val="0"/>
              <c:showSerName val="0"/>
              <c:showPercent val="0"/>
              <c:showBubbleSize val="0"/>
              <c:extLst>
                <c:ext xmlns:c15="http://schemas.microsoft.com/office/drawing/2012/chart" uri="{CE6537A1-D6FC-4f65-9D91-7224C49458BB}">
                  <c15:layout>
                    <c:manualLayout>
                      <c:w val="0.12378202341513136"/>
                      <c:h val="8.1282282090287858E-2"/>
                    </c:manualLayout>
                  </c15:layout>
                </c:ext>
                <c:ext xmlns:c16="http://schemas.microsoft.com/office/drawing/2014/chart" uri="{C3380CC4-5D6E-409C-BE32-E72D297353CC}">
                  <c16:uniqueId val="{00000002-3D04-6C49-B99E-2965CBB29291}"/>
                </c:ext>
              </c:extLst>
            </c:dLbl>
            <c:dLbl>
              <c:idx val="3"/>
              <c:layout>
                <c:manualLayout>
                  <c:x val="3.3260129817564974E-3"/>
                  <c:y val="-7.4556004447652877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D04-6C49-B99E-2965CBB29291}"/>
                </c:ext>
              </c:extLst>
            </c:dLbl>
            <c:spPr>
              <a:noFill/>
              <a:ln>
                <a:noFill/>
              </a:ln>
              <a:effectLst/>
            </c:spPr>
            <c:txPr>
              <a:bodyPr rot="0" spcFirstLastPara="1" vertOverflow="ellipsis" vert="horz" wrap="square" anchor="ctr" anchorCtr="1"/>
              <a:lstStyle/>
              <a:p>
                <a:pPr>
                  <a:defRPr sz="1100" b="1" i="0" u="none" strike="noStrike" kern="1200" baseline="0">
                    <a:solidFill>
                      <a:schemeClr val="bg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'[GRÁFICAS (1).xlsx]Hoja1'!$K$42:$N$42</c:f>
              <c:numCache>
                <c:formatCode>General</c:formatCode>
                <c:ptCount val="4"/>
                <c:pt idx="0">
                  <c:v>2015</c:v>
                </c:pt>
                <c:pt idx="1">
                  <c:v>2016</c:v>
                </c:pt>
                <c:pt idx="2">
                  <c:v>2017</c:v>
                </c:pt>
                <c:pt idx="3">
                  <c:v>2018</c:v>
                </c:pt>
              </c:numCache>
            </c:numRef>
          </c:cat>
          <c:val>
            <c:numRef>
              <c:f>'[GRÁFICAS (1).xlsx]Hoja1'!$K$43:$N$43</c:f>
              <c:numCache>
                <c:formatCode>_(* #,##0.00_);_(* \(#,##0.00\);_(* "-"??_);_(@_)</c:formatCode>
                <c:ptCount val="4"/>
                <c:pt idx="0">
                  <c:v>21.917525559999998</c:v>
                </c:pt>
                <c:pt idx="1">
                  <c:v>21.345016680000001</c:v>
                </c:pt>
                <c:pt idx="2">
                  <c:v>24.266197899999998</c:v>
                </c:pt>
                <c:pt idx="3">
                  <c:v>25.2</c:v>
                </c:pt>
              </c:numCache>
            </c:numRef>
          </c:val>
          <c:extLst>
            <c:ext xmlns:c16="http://schemas.microsoft.com/office/drawing/2014/chart" uri="{C3380CC4-5D6E-409C-BE32-E72D297353CC}">
              <c16:uniqueId val="{00000004-3D04-6C49-B99E-2965CBB29291}"/>
            </c:ext>
          </c:extLst>
        </c:ser>
        <c:ser>
          <c:idx val="2"/>
          <c:order val="1"/>
          <c:tx>
            <c:strRef>
              <c:f>'[GRÁFICAS (1).xlsx]Hoja1'!$J$44</c:f>
              <c:strCache>
                <c:ptCount val="1"/>
                <c:pt idx="0">
                  <c:v>Programa 11</c:v>
                </c:pt>
              </c:strCache>
            </c:strRef>
          </c:tx>
          <c:spPr>
            <a:solidFill>
              <a:schemeClr val="accent1">
                <a:shade val="76000"/>
              </a:schemeClr>
            </a:solidFill>
            <a:ln>
              <a:noFill/>
            </a:ln>
            <a:effectLst/>
          </c:spPr>
          <c:invertIfNegative val="0"/>
          <c:dLbls>
            <c:spPr>
              <a:noFill/>
              <a:ln>
                <a:noFill/>
              </a:ln>
              <a:effectLst/>
            </c:spPr>
            <c:txPr>
              <a:bodyPr rot="0" spcFirstLastPara="1" vertOverflow="ellipsis" vert="horz" wrap="square" anchor="ctr" anchorCtr="1"/>
              <a:lstStyle/>
              <a:p>
                <a:pPr>
                  <a:defRPr sz="1100" b="1" i="0" u="none" strike="noStrike" kern="1200" baseline="0">
                    <a:solidFill>
                      <a:schemeClr val="bg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'[GRÁFICAS (1).xlsx]Hoja1'!$K$42:$N$42</c:f>
              <c:numCache>
                <c:formatCode>General</c:formatCode>
                <c:ptCount val="4"/>
                <c:pt idx="0">
                  <c:v>2015</c:v>
                </c:pt>
                <c:pt idx="1">
                  <c:v>2016</c:v>
                </c:pt>
                <c:pt idx="2">
                  <c:v>2017</c:v>
                </c:pt>
                <c:pt idx="3">
                  <c:v>2018</c:v>
                </c:pt>
              </c:numCache>
            </c:numRef>
          </c:cat>
          <c:val>
            <c:numRef>
              <c:f>'[GRÁFICAS (1).xlsx]Hoja1'!$K$44:$N$44</c:f>
              <c:numCache>
                <c:formatCode>_(* #,##0.00_);_(* \(#,##0.00\);_(* "-"??_);_(@_)</c:formatCode>
                <c:ptCount val="4"/>
                <c:pt idx="0">
                  <c:v>62.642719770000006</c:v>
                </c:pt>
                <c:pt idx="1">
                  <c:v>70.756045560000004</c:v>
                </c:pt>
                <c:pt idx="2">
                  <c:v>97.083469900000011</c:v>
                </c:pt>
                <c:pt idx="3">
                  <c:v>123.5</c:v>
                </c:pt>
              </c:numCache>
            </c:numRef>
          </c:val>
          <c:extLst>
            <c:ext xmlns:c16="http://schemas.microsoft.com/office/drawing/2014/chart" uri="{C3380CC4-5D6E-409C-BE32-E72D297353CC}">
              <c16:uniqueId val="{00000005-3D04-6C49-B99E-2965CBB29291}"/>
            </c:ext>
          </c:extLst>
        </c:ser>
        <c:ser>
          <c:idx val="3"/>
          <c:order val="2"/>
          <c:tx>
            <c:strRef>
              <c:f>'[GRÁFICAS (1).xlsx]Hoja1'!$J$45</c:f>
              <c:strCache>
                <c:ptCount val="1"/>
                <c:pt idx="0">
                  <c:v>Programa 12</c:v>
                </c:pt>
              </c:strCache>
            </c:strRef>
          </c:tx>
          <c:spPr>
            <a:solidFill>
              <a:schemeClr val="accent1">
                <a:shade val="92000"/>
              </a:schemeClr>
            </a:solidFill>
            <a:ln>
              <a:noFill/>
            </a:ln>
            <a:effectLst/>
          </c:spPr>
          <c:invertIfNegative val="0"/>
          <c:dLbls>
            <c:spPr>
              <a:noFill/>
              <a:ln>
                <a:noFill/>
              </a:ln>
              <a:effectLst/>
            </c:spPr>
            <c:txPr>
              <a:bodyPr rot="0" spcFirstLastPara="1" vertOverflow="ellipsis" vert="horz" wrap="square" anchor="ctr" anchorCtr="1"/>
              <a:lstStyle/>
              <a:p>
                <a:pPr>
                  <a:defRPr sz="1100" b="1" i="0" u="none" strike="noStrike" kern="1200" baseline="0">
                    <a:solidFill>
                      <a:schemeClr val="bg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'[GRÁFICAS (1).xlsx]Hoja1'!$K$42:$N$42</c:f>
              <c:numCache>
                <c:formatCode>General</c:formatCode>
                <c:ptCount val="4"/>
                <c:pt idx="0">
                  <c:v>2015</c:v>
                </c:pt>
                <c:pt idx="1">
                  <c:v>2016</c:v>
                </c:pt>
                <c:pt idx="2">
                  <c:v>2017</c:v>
                </c:pt>
                <c:pt idx="3">
                  <c:v>2018</c:v>
                </c:pt>
              </c:numCache>
            </c:numRef>
          </c:cat>
          <c:val>
            <c:numRef>
              <c:f>'[GRÁFICAS (1).xlsx]Hoja1'!$K$45:$N$45</c:f>
              <c:numCache>
                <c:formatCode>_(* #,##0.00_);_(* \(#,##0.00\);_(* "-"??_);_(@_)</c:formatCode>
                <c:ptCount val="4"/>
                <c:pt idx="0">
                  <c:v>87.250799310000005</c:v>
                </c:pt>
                <c:pt idx="1">
                  <c:v>94.496469739999995</c:v>
                </c:pt>
                <c:pt idx="2">
                  <c:v>129.16805198</c:v>
                </c:pt>
                <c:pt idx="3">
                  <c:v>140.19999999999999</c:v>
                </c:pt>
              </c:numCache>
            </c:numRef>
          </c:val>
          <c:extLst>
            <c:ext xmlns:c16="http://schemas.microsoft.com/office/drawing/2014/chart" uri="{C3380CC4-5D6E-409C-BE32-E72D297353CC}">
              <c16:uniqueId val="{00000006-3D04-6C49-B99E-2965CBB29291}"/>
            </c:ext>
          </c:extLst>
        </c:ser>
        <c:ser>
          <c:idx val="4"/>
          <c:order val="3"/>
          <c:tx>
            <c:strRef>
              <c:f>'[GRÁFICAS (1).xlsx]Hoja1'!$J$46</c:f>
              <c:strCache>
                <c:ptCount val="1"/>
                <c:pt idx="0">
                  <c:v>Programa 13</c:v>
                </c:pt>
              </c:strCache>
            </c:strRef>
          </c:tx>
          <c:spPr>
            <a:solidFill>
              <a:schemeClr val="accent1">
                <a:tint val="93000"/>
              </a:schemeClr>
            </a:solidFill>
            <a:ln>
              <a:noFill/>
            </a:ln>
            <a:effectLst/>
          </c:spPr>
          <c:invertIfNegative val="0"/>
          <c:dLbls>
            <c:spPr>
              <a:noFill/>
              <a:ln>
                <a:noFill/>
              </a:ln>
              <a:effectLst/>
            </c:spPr>
            <c:txPr>
              <a:bodyPr rot="0" spcFirstLastPara="1" vertOverflow="ellipsis" vert="horz" wrap="square" anchor="ctr" anchorCtr="1"/>
              <a:lstStyle/>
              <a:p>
                <a:pPr>
                  <a:defRPr sz="1100" b="1" i="0" u="none" strike="noStrike" kern="1200" baseline="0">
                    <a:solidFill>
                      <a:schemeClr val="bg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'[GRÁFICAS (1).xlsx]Hoja1'!$K$42:$N$42</c:f>
              <c:numCache>
                <c:formatCode>General</c:formatCode>
                <c:ptCount val="4"/>
                <c:pt idx="0">
                  <c:v>2015</c:v>
                </c:pt>
                <c:pt idx="1">
                  <c:v>2016</c:v>
                </c:pt>
                <c:pt idx="2">
                  <c:v>2017</c:v>
                </c:pt>
                <c:pt idx="3">
                  <c:v>2018</c:v>
                </c:pt>
              </c:numCache>
            </c:numRef>
          </c:cat>
          <c:val>
            <c:numRef>
              <c:f>'[GRÁFICAS (1).xlsx]Hoja1'!$K$46:$N$46</c:f>
              <c:numCache>
                <c:formatCode>_(* #,##0.00_);_(* \(#,##0.00\);_(* "-"??_);_(@_)</c:formatCode>
                <c:ptCount val="4"/>
                <c:pt idx="0">
                  <c:v>103.68491856</c:v>
                </c:pt>
                <c:pt idx="1">
                  <c:v>81.110898000000006</c:v>
                </c:pt>
                <c:pt idx="2">
                  <c:v>86.251448249999996</c:v>
                </c:pt>
                <c:pt idx="3">
                  <c:v>216.6</c:v>
                </c:pt>
              </c:numCache>
            </c:numRef>
          </c:val>
          <c:extLst>
            <c:ext xmlns:c16="http://schemas.microsoft.com/office/drawing/2014/chart" uri="{C3380CC4-5D6E-409C-BE32-E72D297353CC}">
              <c16:uniqueId val="{00000007-3D04-6C49-B99E-2965CBB29291}"/>
            </c:ext>
          </c:extLst>
        </c:ser>
        <c:ser>
          <c:idx val="5"/>
          <c:order val="4"/>
          <c:tx>
            <c:strRef>
              <c:f>'[GRÁFICAS (1).xlsx]Hoja1'!$J$47</c:f>
              <c:strCache>
                <c:ptCount val="1"/>
                <c:pt idx="0">
                  <c:v>Programa 14</c:v>
                </c:pt>
              </c:strCache>
            </c:strRef>
          </c:tx>
          <c:spPr>
            <a:solidFill>
              <a:schemeClr val="accent1">
                <a:tint val="77000"/>
              </a:schemeClr>
            </a:solidFill>
            <a:ln>
              <a:noFill/>
            </a:ln>
            <a:effectLst/>
          </c:spPr>
          <c:invertIfNegative val="0"/>
          <c:dLbls>
            <c:dLbl>
              <c:idx val="0"/>
              <c:layout>
                <c:manualLayout>
                  <c:x val="3.2786879602963774E-2"/>
                  <c:y val="-1.1967764466219269E-1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3D04-6C49-B99E-2965CBB29291}"/>
                </c:ext>
              </c:extLst>
            </c:dLbl>
            <c:dLbl>
              <c:idx val="1"/>
              <c:layout>
                <c:manualLayout>
                  <c:x val="2.4043711708840117E-2"/>
                  <c:y val="3.2639734687788086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3D04-6C49-B99E-2965CBB29291}"/>
                </c:ext>
              </c:extLst>
            </c:dLbl>
            <c:dLbl>
              <c:idx val="2"/>
              <c:layout>
                <c:manualLayout>
                  <c:x val="3.2786879602963795E-2"/>
                  <c:y val="0"/>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3D04-6C49-B99E-2965CBB29291}"/>
                </c:ext>
              </c:extLst>
            </c:dLbl>
            <c:dLbl>
              <c:idx val="3"/>
              <c:layout>
                <c:manualLayout>
                  <c:x val="-3.9518894997037771E-2"/>
                  <c:y val="6.5279469375575574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3D04-6C49-B99E-2965CBB29291}"/>
                </c:ext>
              </c:extLst>
            </c:dLbl>
            <c:spPr>
              <a:noFill/>
              <a:ln>
                <a:noFill/>
              </a:ln>
              <a:effectLst/>
            </c:spPr>
            <c:txPr>
              <a:bodyPr rot="0" spcFirstLastPara="1" vertOverflow="ellipsis" vert="horz" wrap="square" anchor="ctr" anchorCtr="1"/>
              <a:lstStyle/>
              <a:p>
                <a:pPr>
                  <a:defRPr sz="1100" b="1" i="0" u="none" strike="noStrike" kern="1200" baseline="0">
                    <a:solidFill>
                      <a:schemeClr val="tx2"/>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'[GRÁFICAS (1).xlsx]Hoja1'!$K$42:$N$42</c:f>
              <c:numCache>
                <c:formatCode>General</c:formatCode>
                <c:ptCount val="4"/>
                <c:pt idx="0">
                  <c:v>2015</c:v>
                </c:pt>
                <c:pt idx="1">
                  <c:v>2016</c:v>
                </c:pt>
                <c:pt idx="2">
                  <c:v>2017</c:v>
                </c:pt>
                <c:pt idx="3">
                  <c:v>2018</c:v>
                </c:pt>
              </c:numCache>
            </c:numRef>
          </c:cat>
          <c:val>
            <c:numRef>
              <c:f>'[GRÁFICAS (1).xlsx]Hoja1'!$K$47:$N$47</c:f>
              <c:numCache>
                <c:formatCode>_(* #,##0.00_);_(* \(#,##0.00\);_(* "-"??_);_(@_)</c:formatCode>
                <c:ptCount val="4"/>
                <c:pt idx="0">
                  <c:v>12.43827776</c:v>
                </c:pt>
                <c:pt idx="1">
                  <c:v>13.60665294</c:v>
                </c:pt>
                <c:pt idx="2">
                  <c:v>16.461261869999998</c:v>
                </c:pt>
                <c:pt idx="3">
                  <c:v>17</c:v>
                </c:pt>
              </c:numCache>
            </c:numRef>
          </c:val>
          <c:extLst>
            <c:ext xmlns:c16="http://schemas.microsoft.com/office/drawing/2014/chart" uri="{C3380CC4-5D6E-409C-BE32-E72D297353CC}">
              <c16:uniqueId val="{0000000C-3D04-6C49-B99E-2965CBB29291}"/>
            </c:ext>
          </c:extLst>
        </c:ser>
        <c:ser>
          <c:idx val="6"/>
          <c:order val="5"/>
          <c:tx>
            <c:strRef>
              <c:f>'[GRÁFICAS (1).xlsx]Hoja1'!$J$48</c:f>
              <c:strCache>
                <c:ptCount val="1"/>
                <c:pt idx="0">
                  <c:v>Programa 99</c:v>
                </c:pt>
              </c:strCache>
            </c:strRef>
          </c:tx>
          <c:spPr>
            <a:solidFill>
              <a:schemeClr val="accent1">
                <a:tint val="62000"/>
              </a:schemeClr>
            </a:solidFill>
            <a:ln>
              <a:noFill/>
            </a:ln>
            <a:effectLst/>
          </c:spPr>
          <c:invertIfNegative val="0"/>
          <c:dLbls>
            <c:dLbl>
              <c:idx val="0"/>
              <c:layout>
                <c:manualLayout>
                  <c:x val="-4.1433793576207717E-2"/>
                  <c:y val="-3.5904389156083539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3D04-6C49-B99E-2965CBB29291}"/>
                </c:ext>
              </c:extLst>
            </c:dLbl>
            <c:dLbl>
              <c:idx val="1"/>
              <c:layout>
                <c:manualLayout>
                  <c:x val="-4.2764601470295108E-2"/>
                  <c:y val="-3.2639068724958807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3D04-6C49-B99E-2965CBB29291}"/>
                </c:ext>
              </c:extLst>
            </c:dLbl>
            <c:dLbl>
              <c:idx val="2"/>
              <c:layout>
                <c:manualLayout>
                  <c:x val="-4.3651623822956592E-2"/>
                  <c:y val="-1.0771316746824865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3D04-6C49-B99E-2965CBB29291}"/>
                </c:ext>
              </c:extLst>
            </c:dLbl>
            <c:dLbl>
              <c:idx val="3"/>
              <c:layout>
                <c:manualLayout>
                  <c:x val="3.1177859006602218E-2"/>
                  <c:y val="-5.9838822331096343E-1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0-3D04-6C49-B99E-2965CBB29291}"/>
                </c:ext>
              </c:extLst>
            </c:dLbl>
            <c:spPr>
              <a:noFill/>
              <a:ln>
                <a:noFill/>
              </a:ln>
              <a:effectLst/>
            </c:spPr>
            <c:txPr>
              <a:bodyPr rot="0" spcFirstLastPara="1" vertOverflow="ellipsis" vert="horz" wrap="square" anchor="ctr" anchorCtr="1"/>
              <a:lstStyle/>
              <a:p>
                <a:pPr>
                  <a:defRPr sz="1100" b="1" i="0" u="none" strike="noStrike" kern="1200" baseline="0">
                    <a:solidFill>
                      <a:schemeClr val="tx2"/>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'[GRÁFICAS (1).xlsx]Hoja1'!$K$42:$N$42</c:f>
              <c:numCache>
                <c:formatCode>General</c:formatCode>
                <c:ptCount val="4"/>
                <c:pt idx="0">
                  <c:v>2015</c:v>
                </c:pt>
                <c:pt idx="1">
                  <c:v>2016</c:v>
                </c:pt>
                <c:pt idx="2">
                  <c:v>2017</c:v>
                </c:pt>
                <c:pt idx="3">
                  <c:v>2018</c:v>
                </c:pt>
              </c:numCache>
            </c:numRef>
          </c:cat>
          <c:val>
            <c:numRef>
              <c:f>'[GRÁFICAS (1).xlsx]Hoja1'!$K$48:$N$48</c:f>
              <c:numCache>
                <c:formatCode>_(* #,##0.00_);_(* \(#,##0.00\);_(* "-"??_);_(@_)</c:formatCode>
                <c:ptCount val="4"/>
                <c:pt idx="0">
                  <c:v>9.7377937699999997</c:v>
                </c:pt>
                <c:pt idx="1">
                  <c:v>16.471531470000002</c:v>
                </c:pt>
                <c:pt idx="2">
                  <c:v>17.812551890000002</c:v>
                </c:pt>
                <c:pt idx="3">
                  <c:v>27</c:v>
                </c:pt>
              </c:numCache>
            </c:numRef>
          </c:val>
          <c:extLst>
            <c:ext xmlns:c16="http://schemas.microsoft.com/office/drawing/2014/chart" uri="{C3380CC4-5D6E-409C-BE32-E72D297353CC}">
              <c16:uniqueId val="{00000011-3D04-6C49-B99E-2965CBB29291}"/>
            </c:ext>
          </c:extLst>
        </c:ser>
        <c:ser>
          <c:idx val="7"/>
          <c:order val="6"/>
          <c:tx>
            <c:strRef>
              <c:f>'[GRÁFICAS (1).xlsx]Hoja1'!$J$49</c:f>
              <c:strCache>
                <c:ptCount val="1"/>
                <c:pt idx="0">
                  <c:v>NO DEVENGADO</c:v>
                </c:pt>
              </c:strCache>
            </c:strRef>
          </c:tx>
          <c:spPr>
            <a:solidFill>
              <a:schemeClr val="accent1">
                <a:tint val="46000"/>
              </a:schemeClr>
            </a:solidFill>
            <a:ln>
              <a:noFill/>
            </a:ln>
            <a:effectLst/>
          </c:spPr>
          <c:invertIfNegative val="0"/>
          <c:dLbls>
            <c:spPr>
              <a:noFill/>
              <a:ln>
                <a:noFill/>
              </a:ln>
              <a:effectLst/>
            </c:spPr>
            <c:txPr>
              <a:bodyPr rot="0" spcFirstLastPara="1" vertOverflow="ellipsis" vert="horz" wrap="square" anchor="ctr" anchorCtr="0"/>
              <a:lstStyle/>
              <a:p>
                <a:pPr algn="ctr">
                  <a:defRPr sz="1100" b="1" i="0" u="none" strike="noStrike" kern="1200" baseline="0">
                    <a:solidFill>
                      <a:schemeClr val="tx2"/>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'[GRÁFICAS (1).xlsx]Hoja1'!$K$42:$N$42</c:f>
              <c:numCache>
                <c:formatCode>General</c:formatCode>
                <c:ptCount val="4"/>
                <c:pt idx="0">
                  <c:v>2015</c:v>
                </c:pt>
                <c:pt idx="1">
                  <c:v>2016</c:v>
                </c:pt>
                <c:pt idx="2">
                  <c:v>2017</c:v>
                </c:pt>
                <c:pt idx="3">
                  <c:v>2018</c:v>
                </c:pt>
              </c:numCache>
            </c:numRef>
          </c:cat>
          <c:val>
            <c:numRef>
              <c:f>'[GRÁFICAS (1).xlsx]Hoja1'!$K$49:$N$49</c:f>
              <c:numCache>
                <c:formatCode>_(* #,##0.00_);_(* \(#,##0.00\);_(* "-"??_);_(@_)</c:formatCode>
                <c:ptCount val="4"/>
                <c:pt idx="0">
                  <c:v>123.61097626999999</c:v>
                </c:pt>
                <c:pt idx="1">
                  <c:v>151.45292761000002</c:v>
                </c:pt>
                <c:pt idx="2">
                  <c:v>193.53545221000002</c:v>
                </c:pt>
              </c:numCache>
            </c:numRef>
          </c:val>
          <c:extLst>
            <c:ext xmlns:c16="http://schemas.microsoft.com/office/drawing/2014/chart" uri="{C3380CC4-5D6E-409C-BE32-E72D297353CC}">
              <c16:uniqueId val="{00000012-3D04-6C49-B99E-2965CBB29291}"/>
            </c:ext>
          </c:extLst>
        </c:ser>
        <c:dLbls>
          <c:dLblPos val="ctr"/>
          <c:showLegendKey val="0"/>
          <c:showVal val="1"/>
          <c:showCatName val="0"/>
          <c:showSerName val="0"/>
          <c:showPercent val="0"/>
          <c:showBubbleSize val="0"/>
        </c:dLbls>
        <c:gapWidth val="55"/>
        <c:overlap val="100"/>
        <c:axId val="211055616"/>
        <c:axId val="211056176"/>
      </c:barChart>
      <c:catAx>
        <c:axId val="2110556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ysClr val="windowText" lastClr="000000"/>
                </a:solidFill>
                <a:latin typeface="Arial Narrow" panose="020B0606020202030204" pitchFamily="34" charset="0"/>
                <a:ea typeface="+mn-ea"/>
                <a:cs typeface="+mn-cs"/>
              </a:defRPr>
            </a:pPr>
            <a:endParaRPr lang="es-GT"/>
          </a:p>
        </c:txPr>
        <c:crossAx val="211056176"/>
        <c:crosses val="autoZero"/>
        <c:auto val="1"/>
        <c:lblAlgn val="ctr"/>
        <c:lblOffset val="100"/>
        <c:noMultiLvlLbl val="0"/>
      </c:catAx>
      <c:valAx>
        <c:axId val="211056176"/>
        <c:scaling>
          <c:orientation val="minMax"/>
        </c:scaling>
        <c:delete val="1"/>
        <c:axPos val="l"/>
        <c:numFmt formatCode="0%" sourceLinked="1"/>
        <c:majorTickMark val="none"/>
        <c:minorTickMark val="none"/>
        <c:tickLblPos val="nextTo"/>
        <c:crossAx val="211055616"/>
        <c:crosses val="autoZero"/>
        <c:crossBetween val="between"/>
      </c:valAx>
      <c:spPr>
        <a:noFill/>
        <a:ln>
          <a:noFill/>
        </a:ln>
        <a:effectLst/>
      </c:spPr>
    </c:plotArea>
    <c:legend>
      <c:legendPos val="r"/>
      <c:layout>
        <c:manualLayout>
          <c:xMode val="edge"/>
          <c:yMode val="edge"/>
          <c:x val="0.75778493156845406"/>
          <c:y val="0.38291599595636538"/>
          <c:w val="0.2292396828014211"/>
          <c:h val="0.50384442103407301"/>
        </c:manualLayout>
      </c:layout>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Arial Narrow" panose="020B0606020202030204" pitchFamily="34" charset="0"/>
              <a:ea typeface="+mn-ea"/>
              <a:cs typeface="+mn-cs"/>
            </a:defRPr>
          </a:pPr>
          <a:endParaRPr lang="es-GT"/>
        </a:p>
      </c:txPr>
    </c:legend>
    <c:plotVisOnly val="1"/>
    <c:dispBlanksAs val="gap"/>
    <c:showDLblsOverMax val="0"/>
  </c:chart>
  <c:spPr>
    <a:noFill/>
    <a:ln w="9525" cap="flat" cmpd="sng" algn="ctr">
      <a:noFill/>
      <a:round/>
    </a:ln>
    <a:effectLst/>
  </c:spPr>
  <c:txPr>
    <a:bodyPr/>
    <a:lstStyle/>
    <a:p>
      <a:pPr>
        <a:defRPr>
          <a:solidFill>
            <a:sysClr val="windowText" lastClr="000000"/>
          </a:solidFill>
          <a:latin typeface="Arial Narrow" panose="020B0606020202030204" pitchFamily="34" charset="0"/>
        </a:defRPr>
      </a:pPr>
      <a:endParaRPr lang="es-GT"/>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5.4920176131616032E-2"/>
          <c:y val="7.4535403893649266E-2"/>
          <c:w val="0.88746166473519927"/>
          <c:h val="0.56590654113281913"/>
        </c:manualLayout>
      </c:layout>
      <c:barChart>
        <c:barDir val="col"/>
        <c:grouping val="stacked"/>
        <c:varyColors val="0"/>
        <c:ser>
          <c:idx val="0"/>
          <c:order val="0"/>
          <c:tx>
            <c:strRef>
              <c:f>'Metas Físicas'!$J$41</c:f>
              <c:strCache>
                <c:ptCount val="1"/>
                <c:pt idx="0">
                  <c:v>Programa 11 Formación y fomento de las artes</c:v>
                </c:pt>
              </c:strCache>
            </c:strRef>
          </c:tx>
          <c:spPr>
            <a:solidFill>
              <a:schemeClr val="accent1">
                <a:shade val="58000"/>
              </a:schemeClr>
            </a:solidFill>
            <a:ln>
              <a:noFill/>
            </a:ln>
            <a:effectLst/>
          </c:spPr>
          <c:invertIfNegative val="0"/>
          <c:dLbls>
            <c:spPr>
              <a:noFill/>
              <a:ln>
                <a:noFill/>
              </a:ln>
              <a:effectLst/>
            </c:spPr>
            <c:txPr>
              <a:bodyPr rot="0" spcFirstLastPara="1" vertOverflow="ellipsis" vert="horz" wrap="square" anchor="ctr" anchorCtr="1"/>
              <a:lstStyle/>
              <a:p>
                <a:pPr>
                  <a:defRPr sz="700" b="1" i="0" u="none" strike="noStrike" kern="1200" baseline="0">
                    <a:solidFill>
                      <a:schemeClr val="bg1"/>
                    </a:solidFill>
                    <a:latin typeface="Arial Black" panose="020B0604020202020204" pitchFamily="34" charset="0"/>
                    <a:ea typeface="+mn-ea"/>
                    <a:cs typeface="Arial Black" panose="020B0604020202020204" pitchFamily="34" charset="0"/>
                  </a:defRPr>
                </a:pPr>
                <a:endParaRPr lang="es-GT"/>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'Metas Físicas'!$K$46:$N$46</c:f>
              <c:numCache>
                <c:formatCode>General</c:formatCode>
                <c:ptCount val="4"/>
                <c:pt idx="0">
                  <c:v>2015</c:v>
                </c:pt>
                <c:pt idx="1">
                  <c:v>2016</c:v>
                </c:pt>
                <c:pt idx="2">
                  <c:v>2017</c:v>
                </c:pt>
                <c:pt idx="3">
                  <c:v>2018</c:v>
                </c:pt>
              </c:numCache>
            </c:numRef>
          </c:cat>
          <c:val>
            <c:numRef>
              <c:f>'Metas Físicas'!$K$41:$N$41</c:f>
              <c:numCache>
                <c:formatCode>#,##0</c:formatCode>
                <c:ptCount val="4"/>
                <c:pt idx="0">
                  <c:v>11260</c:v>
                </c:pt>
                <c:pt idx="1">
                  <c:v>21109</c:v>
                </c:pt>
                <c:pt idx="2">
                  <c:v>49222</c:v>
                </c:pt>
                <c:pt idx="3">
                  <c:v>68886</c:v>
                </c:pt>
              </c:numCache>
            </c:numRef>
          </c:val>
          <c:extLst>
            <c:ext xmlns:c16="http://schemas.microsoft.com/office/drawing/2014/chart" uri="{C3380CC4-5D6E-409C-BE32-E72D297353CC}">
              <c16:uniqueId val="{00000000-A565-5B41-A7FE-1A5213AF0459}"/>
            </c:ext>
          </c:extLst>
        </c:ser>
        <c:ser>
          <c:idx val="1"/>
          <c:order val="1"/>
          <c:tx>
            <c:strRef>
              <c:f>'Metas Físicas'!$J$42</c:f>
              <c:strCache>
                <c:ptCount val="1"/>
                <c:pt idx="0">
                  <c:v>Programa 11 Difusión de las artes</c:v>
                </c:pt>
              </c:strCache>
            </c:strRef>
          </c:tx>
          <c:spPr>
            <a:solidFill>
              <a:schemeClr val="accent1">
                <a:shade val="86000"/>
              </a:schemeClr>
            </a:solidFill>
            <a:ln>
              <a:noFill/>
            </a:ln>
            <a:effectLst/>
          </c:spPr>
          <c:invertIfNegative val="0"/>
          <c:dLbls>
            <c:dLbl>
              <c:idx val="0"/>
              <c:layout>
                <c:manualLayout>
                  <c:x val="-0.10562916508240801"/>
                  <c:y val="1.1339347497815688E-2"/>
                </c:manualLayout>
              </c:layout>
              <c:showLegendKey val="0"/>
              <c:showVal val="1"/>
              <c:showCatName val="0"/>
              <c:showSerName val="0"/>
              <c:showPercent val="0"/>
              <c:showBubbleSize val="0"/>
              <c:extLst>
                <c:ext xmlns:c15="http://schemas.microsoft.com/office/drawing/2012/chart" uri="{CE6537A1-D6FC-4f65-9D91-7224C49458BB}">
                  <c15:layout>
                    <c:manualLayout>
                      <c:w val="6.5058957189726263E-2"/>
                      <c:h val="5.028033127767427E-2"/>
                    </c:manualLayout>
                  </c15:layout>
                </c:ext>
                <c:ext xmlns:c16="http://schemas.microsoft.com/office/drawing/2014/chart" uri="{C3380CC4-5D6E-409C-BE32-E72D297353CC}">
                  <c16:uniqueId val="{00000001-A565-5B41-A7FE-1A5213AF0459}"/>
                </c:ext>
              </c:extLst>
            </c:dLbl>
            <c:dLbl>
              <c:idx val="1"/>
              <c:layout>
                <c:manualLayout>
                  <c:x val="-0.11012409583417763"/>
                  <c:y val="2.843352699205515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565-5B41-A7FE-1A5213AF0459}"/>
                </c:ext>
              </c:extLst>
            </c:dLbl>
            <c:dLbl>
              <c:idx val="2"/>
              <c:layout>
                <c:manualLayout>
                  <c:x val="-0.10793781889134535"/>
                  <c:y val="2.797785263719365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A565-5B41-A7FE-1A5213AF0459}"/>
                </c:ext>
              </c:extLst>
            </c:dLbl>
            <c:dLbl>
              <c:idx val="3"/>
              <c:layout>
                <c:manualLayout>
                  <c:x val="-0.10432343238080494"/>
                  <c:y val="2.359038917491849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565-5B41-A7FE-1A5213AF0459}"/>
                </c:ext>
              </c:extLst>
            </c:dLbl>
            <c:spPr>
              <a:noFill/>
              <a:ln>
                <a:noFill/>
              </a:ln>
              <a:effectLst/>
            </c:spPr>
            <c:txPr>
              <a:bodyPr rot="0" spcFirstLastPara="1" vertOverflow="ellipsis" vert="horz" wrap="square" anchor="ctr" anchorCtr="1"/>
              <a:lstStyle/>
              <a:p>
                <a:pPr>
                  <a:defRPr sz="600" b="1" i="0" u="none" strike="noStrike" kern="1200" baseline="0">
                    <a:solidFill>
                      <a:schemeClr val="tx2"/>
                    </a:solidFill>
                    <a:latin typeface="Arial Black" panose="020B0604020202020204" pitchFamily="34" charset="0"/>
                    <a:ea typeface="+mn-ea"/>
                    <a:cs typeface="Arial Black" panose="020B0604020202020204" pitchFamily="34" charset="0"/>
                  </a:defRPr>
                </a:pPr>
                <a:endParaRPr lang="es-GT"/>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'Metas Físicas'!$K$46:$N$46</c:f>
              <c:numCache>
                <c:formatCode>General</c:formatCode>
                <c:ptCount val="4"/>
                <c:pt idx="0">
                  <c:v>2015</c:v>
                </c:pt>
                <c:pt idx="1">
                  <c:v>2016</c:v>
                </c:pt>
                <c:pt idx="2">
                  <c:v>2017</c:v>
                </c:pt>
                <c:pt idx="3">
                  <c:v>2018</c:v>
                </c:pt>
              </c:numCache>
            </c:numRef>
          </c:cat>
          <c:val>
            <c:numRef>
              <c:f>'Metas Físicas'!$K$42:$N$42</c:f>
              <c:numCache>
                <c:formatCode>#,##0</c:formatCode>
                <c:ptCount val="4"/>
                <c:pt idx="0">
                  <c:v>330</c:v>
                </c:pt>
                <c:pt idx="1">
                  <c:v>381</c:v>
                </c:pt>
                <c:pt idx="2">
                  <c:v>403</c:v>
                </c:pt>
                <c:pt idx="3">
                  <c:v>375</c:v>
                </c:pt>
              </c:numCache>
            </c:numRef>
          </c:val>
          <c:extLst>
            <c:ext xmlns:c16="http://schemas.microsoft.com/office/drawing/2014/chart" uri="{C3380CC4-5D6E-409C-BE32-E72D297353CC}">
              <c16:uniqueId val="{00000005-A565-5B41-A7FE-1A5213AF0459}"/>
            </c:ext>
          </c:extLst>
        </c:ser>
        <c:ser>
          <c:idx val="2"/>
          <c:order val="2"/>
          <c:tx>
            <c:strRef>
              <c:f>'Metas Físicas'!$J$43</c:f>
              <c:strCache>
                <c:ptCount val="1"/>
                <c:pt idx="0">
                  <c:v>Programa 11 Autorizaciones y control de espectáculos públicos</c:v>
                </c:pt>
              </c:strCache>
            </c:strRef>
          </c:tx>
          <c:spPr>
            <a:solidFill>
              <a:schemeClr val="accent1">
                <a:tint val="86000"/>
              </a:schemeClr>
            </a:solidFill>
            <a:ln>
              <a:noFill/>
            </a:ln>
            <a:effectLst/>
          </c:spPr>
          <c:invertIfNegative val="0"/>
          <c:dLbls>
            <c:spPr>
              <a:noFill/>
              <a:ln>
                <a:noFill/>
              </a:ln>
              <a:effectLst/>
            </c:spPr>
            <c:txPr>
              <a:bodyPr rot="0" spcFirstLastPara="1" vertOverflow="ellipsis" vert="horz" wrap="square" anchor="ctr" anchorCtr="1"/>
              <a:lstStyle/>
              <a:p>
                <a:pPr>
                  <a:defRPr sz="600" b="1" i="0" u="none" strike="noStrike" kern="1200" baseline="0">
                    <a:solidFill>
                      <a:schemeClr val="tx2"/>
                    </a:solidFill>
                    <a:latin typeface="Arial Black" panose="020B0604020202020204" pitchFamily="34" charset="0"/>
                    <a:ea typeface="+mn-ea"/>
                    <a:cs typeface="Arial Black" panose="020B0604020202020204" pitchFamily="34" charset="0"/>
                  </a:defRPr>
                </a:pPr>
                <a:endParaRPr lang="es-GT"/>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'Metas Físicas'!$K$46:$N$46</c:f>
              <c:numCache>
                <c:formatCode>General</c:formatCode>
                <c:ptCount val="4"/>
                <c:pt idx="0">
                  <c:v>2015</c:v>
                </c:pt>
                <c:pt idx="1">
                  <c:v>2016</c:v>
                </c:pt>
                <c:pt idx="2">
                  <c:v>2017</c:v>
                </c:pt>
                <c:pt idx="3">
                  <c:v>2018</c:v>
                </c:pt>
              </c:numCache>
            </c:numRef>
          </c:cat>
          <c:val>
            <c:numRef>
              <c:f>'Metas Físicas'!$K$43:$N$43</c:f>
              <c:numCache>
                <c:formatCode>#,##0</c:formatCode>
                <c:ptCount val="4"/>
                <c:pt idx="0">
                  <c:v>1790</c:v>
                </c:pt>
                <c:pt idx="1">
                  <c:v>1790</c:v>
                </c:pt>
                <c:pt idx="2">
                  <c:v>2004</c:v>
                </c:pt>
                <c:pt idx="3">
                  <c:v>1879</c:v>
                </c:pt>
              </c:numCache>
            </c:numRef>
          </c:val>
          <c:extLst>
            <c:ext xmlns:c16="http://schemas.microsoft.com/office/drawing/2014/chart" uri="{C3380CC4-5D6E-409C-BE32-E72D297353CC}">
              <c16:uniqueId val="{00000006-A565-5B41-A7FE-1A5213AF0459}"/>
            </c:ext>
          </c:extLst>
        </c:ser>
        <c:ser>
          <c:idx val="3"/>
          <c:order val="3"/>
          <c:tx>
            <c:strRef>
              <c:f>'Metas Físicas'!$J$44</c:f>
              <c:strCache>
                <c:ptCount val="1"/>
                <c:pt idx="0">
                  <c:v>Programa 14 Personas capacitadas en particiáción ciudadana, convicencia intercultural, en políticas culturales, elementos culturales del pueblo garífuna y emprendimientos culturales</c:v>
                </c:pt>
              </c:strCache>
            </c:strRef>
          </c:tx>
          <c:spPr>
            <a:solidFill>
              <a:schemeClr val="accent1">
                <a:tint val="58000"/>
              </a:schemeClr>
            </a:solidFill>
            <a:ln>
              <a:noFill/>
            </a:ln>
            <a:effectLst/>
          </c:spPr>
          <c:invertIfNegative val="0"/>
          <c:dLbls>
            <c:spPr>
              <a:noFill/>
              <a:ln>
                <a:noFill/>
              </a:ln>
              <a:effectLst/>
            </c:spPr>
            <c:txPr>
              <a:bodyPr rot="0" spcFirstLastPara="1" vertOverflow="ellipsis" vert="horz" wrap="square" anchor="ctr" anchorCtr="1"/>
              <a:lstStyle/>
              <a:p>
                <a:pPr>
                  <a:defRPr sz="600" b="1" i="0" u="none" strike="noStrike" kern="1200" baseline="0">
                    <a:solidFill>
                      <a:schemeClr val="tx2"/>
                    </a:solidFill>
                    <a:latin typeface="Arial Black" panose="020B0604020202020204" pitchFamily="34" charset="0"/>
                    <a:ea typeface="+mn-ea"/>
                    <a:cs typeface="Arial Black" panose="020B0604020202020204" pitchFamily="34" charset="0"/>
                  </a:defRPr>
                </a:pPr>
                <a:endParaRPr lang="es-GT"/>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'Metas Físicas'!$K$46:$N$46</c:f>
              <c:numCache>
                <c:formatCode>General</c:formatCode>
                <c:ptCount val="4"/>
                <c:pt idx="0">
                  <c:v>2015</c:v>
                </c:pt>
                <c:pt idx="1">
                  <c:v>2016</c:v>
                </c:pt>
                <c:pt idx="2">
                  <c:v>2017</c:v>
                </c:pt>
                <c:pt idx="3">
                  <c:v>2018</c:v>
                </c:pt>
              </c:numCache>
            </c:numRef>
          </c:cat>
          <c:val>
            <c:numRef>
              <c:f>'Metas Físicas'!$K$44:$N$44</c:f>
              <c:numCache>
                <c:formatCode>#,##0</c:formatCode>
                <c:ptCount val="4"/>
                <c:pt idx="0">
                  <c:v>13632</c:v>
                </c:pt>
                <c:pt idx="1">
                  <c:v>13441</c:v>
                </c:pt>
                <c:pt idx="2">
                  <c:v>15980</c:v>
                </c:pt>
                <c:pt idx="3">
                  <c:v>16079</c:v>
                </c:pt>
              </c:numCache>
            </c:numRef>
          </c:val>
          <c:extLst>
            <c:ext xmlns:c16="http://schemas.microsoft.com/office/drawing/2014/chart" uri="{C3380CC4-5D6E-409C-BE32-E72D297353CC}">
              <c16:uniqueId val="{00000007-A565-5B41-A7FE-1A5213AF0459}"/>
            </c:ext>
          </c:extLst>
        </c:ser>
        <c:dLbls>
          <c:showLegendKey val="0"/>
          <c:showVal val="0"/>
          <c:showCatName val="0"/>
          <c:showSerName val="0"/>
          <c:showPercent val="0"/>
          <c:showBubbleSize val="0"/>
        </c:dLbls>
        <c:gapWidth val="55"/>
        <c:overlap val="100"/>
        <c:axId val="211060096"/>
        <c:axId val="211060656"/>
      </c:barChart>
      <c:catAx>
        <c:axId val="211060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s-GT"/>
          </a:p>
        </c:txPr>
        <c:crossAx val="211060656"/>
        <c:crosses val="autoZero"/>
        <c:auto val="1"/>
        <c:lblAlgn val="ctr"/>
        <c:lblOffset val="100"/>
        <c:noMultiLvlLbl val="0"/>
      </c:catAx>
      <c:valAx>
        <c:axId val="211060656"/>
        <c:scaling>
          <c:orientation val="minMax"/>
        </c:scaling>
        <c:delete val="1"/>
        <c:axPos val="l"/>
        <c:numFmt formatCode="#,##0" sourceLinked="1"/>
        <c:majorTickMark val="none"/>
        <c:minorTickMark val="none"/>
        <c:tickLblPos val="nextTo"/>
        <c:crossAx val="211060096"/>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a:latin typeface="Arial" panose="020B0604020202020204" pitchFamily="34" charset="0"/>
          <a:cs typeface="Arial" panose="020B0604020202020204" pitchFamily="34" charset="0"/>
        </a:defRPr>
      </a:pPr>
      <a:endParaRPr lang="es-GT"/>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'Metas Físicas'!$J$47</c:f>
              <c:strCache>
                <c:ptCount val="1"/>
                <c:pt idx="0">
                  <c:v>Programa 12 Protección del patrimonio cultural y natural</c:v>
                </c:pt>
              </c:strCache>
            </c:strRef>
          </c:tx>
          <c:spPr>
            <a:solidFill>
              <a:schemeClr val="accent1"/>
            </a:solidFill>
            <a:ln>
              <a:noFill/>
            </a:ln>
            <a:effectLst/>
          </c:spPr>
          <c:invertIfNegative val="0"/>
          <c:dLbls>
            <c:dLbl>
              <c:idx val="0"/>
              <c:layout>
                <c:manualLayout>
                  <c:x val="0"/>
                  <c:y val="1.3888888888888888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3C2-8D4C-8BE4-E2F263242409}"/>
                </c:ext>
              </c:extLst>
            </c:dLbl>
            <c:dLbl>
              <c:idx val="1"/>
              <c:layout>
                <c:manualLayout>
                  <c:x val="-2.5466161222664354E-17"/>
                  <c:y val="1.3888888888888888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3C2-8D4C-8BE4-E2F263242409}"/>
                </c:ext>
              </c:extLst>
            </c:dLbl>
            <c:dLbl>
              <c:idx val="2"/>
              <c:layout>
                <c:manualLayout>
                  <c:x val="-5.0932322445328707E-17"/>
                  <c:y val="9.2592592592592587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3C2-8D4C-8BE4-E2F263242409}"/>
                </c:ext>
              </c:extLst>
            </c:dLbl>
            <c:dLbl>
              <c:idx val="3"/>
              <c:layout>
                <c:manualLayout>
                  <c:x val="0"/>
                  <c:y val="1.8518518518518347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3C2-8D4C-8BE4-E2F263242409}"/>
                </c:ext>
              </c:extLst>
            </c:dLbl>
            <c:spPr>
              <a:noFill/>
              <a:ln>
                <a:noFill/>
              </a:ln>
              <a:effectLst/>
            </c:spPr>
            <c:txPr>
              <a:bodyPr rot="0" spcFirstLastPara="1" vertOverflow="ellipsis" vert="horz" wrap="square" lIns="38100" tIns="19050" rIns="38100" bIns="19050" anchor="ctr" anchorCtr="1">
                <a:spAutoFit/>
              </a:bodyPr>
              <a:lstStyle/>
              <a:p>
                <a:pPr>
                  <a:defRPr sz="600" b="1" i="0" u="none" strike="noStrike" kern="1200" baseline="0">
                    <a:solidFill>
                      <a:schemeClr val="tx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'Metas Físicas'!$K$46:$N$46</c:f>
              <c:numCache>
                <c:formatCode>General</c:formatCode>
                <c:ptCount val="4"/>
                <c:pt idx="0">
                  <c:v>2015</c:v>
                </c:pt>
                <c:pt idx="1">
                  <c:v>2016</c:v>
                </c:pt>
                <c:pt idx="2">
                  <c:v>2017</c:v>
                </c:pt>
                <c:pt idx="3">
                  <c:v>2018</c:v>
                </c:pt>
              </c:numCache>
            </c:numRef>
          </c:cat>
          <c:val>
            <c:numRef>
              <c:f>'Metas Físicas'!$K$47:$N$47</c:f>
              <c:numCache>
                <c:formatCode>#,##0</c:formatCode>
                <c:ptCount val="4"/>
                <c:pt idx="0">
                  <c:v>925827</c:v>
                </c:pt>
                <c:pt idx="1">
                  <c:v>962988</c:v>
                </c:pt>
                <c:pt idx="2">
                  <c:v>848759</c:v>
                </c:pt>
                <c:pt idx="3">
                  <c:v>1205252</c:v>
                </c:pt>
              </c:numCache>
            </c:numRef>
          </c:val>
          <c:extLst>
            <c:ext xmlns:c16="http://schemas.microsoft.com/office/drawing/2014/chart" uri="{C3380CC4-5D6E-409C-BE32-E72D297353CC}">
              <c16:uniqueId val="{00000004-13C2-8D4C-8BE4-E2F263242409}"/>
            </c:ext>
          </c:extLst>
        </c:ser>
        <c:ser>
          <c:idx val="1"/>
          <c:order val="1"/>
          <c:tx>
            <c:strRef>
              <c:f>'Metas Físicas'!$J$48</c:f>
              <c:strCache>
                <c:ptCount val="1"/>
                <c:pt idx="0">
                  <c:v>Programa 12 Registro de bienes culturales</c:v>
                </c:pt>
              </c:strCache>
            </c:strRef>
          </c:tx>
          <c:spPr>
            <a:solidFill>
              <a:schemeClr val="accent2"/>
            </a:solidFill>
            <a:ln>
              <a:noFill/>
            </a:ln>
            <a:effectLst/>
          </c:spPr>
          <c:invertIfNegative val="0"/>
          <c:dLbls>
            <c:dLbl>
              <c:idx val="0"/>
              <c:layout>
                <c:manualLayout>
                  <c:x val="-9.0756444419428275E-2"/>
                  <c:y val="2.3148148148147977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3C2-8D4C-8BE4-E2F263242409}"/>
                </c:ext>
              </c:extLst>
            </c:dLbl>
            <c:dLbl>
              <c:idx val="1"/>
              <c:layout>
                <c:manualLayout>
                  <c:x val="-9.0756444419428275E-2"/>
                  <c:y val="2.777777777777761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13C2-8D4C-8BE4-E2F263242409}"/>
                </c:ext>
              </c:extLst>
            </c:dLbl>
            <c:dLbl>
              <c:idx val="2"/>
              <c:layout>
                <c:manualLayout>
                  <c:x val="-9.550464436640059E-2"/>
                  <c:y val="1.388888888888872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13C2-8D4C-8BE4-E2F263242409}"/>
                </c:ext>
              </c:extLst>
            </c:dLbl>
            <c:dLbl>
              <c:idx val="3"/>
              <c:layout>
                <c:manualLayout>
                  <c:x val="-8.6185694670124824E-2"/>
                  <c:y val="4.6296296296296127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13C2-8D4C-8BE4-E2F263242409}"/>
                </c:ext>
              </c:extLst>
            </c:dLbl>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accent2"/>
                    </a:solidFill>
                    <a:latin typeface="+mn-lt"/>
                    <a:ea typeface="+mn-ea"/>
                    <a:cs typeface="+mn-cs"/>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'Metas Físicas'!$K$46:$N$46</c:f>
              <c:numCache>
                <c:formatCode>General</c:formatCode>
                <c:ptCount val="4"/>
                <c:pt idx="0">
                  <c:v>2015</c:v>
                </c:pt>
                <c:pt idx="1">
                  <c:v>2016</c:v>
                </c:pt>
                <c:pt idx="2">
                  <c:v>2017</c:v>
                </c:pt>
                <c:pt idx="3">
                  <c:v>2018</c:v>
                </c:pt>
              </c:numCache>
            </c:numRef>
          </c:cat>
          <c:val>
            <c:numRef>
              <c:f>'Metas Físicas'!$K$48:$N$48</c:f>
              <c:numCache>
                <c:formatCode>#,##0</c:formatCode>
                <c:ptCount val="4"/>
                <c:pt idx="0">
                  <c:v>5062</c:v>
                </c:pt>
                <c:pt idx="1">
                  <c:v>3810</c:v>
                </c:pt>
                <c:pt idx="2">
                  <c:v>3219</c:v>
                </c:pt>
                <c:pt idx="3">
                  <c:v>4000</c:v>
                </c:pt>
              </c:numCache>
            </c:numRef>
          </c:val>
          <c:extLst>
            <c:ext xmlns:c16="http://schemas.microsoft.com/office/drawing/2014/chart" uri="{C3380CC4-5D6E-409C-BE32-E72D297353CC}">
              <c16:uniqueId val="{00000009-13C2-8D4C-8BE4-E2F263242409}"/>
            </c:ext>
          </c:extLst>
        </c:ser>
        <c:ser>
          <c:idx val="2"/>
          <c:order val="2"/>
          <c:tx>
            <c:strRef>
              <c:f>'Metas Físicas'!$J$49</c:f>
              <c:strCache>
                <c:ptCount val="1"/>
                <c:pt idx="0">
                  <c:v>Programa 12  Conservación y restauración de bienes culturales muebles e inmuebles</c:v>
                </c:pt>
              </c:strCache>
            </c:strRef>
          </c:tx>
          <c:spPr>
            <a:solidFill>
              <a:schemeClr val="accent3"/>
            </a:solidFill>
            <a:ln>
              <a:noFill/>
            </a:ln>
            <a:effectLst/>
          </c:spPr>
          <c:invertIfNegative val="0"/>
          <c:dLbls>
            <c:dLbl>
              <c:idx val="0"/>
              <c:layout>
                <c:manualLayout>
                  <c:x val="-9.7758469247643753E-2"/>
                  <c:y val="-2.777777777777786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13C2-8D4C-8BE4-E2F263242409}"/>
                </c:ext>
              </c:extLst>
            </c:dLbl>
            <c:dLbl>
              <c:idx val="1"/>
              <c:layout>
                <c:manualLayout>
                  <c:x val="-8.8614007308341236E-2"/>
                  <c:y val="-2.3148148148148234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13C2-8D4C-8BE4-E2F263242409}"/>
                </c:ext>
              </c:extLst>
            </c:dLbl>
            <c:dLbl>
              <c:idx val="2"/>
              <c:layout>
                <c:manualLayout>
                  <c:x val="-9.0758221883845733E-2"/>
                  <c:y val="-2.777777777777786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13C2-8D4C-8BE4-E2F263242409}"/>
                </c:ext>
              </c:extLst>
            </c:dLbl>
            <c:dLbl>
              <c:idx val="3"/>
              <c:layout>
                <c:manualLayout>
                  <c:x val="-8.7980044999474163E-2"/>
                  <c:y val="-4.6296296296297994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13C2-8D4C-8BE4-E2F263242409}"/>
                </c:ext>
              </c:extLst>
            </c:dLbl>
            <c:spPr>
              <a:noFill/>
              <a:ln>
                <a:noFill/>
              </a:ln>
              <a:effectLst/>
            </c:spPr>
            <c:txPr>
              <a:bodyPr rot="0" spcFirstLastPara="1" vertOverflow="ellipsis" vert="horz" wrap="square" lIns="38100" tIns="19050" rIns="38100" bIns="19050" anchor="ctr" anchorCtr="1">
                <a:spAutoFit/>
              </a:bodyPr>
              <a:lstStyle/>
              <a:p>
                <a:pPr>
                  <a:defRPr sz="700" b="1" i="0" u="none" strike="noStrike" kern="1200" baseline="0">
                    <a:solidFill>
                      <a:schemeClr val="accent3"/>
                    </a:solidFill>
                    <a:latin typeface="+mn-lt"/>
                    <a:ea typeface="+mn-ea"/>
                    <a:cs typeface="+mn-cs"/>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'Metas Físicas'!$K$46:$N$46</c:f>
              <c:numCache>
                <c:formatCode>General</c:formatCode>
                <c:ptCount val="4"/>
                <c:pt idx="0">
                  <c:v>2015</c:v>
                </c:pt>
                <c:pt idx="1">
                  <c:v>2016</c:v>
                </c:pt>
                <c:pt idx="2">
                  <c:v>2017</c:v>
                </c:pt>
                <c:pt idx="3">
                  <c:v>2018</c:v>
                </c:pt>
              </c:numCache>
            </c:numRef>
          </c:cat>
          <c:val>
            <c:numRef>
              <c:f>'Metas Físicas'!$K$49:$N$49</c:f>
              <c:numCache>
                <c:formatCode>#,##0</c:formatCode>
                <c:ptCount val="4"/>
                <c:pt idx="0">
                  <c:v>8123</c:v>
                </c:pt>
                <c:pt idx="1">
                  <c:v>6034</c:v>
                </c:pt>
                <c:pt idx="2">
                  <c:v>6127</c:v>
                </c:pt>
                <c:pt idx="3">
                  <c:v>9234</c:v>
                </c:pt>
              </c:numCache>
            </c:numRef>
          </c:val>
          <c:extLst>
            <c:ext xmlns:c16="http://schemas.microsoft.com/office/drawing/2014/chart" uri="{C3380CC4-5D6E-409C-BE32-E72D297353CC}">
              <c16:uniqueId val="{0000000E-13C2-8D4C-8BE4-E2F263242409}"/>
            </c:ext>
          </c:extLst>
        </c:ser>
        <c:ser>
          <c:idx val="3"/>
          <c:order val="3"/>
          <c:tx>
            <c:strRef>
              <c:f>'Metas Físicas'!$J$50</c:f>
              <c:strCache>
                <c:ptCount val="1"/>
                <c:pt idx="0">
                  <c:v>Programa 12 Restauración de bienes culturales muebles</c:v>
                </c:pt>
              </c:strCache>
            </c:strRef>
          </c:tx>
          <c:spPr>
            <a:solidFill>
              <a:schemeClr val="accent4"/>
            </a:solidFill>
            <a:ln>
              <a:noFill/>
            </a:ln>
            <a:effectLst/>
          </c:spPr>
          <c:invertIfNegative val="0"/>
          <c:dLbls>
            <c:dLbl>
              <c:idx val="0"/>
              <c:layout>
                <c:manualLayout>
                  <c:x val="2.7781587719925721E-3"/>
                  <c:y val="-4.6296296296296384E-2"/>
                </c:manualLayout>
              </c:layout>
              <c:tx>
                <c:rich>
                  <a:bodyPr/>
                  <a:lstStyle/>
                  <a:p>
                    <a:fld id="{CB25CD6E-6FEA-0441-9F01-B94BC9A959A2}" type="VALUE">
                      <a:rPr lang="en-US">
                        <a:solidFill>
                          <a:schemeClr val="accent4"/>
                        </a:solidFill>
                      </a:rPr>
                      <a:pPr/>
                      <a:t>[VALUE]</a:t>
                    </a:fld>
                    <a:endParaRPr lang="es-GT"/>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F-13C2-8D4C-8BE4-E2F263242409}"/>
                </c:ext>
              </c:extLst>
            </c:dLbl>
            <c:dLbl>
              <c:idx val="1"/>
              <c:layout>
                <c:manualLayout>
                  <c:x val="-2.5466161222664354E-17"/>
                  <c:y val="-5.092592592592584E-2"/>
                </c:manualLayout>
              </c:layout>
              <c:tx>
                <c:rich>
                  <a:bodyPr/>
                  <a:lstStyle/>
                  <a:p>
                    <a:fld id="{82A4ED3D-71D1-E94D-A647-9B84CBE8C730}" type="VALUE">
                      <a:rPr lang="en-US">
                        <a:solidFill>
                          <a:schemeClr val="accent4"/>
                        </a:solidFill>
                      </a:rPr>
                      <a:pPr/>
                      <a:t>[VALUE]</a:t>
                    </a:fld>
                    <a:endParaRPr lang="es-GT"/>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0-13C2-8D4C-8BE4-E2F263242409}"/>
                </c:ext>
              </c:extLst>
            </c:dLbl>
            <c:dLbl>
              <c:idx val="2"/>
              <c:layout>
                <c:manualLayout>
                  <c:x val="-5.0932322445328707E-17"/>
                  <c:y val="-5.5555555555555643E-2"/>
                </c:manualLayout>
              </c:layout>
              <c:tx>
                <c:rich>
                  <a:bodyPr/>
                  <a:lstStyle/>
                  <a:p>
                    <a:fld id="{A5D20CDE-79A6-7C40-B000-2878E178E745}" type="VALUE">
                      <a:rPr lang="en-US">
                        <a:solidFill>
                          <a:schemeClr val="accent4"/>
                        </a:solidFill>
                      </a:rPr>
                      <a:pPr/>
                      <a:t>[VALUE]</a:t>
                    </a:fld>
                    <a:endParaRPr lang="es-GT"/>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1-13C2-8D4C-8BE4-E2F263242409}"/>
                </c:ext>
              </c:extLst>
            </c:dLbl>
            <c:dLbl>
              <c:idx val="3"/>
              <c:layout>
                <c:manualLayout>
                  <c:x val="-2.7781587719925721E-3"/>
                  <c:y val="-4.629629629629621E-2"/>
                </c:manualLayout>
              </c:layout>
              <c:tx>
                <c:rich>
                  <a:bodyPr/>
                  <a:lstStyle/>
                  <a:p>
                    <a:fld id="{0CF166A9-C957-D34B-8AA5-317776AFC1B5}" type="VALUE">
                      <a:rPr lang="en-US">
                        <a:solidFill>
                          <a:schemeClr val="accent4"/>
                        </a:solidFill>
                      </a:rPr>
                      <a:pPr/>
                      <a:t>[VALUE]</a:t>
                    </a:fld>
                    <a:endParaRPr lang="es-GT"/>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2-13C2-8D4C-8BE4-E2F263242409}"/>
                </c:ext>
              </c:extLst>
            </c:dLbl>
            <c:spPr>
              <a:noFill/>
              <a:ln>
                <a:noFill/>
              </a:ln>
              <a:effectLst/>
            </c:spPr>
            <c:txPr>
              <a:bodyPr rot="0" spcFirstLastPara="1" vertOverflow="ellipsis" vert="horz" wrap="square" lIns="38100" tIns="19050" rIns="38100" bIns="19050" anchor="ctr" anchorCtr="1">
                <a:spAutoFit/>
              </a:bodyPr>
              <a:lstStyle/>
              <a:p>
                <a:pPr>
                  <a:defRPr sz="700" b="1" i="0" u="none" strike="noStrike" kern="1200" baseline="0">
                    <a:solidFill>
                      <a:srgbClr val="FFC000"/>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'Metas Físicas'!$K$46:$N$46</c:f>
              <c:numCache>
                <c:formatCode>General</c:formatCode>
                <c:ptCount val="4"/>
                <c:pt idx="0">
                  <c:v>2015</c:v>
                </c:pt>
                <c:pt idx="1">
                  <c:v>2016</c:v>
                </c:pt>
                <c:pt idx="2">
                  <c:v>2017</c:v>
                </c:pt>
                <c:pt idx="3">
                  <c:v>2018</c:v>
                </c:pt>
              </c:numCache>
            </c:numRef>
          </c:cat>
          <c:val>
            <c:numRef>
              <c:f>'Metas Físicas'!$K$50:$N$50</c:f>
              <c:numCache>
                <c:formatCode>#,##0</c:formatCode>
                <c:ptCount val="4"/>
                <c:pt idx="0">
                  <c:v>15</c:v>
                </c:pt>
                <c:pt idx="1">
                  <c:v>24</c:v>
                </c:pt>
                <c:pt idx="2">
                  <c:v>19</c:v>
                </c:pt>
                <c:pt idx="3">
                  <c:v>15</c:v>
                </c:pt>
              </c:numCache>
            </c:numRef>
          </c:val>
          <c:extLst>
            <c:ext xmlns:c16="http://schemas.microsoft.com/office/drawing/2014/chart" uri="{C3380CC4-5D6E-409C-BE32-E72D297353CC}">
              <c16:uniqueId val="{00000013-13C2-8D4C-8BE4-E2F263242409}"/>
            </c:ext>
          </c:extLst>
        </c:ser>
        <c:ser>
          <c:idx val="4"/>
          <c:order val="4"/>
          <c:tx>
            <c:strRef>
              <c:f>'Metas Físicas'!$J$51</c:f>
              <c:strCache>
                <c:ptCount val="1"/>
                <c:pt idx="0">
                  <c:v>Programa 13 Fomento del deporte en niños, niñas, jóvenes, mujeres, adulto laboral,  mayor, personas con discapacidad</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600" b="1" i="0" u="none" strike="noStrike" kern="1200" baseline="0">
                    <a:solidFill>
                      <a:schemeClr val="tx2">
                        <a:lumMod val="50000"/>
                      </a:schemeClr>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'Metas Físicas'!$K$46:$N$46</c:f>
              <c:numCache>
                <c:formatCode>General</c:formatCode>
                <c:ptCount val="4"/>
                <c:pt idx="0">
                  <c:v>2015</c:v>
                </c:pt>
                <c:pt idx="1">
                  <c:v>2016</c:v>
                </c:pt>
                <c:pt idx="2">
                  <c:v>2017</c:v>
                </c:pt>
                <c:pt idx="3">
                  <c:v>2018</c:v>
                </c:pt>
              </c:numCache>
            </c:numRef>
          </c:cat>
          <c:val>
            <c:numRef>
              <c:f>'Metas Físicas'!$K$51:$N$51</c:f>
              <c:numCache>
                <c:formatCode>#,##0</c:formatCode>
                <c:ptCount val="4"/>
                <c:pt idx="0">
                  <c:v>5926191</c:v>
                </c:pt>
                <c:pt idx="1">
                  <c:v>5086184</c:v>
                </c:pt>
                <c:pt idx="2">
                  <c:v>4298075</c:v>
                </c:pt>
                <c:pt idx="3">
                  <c:v>5154238</c:v>
                </c:pt>
              </c:numCache>
            </c:numRef>
          </c:val>
          <c:extLst>
            <c:ext xmlns:c16="http://schemas.microsoft.com/office/drawing/2014/chart" uri="{C3380CC4-5D6E-409C-BE32-E72D297353CC}">
              <c16:uniqueId val="{00000014-13C2-8D4C-8BE4-E2F263242409}"/>
            </c:ext>
          </c:extLst>
        </c:ser>
        <c:ser>
          <c:idx val="5"/>
          <c:order val="5"/>
          <c:tx>
            <c:strRef>
              <c:f>'Metas Físicas'!$J$52</c:f>
              <c:strCache>
                <c:ptCount val="1"/>
                <c:pt idx="0">
                  <c:v>Programa 13 Eventos y festivales Deportivos</c:v>
                </c:pt>
              </c:strCache>
            </c:strRef>
          </c:tx>
          <c:spPr>
            <a:solidFill>
              <a:schemeClr val="accent6"/>
            </a:solidFill>
            <a:ln>
              <a:noFill/>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15-13C2-8D4C-8BE4-E2F263242409}"/>
                </c:ext>
              </c:extLst>
            </c:dLbl>
            <c:dLbl>
              <c:idx val="1"/>
              <c:delete val="1"/>
              <c:extLst>
                <c:ext xmlns:c15="http://schemas.microsoft.com/office/drawing/2012/chart" uri="{CE6537A1-D6FC-4f65-9D91-7224C49458BB}"/>
                <c:ext xmlns:c16="http://schemas.microsoft.com/office/drawing/2014/chart" uri="{C3380CC4-5D6E-409C-BE32-E72D297353CC}">
                  <c16:uniqueId val="{00000016-13C2-8D4C-8BE4-E2F263242409}"/>
                </c:ext>
              </c:extLst>
            </c:dLbl>
            <c:dLbl>
              <c:idx val="2"/>
              <c:layout>
                <c:manualLayout>
                  <c:x val="-2.778320437478274E-3"/>
                  <c:y val="-2.777777777777777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7-13C2-8D4C-8BE4-E2F263242409}"/>
                </c:ext>
              </c:extLst>
            </c:dLbl>
            <c:dLbl>
              <c:idx val="3"/>
              <c:layout>
                <c:manualLayout>
                  <c:x val="0"/>
                  <c:y val="-3.703703703703705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8-13C2-8D4C-8BE4-E2F263242409}"/>
                </c:ext>
              </c:extLst>
            </c:dLbl>
            <c:spPr>
              <a:noFill/>
              <a:ln>
                <a:noFill/>
              </a:ln>
              <a:effectLst/>
            </c:spPr>
            <c:txPr>
              <a:bodyPr rot="0" spcFirstLastPara="1" vertOverflow="ellipsis" vert="horz" wrap="square" lIns="38100" tIns="19050" rIns="38100" bIns="19050" anchor="ctr" anchorCtr="1">
                <a:spAutoFit/>
              </a:bodyPr>
              <a:lstStyle/>
              <a:p>
                <a:pPr>
                  <a:defRPr sz="600" b="1" i="0" u="none" strike="noStrike" kern="1200" baseline="0">
                    <a:solidFill>
                      <a:schemeClr val="accent6"/>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'Metas Físicas'!$K$46:$N$46</c:f>
              <c:numCache>
                <c:formatCode>General</c:formatCode>
                <c:ptCount val="4"/>
                <c:pt idx="0">
                  <c:v>2015</c:v>
                </c:pt>
                <c:pt idx="1">
                  <c:v>2016</c:v>
                </c:pt>
                <c:pt idx="2">
                  <c:v>2017</c:v>
                </c:pt>
                <c:pt idx="3">
                  <c:v>2018</c:v>
                </c:pt>
              </c:numCache>
            </c:numRef>
          </c:cat>
          <c:val>
            <c:numRef>
              <c:f>'Metas Físicas'!$K$52:$N$52</c:f>
              <c:numCache>
                <c:formatCode>General</c:formatCode>
                <c:ptCount val="4"/>
                <c:pt idx="0">
                  <c:v>0</c:v>
                </c:pt>
                <c:pt idx="1">
                  <c:v>0</c:v>
                </c:pt>
                <c:pt idx="2" formatCode="#,##0">
                  <c:v>41897</c:v>
                </c:pt>
                <c:pt idx="3" formatCode="#,##0">
                  <c:v>52829</c:v>
                </c:pt>
              </c:numCache>
            </c:numRef>
          </c:val>
          <c:extLst>
            <c:ext xmlns:c16="http://schemas.microsoft.com/office/drawing/2014/chart" uri="{C3380CC4-5D6E-409C-BE32-E72D297353CC}">
              <c16:uniqueId val="{00000019-13C2-8D4C-8BE4-E2F263242409}"/>
            </c:ext>
          </c:extLst>
        </c:ser>
        <c:dLbls>
          <c:dLblPos val="ctr"/>
          <c:showLegendKey val="0"/>
          <c:showVal val="1"/>
          <c:showCatName val="0"/>
          <c:showSerName val="0"/>
          <c:showPercent val="0"/>
          <c:showBubbleSize val="0"/>
        </c:dLbls>
        <c:gapWidth val="150"/>
        <c:overlap val="100"/>
        <c:axId val="211368128"/>
        <c:axId val="211368688"/>
      </c:barChart>
      <c:catAx>
        <c:axId val="21136812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s-GT"/>
          </a:p>
        </c:txPr>
        <c:crossAx val="211368688"/>
        <c:crosses val="autoZero"/>
        <c:auto val="1"/>
        <c:lblAlgn val="ctr"/>
        <c:lblOffset val="100"/>
        <c:noMultiLvlLbl val="0"/>
      </c:catAx>
      <c:valAx>
        <c:axId val="211368688"/>
        <c:scaling>
          <c:orientation val="minMax"/>
        </c:scaling>
        <c:delete val="1"/>
        <c:axPos val="l"/>
        <c:numFmt formatCode="#,##0" sourceLinked="1"/>
        <c:majorTickMark val="out"/>
        <c:minorTickMark val="none"/>
        <c:tickLblPos val="nextTo"/>
        <c:crossAx val="2113681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s-GT"/>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r>
              <a:rPr lang="es-GT" sz="1200" b="1" dirty="0"/>
              <a:t>PROGRAMA 11 FORMACIÓN Y DIFUSIÓN  DE LAS ARTES</a:t>
            </a:r>
          </a:p>
        </c:rich>
      </c:tx>
      <c:layout>
        <c:manualLayout>
          <c:xMode val="edge"/>
          <c:yMode val="edge"/>
          <c:x val="0.12883150635582316"/>
          <c:y val="0.132267084132938"/>
        </c:manualLayout>
      </c:layout>
      <c:overlay val="0"/>
      <c:spPr>
        <a:noFill/>
        <a:ln>
          <a:noFill/>
        </a:ln>
        <a:effectLst/>
      </c:spPr>
      <c:txPr>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endParaRPr lang="es-GT"/>
        </a:p>
      </c:txPr>
    </c:title>
    <c:autoTitleDeleted val="0"/>
    <c:plotArea>
      <c:layout/>
      <c:barChart>
        <c:barDir val="col"/>
        <c:grouping val="clustered"/>
        <c:varyColors val="0"/>
        <c:ser>
          <c:idx val="0"/>
          <c:order val="0"/>
          <c:tx>
            <c:strRef>
              <c:f>Hoja2!$C$4</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Hoja2!$C$5</c:f>
              <c:numCache>
                <c:formatCode>#,##0</c:formatCode>
                <c:ptCount val="1"/>
                <c:pt idx="0">
                  <c:v>11260</c:v>
                </c:pt>
              </c:numCache>
            </c:numRef>
          </c:val>
          <c:extLst>
            <c:ext xmlns:c16="http://schemas.microsoft.com/office/drawing/2014/chart" uri="{C3380CC4-5D6E-409C-BE32-E72D297353CC}">
              <c16:uniqueId val="{00000000-FEA0-D848-A1E7-6B1DA399EEE7}"/>
            </c:ext>
          </c:extLst>
        </c:ser>
        <c:ser>
          <c:idx val="1"/>
          <c:order val="1"/>
          <c:tx>
            <c:strRef>
              <c:f>Hoja2!$D$4</c:f>
              <c:strCache>
                <c:ptCount val="1"/>
                <c:pt idx="0">
                  <c:v>2016</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Hoja2!$D$5</c:f>
              <c:numCache>
                <c:formatCode>#,##0</c:formatCode>
                <c:ptCount val="1"/>
                <c:pt idx="0">
                  <c:v>21109</c:v>
                </c:pt>
              </c:numCache>
            </c:numRef>
          </c:val>
          <c:extLst>
            <c:ext xmlns:c16="http://schemas.microsoft.com/office/drawing/2014/chart" uri="{C3380CC4-5D6E-409C-BE32-E72D297353CC}">
              <c16:uniqueId val="{00000001-FEA0-D848-A1E7-6B1DA399EEE7}"/>
            </c:ext>
          </c:extLst>
        </c:ser>
        <c:ser>
          <c:idx val="2"/>
          <c:order val="2"/>
          <c:tx>
            <c:strRef>
              <c:f>Hoja2!$E$4</c:f>
              <c:strCache>
                <c:ptCount val="1"/>
                <c:pt idx="0">
                  <c:v>2017</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Hoja2!$E$5</c:f>
              <c:numCache>
                <c:formatCode>#,##0</c:formatCode>
                <c:ptCount val="1"/>
                <c:pt idx="0">
                  <c:v>49222</c:v>
                </c:pt>
              </c:numCache>
            </c:numRef>
          </c:val>
          <c:extLst>
            <c:ext xmlns:c16="http://schemas.microsoft.com/office/drawing/2014/chart" uri="{C3380CC4-5D6E-409C-BE32-E72D297353CC}">
              <c16:uniqueId val="{00000002-FEA0-D848-A1E7-6B1DA399EEE7}"/>
            </c:ext>
          </c:extLst>
        </c:ser>
        <c:ser>
          <c:idx val="3"/>
          <c:order val="3"/>
          <c:tx>
            <c:strRef>
              <c:f>Hoja2!$F$4</c:f>
              <c:strCache>
                <c:ptCount val="1"/>
                <c:pt idx="0">
                  <c:v>2018</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Hoja2!$F$5</c:f>
              <c:numCache>
                <c:formatCode>#,##0</c:formatCode>
                <c:ptCount val="1"/>
                <c:pt idx="0">
                  <c:v>68886</c:v>
                </c:pt>
              </c:numCache>
            </c:numRef>
          </c:val>
          <c:extLst>
            <c:ext xmlns:c16="http://schemas.microsoft.com/office/drawing/2014/chart" uri="{C3380CC4-5D6E-409C-BE32-E72D297353CC}">
              <c16:uniqueId val="{00000003-FEA0-D848-A1E7-6B1DA399EEE7}"/>
            </c:ext>
          </c:extLst>
        </c:ser>
        <c:ser>
          <c:idx val="4"/>
          <c:order val="4"/>
          <c:tx>
            <c:strRef>
              <c:f>Hoja2!$G$4</c:f>
              <c:strCache>
                <c:ptCount val="1"/>
                <c:pt idx="0">
                  <c:v>2019</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Hoja2!$G$5</c:f>
              <c:numCache>
                <c:formatCode>#,##0</c:formatCode>
                <c:ptCount val="1"/>
                <c:pt idx="0">
                  <c:v>66280</c:v>
                </c:pt>
              </c:numCache>
            </c:numRef>
          </c:val>
          <c:extLst>
            <c:ext xmlns:c16="http://schemas.microsoft.com/office/drawing/2014/chart" uri="{C3380CC4-5D6E-409C-BE32-E72D297353CC}">
              <c16:uniqueId val="{00000004-FEA0-D848-A1E7-6B1DA399EEE7}"/>
            </c:ext>
          </c:extLst>
        </c:ser>
        <c:ser>
          <c:idx val="5"/>
          <c:order val="5"/>
          <c:tx>
            <c:strRef>
              <c:f>Hoja2!$H$4</c:f>
              <c:strCache>
                <c:ptCount val="1"/>
                <c:pt idx="0">
                  <c:v>2020</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Hoja2!$H$5</c:f>
              <c:numCache>
                <c:formatCode>#,##0</c:formatCode>
                <c:ptCount val="1"/>
                <c:pt idx="0">
                  <c:v>86860</c:v>
                </c:pt>
              </c:numCache>
            </c:numRef>
          </c:val>
          <c:extLst>
            <c:ext xmlns:c16="http://schemas.microsoft.com/office/drawing/2014/chart" uri="{C3380CC4-5D6E-409C-BE32-E72D297353CC}">
              <c16:uniqueId val="{00000005-FEA0-D848-A1E7-6B1DA399EEE7}"/>
            </c:ext>
          </c:extLst>
        </c:ser>
        <c:ser>
          <c:idx val="6"/>
          <c:order val="6"/>
          <c:tx>
            <c:strRef>
              <c:f>Hoja2!$I$4</c:f>
              <c:strCache>
                <c:ptCount val="1"/>
                <c:pt idx="0">
                  <c:v>2021</c:v>
                </c:pt>
              </c:strCache>
            </c:strRef>
          </c:tx>
          <c:spPr>
            <a:solidFill>
              <a:schemeClr val="accent1">
                <a:lumMod val="80000"/>
                <a:lumOff val="2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Hoja2!$I$5</c:f>
              <c:numCache>
                <c:formatCode>#,##0</c:formatCode>
                <c:ptCount val="1"/>
                <c:pt idx="0">
                  <c:v>98216</c:v>
                </c:pt>
              </c:numCache>
            </c:numRef>
          </c:val>
          <c:extLst>
            <c:ext xmlns:c16="http://schemas.microsoft.com/office/drawing/2014/chart" uri="{C3380CC4-5D6E-409C-BE32-E72D297353CC}">
              <c16:uniqueId val="{00000006-FEA0-D848-A1E7-6B1DA399EEE7}"/>
            </c:ext>
          </c:extLst>
        </c:ser>
        <c:ser>
          <c:idx val="7"/>
          <c:order val="7"/>
          <c:tx>
            <c:strRef>
              <c:f>Hoja2!$J$4</c:f>
              <c:strCache>
                <c:ptCount val="1"/>
                <c:pt idx="0">
                  <c:v>2022</c:v>
                </c:pt>
              </c:strCache>
            </c:strRef>
          </c:tx>
          <c:spPr>
            <a:solidFill>
              <a:schemeClr val="accent3">
                <a:lumMod val="80000"/>
                <a:lumOff val="2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Hoja2!$J$5</c:f>
              <c:numCache>
                <c:formatCode>#,##0</c:formatCode>
                <c:ptCount val="1"/>
                <c:pt idx="0">
                  <c:v>104483</c:v>
                </c:pt>
              </c:numCache>
            </c:numRef>
          </c:val>
          <c:extLst>
            <c:ext xmlns:c16="http://schemas.microsoft.com/office/drawing/2014/chart" uri="{C3380CC4-5D6E-409C-BE32-E72D297353CC}">
              <c16:uniqueId val="{00000007-FEA0-D848-A1E7-6B1DA399EEE7}"/>
            </c:ext>
          </c:extLst>
        </c:ser>
        <c:dLbls>
          <c:dLblPos val="outEnd"/>
          <c:showLegendKey val="0"/>
          <c:showVal val="1"/>
          <c:showCatName val="0"/>
          <c:showSerName val="0"/>
          <c:showPercent val="0"/>
          <c:showBubbleSize val="0"/>
        </c:dLbls>
        <c:gapWidth val="0"/>
        <c:axId val="211619744"/>
        <c:axId val="211620304"/>
      </c:barChart>
      <c:catAx>
        <c:axId val="211619744"/>
        <c:scaling>
          <c:orientation val="minMax"/>
        </c:scaling>
        <c:delete val="1"/>
        <c:axPos val="b"/>
        <c:numFmt formatCode="General" sourceLinked="1"/>
        <c:majorTickMark val="none"/>
        <c:minorTickMark val="none"/>
        <c:tickLblPos val="nextTo"/>
        <c:crossAx val="211620304"/>
        <c:crosses val="autoZero"/>
        <c:auto val="1"/>
        <c:lblAlgn val="ctr"/>
        <c:lblOffset val="100"/>
        <c:noMultiLvlLbl val="0"/>
      </c:catAx>
      <c:valAx>
        <c:axId val="211620304"/>
        <c:scaling>
          <c:orientation val="minMax"/>
        </c:scaling>
        <c:delete val="1"/>
        <c:axPos val="l"/>
        <c:numFmt formatCode="#,##0" sourceLinked="1"/>
        <c:majorTickMark val="out"/>
        <c:minorTickMark val="none"/>
        <c:tickLblPos val="nextTo"/>
        <c:crossAx val="211619744"/>
        <c:crosses val="autoZero"/>
        <c:crossBetween val="between"/>
      </c:valAx>
      <c:spPr>
        <a:noFill/>
        <a:ln>
          <a:noFill/>
        </a:ln>
        <a:effectLst/>
      </c:spPr>
    </c:plotArea>
    <c:legend>
      <c:legendPos val="b"/>
      <c:layout>
        <c:manualLayout>
          <c:xMode val="edge"/>
          <c:yMode val="edge"/>
          <c:x val="8.3127734033245915E-3"/>
          <c:y val="0.89409667541557303"/>
          <c:w val="0.96390944881889762"/>
          <c:h val="7.8125546806649168E-2"/>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s-GT"/>
        </a:p>
      </c:txPr>
    </c:legend>
    <c:plotVisOnly val="1"/>
    <c:dispBlanksAs val="gap"/>
    <c:showDLblsOverMax val="0"/>
  </c:chart>
  <c:spPr>
    <a:noFill/>
    <a:ln w="9525" cap="flat" cmpd="sng" algn="ctr">
      <a:noFill/>
      <a:round/>
    </a:ln>
    <a:effectLst/>
  </c:spPr>
  <c:txPr>
    <a:bodyPr/>
    <a:lstStyle/>
    <a:p>
      <a:pPr>
        <a:defRPr>
          <a:solidFill>
            <a:schemeClr val="tx1"/>
          </a:solidFill>
        </a:defRPr>
      </a:pPr>
      <a:endParaRPr lang="es-GT"/>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r>
              <a:rPr lang="es-GT" sz="1200" b="1" dirty="0"/>
              <a:t>PROGRAMA 11 FOMENTO</a:t>
            </a:r>
            <a:r>
              <a:rPr lang="es-GT" sz="1200" b="1" baseline="0" dirty="0"/>
              <a:t> </a:t>
            </a:r>
            <a:r>
              <a:rPr lang="es-GT" sz="1200" b="1" dirty="0"/>
              <a:t>DE LAS ARTES</a:t>
            </a:r>
          </a:p>
        </c:rich>
      </c:tx>
      <c:layout>
        <c:manualLayout>
          <c:xMode val="edge"/>
          <c:yMode val="edge"/>
          <c:x val="0.21316666666666664"/>
          <c:y val="6.9444444444444448E-2"/>
        </c:manualLayout>
      </c:layout>
      <c:overlay val="0"/>
      <c:spPr>
        <a:noFill/>
        <a:ln>
          <a:noFill/>
        </a:ln>
        <a:effectLst/>
      </c:spPr>
      <c:txPr>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endParaRPr lang="es-GT"/>
        </a:p>
      </c:txPr>
    </c:title>
    <c:autoTitleDeleted val="0"/>
    <c:plotArea>
      <c:layout/>
      <c:barChart>
        <c:barDir val="col"/>
        <c:grouping val="clustered"/>
        <c:varyColors val="0"/>
        <c:ser>
          <c:idx val="0"/>
          <c:order val="0"/>
          <c:tx>
            <c:strRef>
              <c:f>Hoja2!$C$6</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Hoja2!$C$7</c:f>
              <c:numCache>
                <c:formatCode>General</c:formatCode>
                <c:ptCount val="1"/>
                <c:pt idx="0">
                  <c:v>330</c:v>
                </c:pt>
              </c:numCache>
            </c:numRef>
          </c:val>
          <c:extLst>
            <c:ext xmlns:c16="http://schemas.microsoft.com/office/drawing/2014/chart" uri="{C3380CC4-5D6E-409C-BE32-E72D297353CC}">
              <c16:uniqueId val="{00000000-35E6-4E4A-B21F-6774C1F2BCB8}"/>
            </c:ext>
          </c:extLst>
        </c:ser>
        <c:ser>
          <c:idx val="1"/>
          <c:order val="1"/>
          <c:tx>
            <c:strRef>
              <c:f>Hoja2!$D$6</c:f>
              <c:strCache>
                <c:ptCount val="1"/>
                <c:pt idx="0">
                  <c:v>2016</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Hoja2!$D$7</c:f>
              <c:numCache>
                <c:formatCode>General</c:formatCode>
                <c:ptCount val="1"/>
                <c:pt idx="0">
                  <c:v>381</c:v>
                </c:pt>
              </c:numCache>
            </c:numRef>
          </c:val>
          <c:extLst>
            <c:ext xmlns:c16="http://schemas.microsoft.com/office/drawing/2014/chart" uri="{C3380CC4-5D6E-409C-BE32-E72D297353CC}">
              <c16:uniqueId val="{00000001-35E6-4E4A-B21F-6774C1F2BCB8}"/>
            </c:ext>
          </c:extLst>
        </c:ser>
        <c:ser>
          <c:idx val="2"/>
          <c:order val="2"/>
          <c:tx>
            <c:strRef>
              <c:f>Hoja2!$E$6</c:f>
              <c:strCache>
                <c:ptCount val="1"/>
                <c:pt idx="0">
                  <c:v>2017</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Hoja2!$E$7</c:f>
              <c:numCache>
                <c:formatCode>General</c:formatCode>
                <c:ptCount val="1"/>
                <c:pt idx="0">
                  <c:v>403</c:v>
                </c:pt>
              </c:numCache>
            </c:numRef>
          </c:val>
          <c:extLst>
            <c:ext xmlns:c16="http://schemas.microsoft.com/office/drawing/2014/chart" uri="{C3380CC4-5D6E-409C-BE32-E72D297353CC}">
              <c16:uniqueId val="{00000002-35E6-4E4A-B21F-6774C1F2BCB8}"/>
            </c:ext>
          </c:extLst>
        </c:ser>
        <c:ser>
          <c:idx val="3"/>
          <c:order val="3"/>
          <c:tx>
            <c:strRef>
              <c:f>Hoja2!$F$6</c:f>
              <c:strCache>
                <c:ptCount val="1"/>
                <c:pt idx="0">
                  <c:v>2018</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Hoja2!$F$7</c:f>
              <c:numCache>
                <c:formatCode>General</c:formatCode>
                <c:ptCount val="1"/>
                <c:pt idx="0">
                  <c:v>375</c:v>
                </c:pt>
              </c:numCache>
            </c:numRef>
          </c:val>
          <c:extLst>
            <c:ext xmlns:c16="http://schemas.microsoft.com/office/drawing/2014/chart" uri="{C3380CC4-5D6E-409C-BE32-E72D297353CC}">
              <c16:uniqueId val="{00000003-35E6-4E4A-B21F-6774C1F2BCB8}"/>
            </c:ext>
          </c:extLst>
        </c:ser>
        <c:ser>
          <c:idx val="4"/>
          <c:order val="4"/>
          <c:tx>
            <c:strRef>
              <c:f>Hoja2!$G$4</c:f>
              <c:strCache>
                <c:ptCount val="1"/>
                <c:pt idx="0">
                  <c:v>2019</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Hoja2!$G$7</c:f>
              <c:numCache>
                <c:formatCode>General</c:formatCode>
                <c:ptCount val="1"/>
                <c:pt idx="0">
                  <c:v>403</c:v>
                </c:pt>
              </c:numCache>
            </c:numRef>
          </c:val>
          <c:extLst>
            <c:ext xmlns:c16="http://schemas.microsoft.com/office/drawing/2014/chart" uri="{C3380CC4-5D6E-409C-BE32-E72D297353CC}">
              <c16:uniqueId val="{00000004-35E6-4E4A-B21F-6774C1F2BCB8}"/>
            </c:ext>
          </c:extLst>
        </c:ser>
        <c:ser>
          <c:idx val="5"/>
          <c:order val="5"/>
          <c:tx>
            <c:strRef>
              <c:f>Hoja2!$H$4</c:f>
              <c:strCache>
                <c:ptCount val="1"/>
                <c:pt idx="0">
                  <c:v>2020</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Hoja2!$H$7</c:f>
              <c:numCache>
                <c:formatCode>General</c:formatCode>
                <c:ptCount val="1"/>
                <c:pt idx="0">
                  <c:v>401</c:v>
                </c:pt>
              </c:numCache>
            </c:numRef>
          </c:val>
          <c:extLst>
            <c:ext xmlns:c16="http://schemas.microsoft.com/office/drawing/2014/chart" uri="{C3380CC4-5D6E-409C-BE32-E72D297353CC}">
              <c16:uniqueId val="{00000005-35E6-4E4A-B21F-6774C1F2BCB8}"/>
            </c:ext>
          </c:extLst>
        </c:ser>
        <c:ser>
          <c:idx val="6"/>
          <c:order val="6"/>
          <c:tx>
            <c:strRef>
              <c:f>Hoja2!$I$4</c:f>
              <c:strCache>
                <c:ptCount val="1"/>
                <c:pt idx="0">
                  <c:v>2021</c:v>
                </c:pt>
              </c:strCache>
            </c:strRef>
          </c:tx>
          <c:spPr>
            <a:solidFill>
              <a:schemeClr val="accent1">
                <a:lumMod val="80000"/>
                <a:lumOff val="2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Hoja2!$I$7</c:f>
              <c:numCache>
                <c:formatCode>General</c:formatCode>
                <c:ptCount val="1"/>
                <c:pt idx="0">
                  <c:v>406</c:v>
                </c:pt>
              </c:numCache>
            </c:numRef>
          </c:val>
          <c:extLst>
            <c:ext xmlns:c16="http://schemas.microsoft.com/office/drawing/2014/chart" uri="{C3380CC4-5D6E-409C-BE32-E72D297353CC}">
              <c16:uniqueId val="{00000006-35E6-4E4A-B21F-6774C1F2BCB8}"/>
            </c:ext>
          </c:extLst>
        </c:ser>
        <c:ser>
          <c:idx val="7"/>
          <c:order val="7"/>
          <c:tx>
            <c:strRef>
              <c:f>Hoja2!$J$6</c:f>
              <c:strCache>
                <c:ptCount val="1"/>
                <c:pt idx="0">
                  <c:v>2022</c:v>
                </c:pt>
              </c:strCache>
            </c:strRef>
          </c:tx>
          <c:spPr>
            <a:solidFill>
              <a:schemeClr val="accent3">
                <a:lumMod val="80000"/>
                <a:lumOff val="20000"/>
              </a:schemeClr>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Hoja2!$J$7</c:f>
              <c:numCache>
                <c:formatCode>General</c:formatCode>
                <c:ptCount val="1"/>
                <c:pt idx="0">
                  <c:v>413</c:v>
                </c:pt>
              </c:numCache>
            </c:numRef>
          </c:val>
          <c:extLst>
            <c:ext xmlns:c16="http://schemas.microsoft.com/office/drawing/2014/chart" uri="{C3380CC4-5D6E-409C-BE32-E72D297353CC}">
              <c16:uniqueId val="{00000007-35E6-4E4A-B21F-6774C1F2BCB8}"/>
            </c:ext>
          </c:extLst>
        </c:ser>
        <c:dLbls>
          <c:dLblPos val="outEnd"/>
          <c:showLegendKey val="0"/>
          <c:showVal val="1"/>
          <c:showCatName val="0"/>
          <c:showSerName val="0"/>
          <c:showPercent val="0"/>
          <c:showBubbleSize val="0"/>
        </c:dLbls>
        <c:gapWidth val="0"/>
        <c:axId val="212400112"/>
        <c:axId val="212400672"/>
      </c:barChart>
      <c:catAx>
        <c:axId val="212400112"/>
        <c:scaling>
          <c:orientation val="minMax"/>
        </c:scaling>
        <c:delete val="1"/>
        <c:axPos val="b"/>
        <c:numFmt formatCode="General" sourceLinked="1"/>
        <c:majorTickMark val="none"/>
        <c:minorTickMark val="none"/>
        <c:tickLblPos val="nextTo"/>
        <c:crossAx val="212400672"/>
        <c:crosses val="autoZero"/>
        <c:auto val="1"/>
        <c:lblAlgn val="ctr"/>
        <c:lblOffset val="100"/>
        <c:noMultiLvlLbl val="0"/>
      </c:catAx>
      <c:valAx>
        <c:axId val="212400672"/>
        <c:scaling>
          <c:orientation val="minMax"/>
        </c:scaling>
        <c:delete val="1"/>
        <c:axPos val="l"/>
        <c:numFmt formatCode="General" sourceLinked="1"/>
        <c:majorTickMark val="out"/>
        <c:minorTickMark val="none"/>
        <c:tickLblPos val="nextTo"/>
        <c:crossAx val="212400112"/>
        <c:crosses val="autoZero"/>
        <c:crossBetween val="between"/>
      </c:valAx>
      <c:spPr>
        <a:noFill/>
        <a:ln>
          <a:noFill/>
        </a:ln>
        <a:effectLst/>
      </c:spPr>
    </c:plotArea>
    <c:legend>
      <c:legendPos val="b"/>
      <c:layout>
        <c:manualLayout>
          <c:xMode val="edge"/>
          <c:yMode val="edge"/>
          <c:x val="8.3127734033245915E-3"/>
          <c:y val="0.89409667541557303"/>
          <c:w val="0.96390944881889762"/>
          <c:h val="7.8125546806649168E-2"/>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s-GT"/>
        </a:p>
      </c:txPr>
    </c:legend>
    <c:plotVisOnly val="1"/>
    <c:dispBlanksAs val="gap"/>
    <c:showDLblsOverMax val="0"/>
  </c:chart>
  <c:spPr>
    <a:noFill/>
    <a:ln w="9525" cap="flat" cmpd="sng" algn="ctr">
      <a:noFill/>
      <a:round/>
    </a:ln>
    <a:effectLst/>
  </c:spPr>
  <c:txPr>
    <a:bodyPr/>
    <a:lstStyle/>
    <a:p>
      <a:pPr>
        <a:defRPr>
          <a:solidFill>
            <a:schemeClr val="tx1"/>
          </a:solidFill>
        </a:defRPr>
      </a:pPr>
      <a:endParaRPr lang="es-GT"/>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r>
              <a:rPr lang="es-GT" sz="1200" b="1" dirty="0"/>
              <a:t>PROGRAMA 12 REGISTRO</a:t>
            </a:r>
            <a:r>
              <a:rPr lang="es-GT" sz="1200" b="1" baseline="0" dirty="0"/>
              <a:t> DE BIENES CULTURALES</a:t>
            </a:r>
            <a:endParaRPr lang="es-GT" sz="1200" b="1" dirty="0"/>
          </a:p>
        </c:rich>
      </c:tx>
      <c:overlay val="0"/>
      <c:spPr>
        <a:noFill/>
        <a:ln>
          <a:noFill/>
        </a:ln>
        <a:effectLst/>
      </c:spPr>
      <c:txPr>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endParaRPr lang="es-GT"/>
        </a:p>
      </c:txPr>
    </c:title>
    <c:autoTitleDeleted val="0"/>
    <c:plotArea>
      <c:layout/>
      <c:barChart>
        <c:barDir val="col"/>
        <c:grouping val="clustered"/>
        <c:varyColors val="0"/>
        <c:ser>
          <c:idx val="0"/>
          <c:order val="0"/>
          <c:tx>
            <c:strRef>
              <c:f>Hoja2!$C$6</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Hoja2!$C$10</c:f>
              <c:numCache>
                <c:formatCode>#,##0</c:formatCode>
                <c:ptCount val="1"/>
                <c:pt idx="0">
                  <c:v>5062</c:v>
                </c:pt>
              </c:numCache>
            </c:numRef>
          </c:val>
          <c:extLst>
            <c:ext xmlns:c16="http://schemas.microsoft.com/office/drawing/2014/chart" uri="{C3380CC4-5D6E-409C-BE32-E72D297353CC}">
              <c16:uniqueId val="{00000000-14AA-6945-AF72-390A040D195E}"/>
            </c:ext>
          </c:extLst>
        </c:ser>
        <c:ser>
          <c:idx val="1"/>
          <c:order val="1"/>
          <c:tx>
            <c:strRef>
              <c:f>Hoja2!$D$6</c:f>
              <c:strCache>
                <c:ptCount val="1"/>
                <c:pt idx="0">
                  <c:v>2016</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Hoja2!$D$10</c:f>
              <c:numCache>
                <c:formatCode>#,##0</c:formatCode>
                <c:ptCount val="1"/>
                <c:pt idx="0">
                  <c:v>3810</c:v>
                </c:pt>
              </c:numCache>
            </c:numRef>
          </c:val>
          <c:extLst>
            <c:ext xmlns:c16="http://schemas.microsoft.com/office/drawing/2014/chart" uri="{C3380CC4-5D6E-409C-BE32-E72D297353CC}">
              <c16:uniqueId val="{00000001-14AA-6945-AF72-390A040D195E}"/>
            </c:ext>
          </c:extLst>
        </c:ser>
        <c:ser>
          <c:idx val="2"/>
          <c:order val="2"/>
          <c:tx>
            <c:strRef>
              <c:f>Hoja2!$E$6</c:f>
              <c:strCache>
                <c:ptCount val="1"/>
                <c:pt idx="0">
                  <c:v>2017</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Hoja2!$E$10</c:f>
              <c:numCache>
                <c:formatCode>#,##0</c:formatCode>
                <c:ptCount val="1"/>
                <c:pt idx="0">
                  <c:v>3219</c:v>
                </c:pt>
              </c:numCache>
            </c:numRef>
          </c:val>
          <c:extLst>
            <c:ext xmlns:c16="http://schemas.microsoft.com/office/drawing/2014/chart" uri="{C3380CC4-5D6E-409C-BE32-E72D297353CC}">
              <c16:uniqueId val="{00000002-14AA-6945-AF72-390A040D195E}"/>
            </c:ext>
          </c:extLst>
        </c:ser>
        <c:ser>
          <c:idx val="3"/>
          <c:order val="3"/>
          <c:tx>
            <c:strRef>
              <c:f>Hoja2!$F$6</c:f>
              <c:strCache>
                <c:ptCount val="1"/>
                <c:pt idx="0">
                  <c:v>2018</c:v>
                </c:pt>
              </c:strCache>
            </c:strRef>
          </c:tx>
          <c:spPr>
            <a:solidFill>
              <a:schemeClr val="accent1">
                <a:lumMod val="60000"/>
              </a:schemeClr>
            </a:solidFill>
            <a:ln>
              <a:noFill/>
            </a:ln>
            <a:effectLst/>
          </c:spPr>
          <c:invertIfNegative val="0"/>
          <c:dLbls>
            <c:dLbl>
              <c:idx val="0"/>
              <c:tx>
                <c:rich>
                  <a:bodyPr/>
                  <a:lstStyle/>
                  <a:p>
                    <a:r>
                      <a:rPr lang="en-US" dirty="0"/>
                      <a:t>4,000</a:t>
                    </a:r>
                  </a:p>
                </c:rich>
              </c:tx>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4AA-6945-AF72-390A040D195E}"/>
                </c:ext>
              </c:extLst>
            </c:dLbl>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Hoja2!$F$10</c:f>
              <c:numCache>
                <c:formatCode>#,##0</c:formatCode>
                <c:ptCount val="1"/>
                <c:pt idx="0">
                  <c:v>4000</c:v>
                </c:pt>
              </c:numCache>
            </c:numRef>
          </c:val>
          <c:extLst>
            <c:ext xmlns:c16="http://schemas.microsoft.com/office/drawing/2014/chart" uri="{C3380CC4-5D6E-409C-BE32-E72D297353CC}">
              <c16:uniqueId val="{00000004-14AA-6945-AF72-390A040D195E}"/>
            </c:ext>
          </c:extLst>
        </c:ser>
        <c:ser>
          <c:idx val="4"/>
          <c:order val="4"/>
          <c:tx>
            <c:strRef>
              <c:f>Hoja2!$G$4</c:f>
              <c:strCache>
                <c:ptCount val="1"/>
                <c:pt idx="0">
                  <c:v>2019</c:v>
                </c:pt>
              </c:strCache>
            </c:strRef>
          </c:tx>
          <c:spPr>
            <a:solidFill>
              <a:schemeClr val="accent3">
                <a:lumMod val="60000"/>
              </a:schemeClr>
            </a:solidFill>
            <a:ln>
              <a:noFill/>
            </a:ln>
            <a:effectLst/>
          </c:spPr>
          <c:invertIfNegative val="0"/>
          <c:dLbls>
            <c:dLbl>
              <c:idx val="0"/>
              <c:tx>
                <c:rich>
                  <a:bodyPr/>
                  <a:lstStyle/>
                  <a:p>
                    <a:r>
                      <a:rPr lang="en-US" dirty="0"/>
                      <a:t>5,000</a:t>
                    </a:r>
                  </a:p>
                </c:rich>
              </c:tx>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4AA-6945-AF72-390A040D195E}"/>
                </c:ext>
              </c:extLst>
            </c:dLbl>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Hoja2!$G$10</c:f>
              <c:numCache>
                <c:formatCode>#,##0</c:formatCode>
                <c:ptCount val="1"/>
                <c:pt idx="0">
                  <c:v>4000</c:v>
                </c:pt>
              </c:numCache>
            </c:numRef>
          </c:val>
          <c:extLst>
            <c:ext xmlns:c16="http://schemas.microsoft.com/office/drawing/2014/chart" uri="{C3380CC4-5D6E-409C-BE32-E72D297353CC}">
              <c16:uniqueId val="{00000006-14AA-6945-AF72-390A040D195E}"/>
            </c:ext>
          </c:extLst>
        </c:ser>
        <c:ser>
          <c:idx val="5"/>
          <c:order val="5"/>
          <c:tx>
            <c:strRef>
              <c:f>Hoja2!$H$4</c:f>
              <c:strCache>
                <c:ptCount val="1"/>
                <c:pt idx="0">
                  <c:v>2020</c:v>
                </c:pt>
              </c:strCache>
            </c:strRef>
          </c:tx>
          <c:spPr>
            <a:solidFill>
              <a:schemeClr val="accent5">
                <a:lumMod val="60000"/>
              </a:schemeClr>
            </a:solidFill>
            <a:ln>
              <a:noFill/>
            </a:ln>
            <a:effectLst/>
          </c:spPr>
          <c:invertIfNegative val="0"/>
          <c:dLbls>
            <c:dLbl>
              <c:idx val="0"/>
              <c:tx>
                <c:rich>
                  <a:bodyPr/>
                  <a:lstStyle/>
                  <a:p>
                    <a:r>
                      <a:rPr lang="en-US" dirty="0"/>
                      <a:t>5,000</a:t>
                    </a:r>
                  </a:p>
                </c:rich>
              </c:tx>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14AA-6945-AF72-390A040D195E}"/>
                </c:ext>
              </c:extLst>
            </c:dLbl>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Hoja2!$H$10</c:f>
              <c:numCache>
                <c:formatCode>#,##0</c:formatCode>
                <c:ptCount val="1"/>
                <c:pt idx="0">
                  <c:v>4000</c:v>
                </c:pt>
              </c:numCache>
            </c:numRef>
          </c:val>
          <c:extLst>
            <c:ext xmlns:c16="http://schemas.microsoft.com/office/drawing/2014/chart" uri="{C3380CC4-5D6E-409C-BE32-E72D297353CC}">
              <c16:uniqueId val="{00000008-14AA-6945-AF72-390A040D195E}"/>
            </c:ext>
          </c:extLst>
        </c:ser>
        <c:ser>
          <c:idx val="6"/>
          <c:order val="6"/>
          <c:tx>
            <c:strRef>
              <c:f>Hoja2!$I$4</c:f>
              <c:strCache>
                <c:ptCount val="1"/>
                <c:pt idx="0">
                  <c:v>2021</c:v>
                </c:pt>
              </c:strCache>
            </c:strRef>
          </c:tx>
          <c:spPr>
            <a:solidFill>
              <a:schemeClr val="accent1">
                <a:lumMod val="80000"/>
                <a:lumOff val="20000"/>
              </a:schemeClr>
            </a:solidFill>
            <a:ln>
              <a:noFill/>
            </a:ln>
            <a:effectLst/>
          </c:spPr>
          <c:invertIfNegative val="0"/>
          <c:dLbls>
            <c:dLbl>
              <c:idx val="0"/>
              <c:tx>
                <c:rich>
                  <a:bodyPr/>
                  <a:lstStyle/>
                  <a:p>
                    <a:r>
                      <a:rPr lang="en-US" dirty="0"/>
                      <a:t>5,000</a:t>
                    </a:r>
                  </a:p>
                </c:rich>
              </c:tx>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14AA-6945-AF72-390A040D195E}"/>
                </c:ext>
              </c:extLst>
            </c:dLbl>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Hoja2!$I$10</c:f>
              <c:numCache>
                <c:formatCode>#,##0</c:formatCode>
                <c:ptCount val="1"/>
                <c:pt idx="0">
                  <c:v>4000</c:v>
                </c:pt>
              </c:numCache>
            </c:numRef>
          </c:val>
          <c:extLst>
            <c:ext xmlns:c16="http://schemas.microsoft.com/office/drawing/2014/chart" uri="{C3380CC4-5D6E-409C-BE32-E72D297353CC}">
              <c16:uniqueId val="{0000000A-14AA-6945-AF72-390A040D195E}"/>
            </c:ext>
          </c:extLst>
        </c:ser>
        <c:ser>
          <c:idx val="7"/>
          <c:order val="7"/>
          <c:tx>
            <c:strRef>
              <c:f>Hoja2!$J$6</c:f>
              <c:strCache>
                <c:ptCount val="1"/>
                <c:pt idx="0">
                  <c:v>2022</c:v>
                </c:pt>
              </c:strCache>
            </c:strRef>
          </c:tx>
          <c:spPr>
            <a:solidFill>
              <a:schemeClr val="accent3">
                <a:lumMod val="80000"/>
                <a:lumOff val="20000"/>
              </a:schemeClr>
            </a:solidFill>
            <a:ln>
              <a:noFill/>
            </a:ln>
            <a:effectLst/>
          </c:spPr>
          <c:invertIfNegative val="0"/>
          <c:dLbls>
            <c:dLbl>
              <c:idx val="0"/>
              <c:tx>
                <c:rich>
                  <a:bodyPr/>
                  <a:lstStyle/>
                  <a:p>
                    <a:r>
                      <a:rPr lang="en-US" dirty="0"/>
                      <a:t>5,000</a:t>
                    </a:r>
                  </a:p>
                </c:rich>
              </c:tx>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14AA-6945-AF72-390A040D195E}"/>
                </c:ext>
              </c:extLst>
            </c:dLbl>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Hoja2!$J$10</c:f>
              <c:numCache>
                <c:formatCode>#,##0</c:formatCode>
                <c:ptCount val="1"/>
                <c:pt idx="0">
                  <c:v>4000</c:v>
                </c:pt>
              </c:numCache>
            </c:numRef>
          </c:val>
          <c:extLst>
            <c:ext xmlns:c16="http://schemas.microsoft.com/office/drawing/2014/chart" uri="{C3380CC4-5D6E-409C-BE32-E72D297353CC}">
              <c16:uniqueId val="{0000000C-14AA-6945-AF72-390A040D195E}"/>
            </c:ext>
          </c:extLst>
        </c:ser>
        <c:dLbls>
          <c:dLblPos val="outEnd"/>
          <c:showLegendKey val="0"/>
          <c:showVal val="1"/>
          <c:showCatName val="0"/>
          <c:showSerName val="0"/>
          <c:showPercent val="0"/>
          <c:showBubbleSize val="0"/>
        </c:dLbls>
        <c:gapWidth val="0"/>
        <c:axId val="212774944"/>
        <c:axId val="212775504"/>
      </c:barChart>
      <c:catAx>
        <c:axId val="212774944"/>
        <c:scaling>
          <c:orientation val="minMax"/>
        </c:scaling>
        <c:delete val="1"/>
        <c:axPos val="b"/>
        <c:numFmt formatCode="General" sourceLinked="1"/>
        <c:majorTickMark val="none"/>
        <c:minorTickMark val="none"/>
        <c:tickLblPos val="nextTo"/>
        <c:crossAx val="212775504"/>
        <c:crosses val="autoZero"/>
        <c:auto val="1"/>
        <c:lblAlgn val="ctr"/>
        <c:lblOffset val="100"/>
        <c:noMultiLvlLbl val="0"/>
      </c:catAx>
      <c:valAx>
        <c:axId val="212775504"/>
        <c:scaling>
          <c:orientation val="minMax"/>
        </c:scaling>
        <c:delete val="1"/>
        <c:axPos val="l"/>
        <c:numFmt formatCode="#,##0" sourceLinked="1"/>
        <c:majorTickMark val="out"/>
        <c:minorTickMark val="none"/>
        <c:tickLblPos val="nextTo"/>
        <c:crossAx val="212774944"/>
        <c:crosses val="autoZero"/>
        <c:crossBetween val="between"/>
      </c:valAx>
      <c:spPr>
        <a:noFill/>
        <a:ln>
          <a:noFill/>
        </a:ln>
        <a:effectLst/>
      </c:spPr>
    </c:plotArea>
    <c:legend>
      <c:legendPos val="b"/>
      <c:layout>
        <c:manualLayout>
          <c:xMode val="edge"/>
          <c:yMode val="edge"/>
          <c:x val="8.3127734033245915E-3"/>
          <c:y val="0.89409667541557303"/>
          <c:w val="0.96390944881889762"/>
          <c:h val="7.8125546806649168E-2"/>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s-GT"/>
        </a:p>
      </c:txPr>
    </c:legend>
    <c:plotVisOnly val="1"/>
    <c:dispBlanksAs val="gap"/>
    <c:showDLblsOverMax val="0"/>
  </c:chart>
  <c:spPr>
    <a:noFill/>
    <a:ln w="9525" cap="flat" cmpd="sng" algn="ctr">
      <a:noFill/>
      <a:round/>
    </a:ln>
    <a:effectLst/>
  </c:spPr>
  <c:txPr>
    <a:bodyPr/>
    <a:lstStyle/>
    <a:p>
      <a:pPr>
        <a:defRPr>
          <a:solidFill>
            <a:schemeClr val="tx1"/>
          </a:solidFill>
        </a:defRPr>
      </a:pPr>
      <a:endParaRPr lang="es-GT"/>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r>
              <a:rPr lang="es-GT" sz="2000" dirty="0">
                <a:solidFill>
                  <a:schemeClr val="tx1"/>
                </a:solidFill>
              </a:rPr>
              <a:t>CONTINUIDAD DE PROGRAMAS</a:t>
            </a:r>
          </a:p>
          <a:p>
            <a:pPr>
              <a:defRPr/>
            </a:pPr>
            <a:r>
              <a:rPr lang="es-GT" sz="2000" dirty="0">
                <a:solidFill>
                  <a:schemeClr val="tx1"/>
                </a:solidFill>
              </a:rPr>
              <a:t>(EN MILLONES DE QUETZALES)</a:t>
            </a:r>
          </a:p>
        </c:rich>
      </c:tx>
      <c:layout>
        <c:manualLayout>
          <c:xMode val="edge"/>
          <c:yMode val="edge"/>
          <c:x val="0.22069590556611679"/>
          <c:y val="0"/>
        </c:manualLayout>
      </c:layout>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endParaRPr lang="es-GT"/>
        </a:p>
      </c:txPr>
    </c:title>
    <c:autoTitleDeleted val="0"/>
    <c:plotArea>
      <c:layout>
        <c:manualLayout>
          <c:layoutTarget val="inner"/>
          <c:xMode val="edge"/>
          <c:yMode val="edge"/>
          <c:x val="1.4650665867231183E-2"/>
          <c:y val="0.21182549218482144"/>
          <c:w val="0.96148060287485093"/>
          <c:h val="0.59493852142154469"/>
        </c:manualLayout>
      </c:layout>
      <c:barChart>
        <c:barDir val="col"/>
        <c:grouping val="percentStacked"/>
        <c:varyColors val="0"/>
        <c:ser>
          <c:idx val="2"/>
          <c:order val="0"/>
          <c:tx>
            <c:strRef>
              <c:f>Hoja1!$D$88</c:f>
              <c:strCache>
                <c:ptCount val="1"/>
                <c:pt idx="0">
                  <c:v>Programa 01</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Hoja1!$E$87:$M$87</c:f>
              <c:numCache>
                <c:formatCode>General</c:formatCode>
                <c:ptCount val="9"/>
                <c:pt idx="0">
                  <c:v>2015</c:v>
                </c:pt>
                <c:pt idx="1">
                  <c:v>2016</c:v>
                </c:pt>
                <c:pt idx="2">
                  <c:v>2017</c:v>
                </c:pt>
                <c:pt idx="3">
                  <c:v>2018</c:v>
                </c:pt>
                <c:pt idx="4">
                  <c:v>2019</c:v>
                </c:pt>
                <c:pt idx="5">
                  <c:v>2020</c:v>
                </c:pt>
                <c:pt idx="6">
                  <c:v>2021</c:v>
                </c:pt>
                <c:pt idx="7">
                  <c:v>2022</c:v>
                </c:pt>
                <c:pt idx="8">
                  <c:v>2023</c:v>
                </c:pt>
              </c:numCache>
            </c:numRef>
          </c:cat>
          <c:val>
            <c:numRef>
              <c:f>Hoja1!$E$88:$M$88</c:f>
              <c:numCache>
                <c:formatCode>_(* #,##0.0_);_(* \(#,##0.0\);_(* "-"??_);_(@_)</c:formatCode>
                <c:ptCount val="9"/>
                <c:pt idx="0">
                  <c:v>21.917525559999998</c:v>
                </c:pt>
                <c:pt idx="1">
                  <c:v>21.345016680000001</c:v>
                </c:pt>
                <c:pt idx="2">
                  <c:v>24.266197899999998</c:v>
                </c:pt>
                <c:pt idx="3">
                  <c:v>25.174211</c:v>
                </c:pt>
                <c:pt idx="4">
                  <c:v>30.27627</c:v>
                </c:pt>
                <c:pt idx="5">
                  <c:v>26.963239999999999</c:v>
                </c:pt>
                <c:pt idx="6">
                  <c:v>31.522767999999999</c:v>
                </c:pt>
                <c:pt idx="7">
                  <c:v>35.477091999999999</c:v>
                </c:pt>
                <c:pt idx="8">
                  <c:v>36.477091999999999</c:v>
                </c:pt>
              </c:numCache>
            </c:numRef>
          </c:val>
          <c:extLst>
            <c:ext xmlns:c16="http://schemas.microsoft.com/office/drawing/2014/chart" uri="{C3380CC4-5D6E-409C-BE32-E72D297353CC}">
              <c16:uniqueId val="{00000000-82D0-2042-B44E-165BE9763D31}"/>
            </c:ext>
          </c:extLst>
        </c:ser>
        <c:ser>
          <c:idx val="3"/>
          <c:order val="1"/>
          <c:tx>
            <c:strRef>
              <c:f>Hoja1!$D$89</c:f>
              <c:strCache>
                <c:ptCount val="1"/>
                <c:pt idx="0">
                  <c:v>Programa 11</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Hoja1!$E$87:$M$87</c:f>
              <c:numCache>
                <c:formatCode>General</c:formatCode>
                <c:ptCount val="9"/>
                <c:pt idx="0">
                  <c:v>2015</c:v>
                </c:pt>
                <c:pt idx="1">
                  <c:v>2016</c:v>
                </c:pt>
                <c:pt idx="2">
                  <c:v>2017</c:v>
                </c:pt>
                <c:pt idx="3">
                  <c:v>2018</c:v>
                </c:pt>
                <c:pt idx="4">
                  <c:v>2019</c:v>
                </c:pt>
                <c:pt idx="5">
                  <c:v>2020</c:v>
                </c:pt>
                <c:pt idx="6">
                  <c:v>2021</c:v>
                </c:pt>
                <c:pt idx="7">
                  <c:v>2022</c:v>
                </c:pt>
                <c:pt idx="8">
                  <c:v>2023</c:v>
                </c:pt>
              </c:numCache>
            </c:numRef>
          </c:cat>
          <c:val>
            <c:numRef>
              <c:f>Hoja1!$E$89:$M$89</c:f>
              <c:numCache>
                <c:formatCode>_(* #,##0.0_);_(* \(#,##0.0\);_(* "-"??_);_(@_)</c:formatCode>
                <c:ptCount val="9"/>
                <c:pt idx="0">
                  <c:v>62.642719770000006</c:v>
                </c:pt>
                <c:pt idx="1">
                  <c:v>70.756045560000004</c:v>
                </c:pt>
                <c:pt idx="2">
                  <c:v>97.083469900000011</c:v>
                </c:pt>
                <c:pt idx="3">
                  <c:v>123.475905</c:v>
                </c:pt>
                <c:pt idx="4">
                  <c:v>213.332042</c:v>
                </c:pt>
                <c:pt idx="5">
                  <c:v>123.207955</c:v>
                </c:pt>
                <c:pt idx="6">
                  <c:v>143.38256200000001</c:v>
                </c:pt>
                <c:pt idx="7">
                  <c:v>159.57961700000001</c:v>
                </c:pt>
                <c:pt idx="8">
                  <c:v>161.57961700000001</c:v>
                </c:pt>
              </c:numCache>
            </c:numRef>
          </c:val>
          <c:extLst>
            <c:ext xmlns:c16="http://schemas.microsoft.com/office/drawing/2014/chart" uri="{C3380CC4-5D6E-409C-BE32-E72D297353CC}">
              <c16:uniqueId val="{00000001-82D0-2042-B44E-165BE9763D31}"/>
            </c:ext>
          </c:extLst>
        </c:ser>
        <c:ser>
          <c:idx val="4"/>
          <c:order val="2"/>
          <c:tx>
            <c:strRef>
              <c:f>Hoja1!$D$90</c:f>
              <c:strCache>
                <c:ptCount val="1"/>
                <c:pt idx="0">
                  <c:v>Programa 12</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Hoja1!$E$87:$M$87</c:f>
              <c:numCache>
                <c:formatCode>General</c:formatCode>
                <c:ptCount val="9"/>
                <c:pt idx="0">
                  <c:v>2015</c:v>
                </c:pt>
                <c:pt idx="1">
                  <c:v>2016</c:v>
                </c:pt>
                <c:pt idx="2">
                  <c:v>2017</c:v>
                </c:pt>
                <c:pt idx="3">
                  <c:v>2018</c:v>
                </c:pt>
                <c:pt idx="4">
                  <c:v>2019</c:v>
                </c:pt>
                <c:pt idx="5">
                  <c:v>2020</c:v>
                </c:pt>
                <c:pt idx="6">
                  <c:v>2021</c:v>
                </c:pt>
                <c:pt idx="7">
                  <c:v>2022</c:v>
                </c:pt>
                <c:pt idx="8">
                  <c:v>2023</c:v>
                </c:pt>
              </c:numCache>
            </c:numRef>
          </c:cat>
          <c:val>
            <c:numRef>
              <c:f>Hoja1!$E$90:$M$90</c:f>
              <c:numCache>
                <c:formatCode>_(* #,##0.0_);_(* \(#,##0.0\);_(* "-"??_);_(@_)</c:formatCode>
                <c:ptCount val="9"/>
                <c:pt idx="0">
                  <c:v>87.250799310000005</c:v>
                </c:pt>
                <c:pt idx="1">
                  <c:v>94.496469739999995</c:v>
                </c:pt>
                <c:pt idx="2">
                  <c:v>129.16805198</c:v>
                </c:pt>
                <c:pt idx="3">
                  <c:v>140.253568</c:v>
                </c:pt>
                <c:pt idx="4">
                  <c:v>154.158568</c:v>
                </c:pt>
                <c:pt idx="5">
                  <c:v>143.224692</c:v>
                </c:pt>
                <c:pt idx="6">
                  <c:v>162.83733000000001</c:v>
                </c:pt>
                <c:pt idx="7">
                  <c:v>179.79440700000001</c:v>
                </c:pt>
                <c:pt idx="8">
                  <c:v>180.79440700000001</c:v>
                </c:pt>
              </c:numCache>
            </c:numRef>
          </c:val>
          <c:extLst>
            <c:ext xmlns:c16="http://schemas.microsoft.com/office/drawing/2014/chart" uri="{C3380CC4-5D6E-409C-BE32-E72D297353CC}">
              <c16:uniqueId val="{00000002-82D0-2042-B44E-165BE9763D31}"/>
            </c:ext>
          </c:extLst>
        </c:ser>
        <c:ser>
          <c:idx val="5"/>
          <c:order val="3"/>
          <c:tx>
            <c:strRef>
              <c:f>Hoja1!$D$91</c:f>
              <c:strCache>
                <c:ptCount val="1"/>
                <c:pt idx="0">
                  <c:v>Programa 13</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Hoja1!$E$87:$M$87</c:f>
              <c:numCache>
                <c:formatCode>General</c:formatCode>
                <c:ptCount val="9"/>
                <c:pt idx="0">
                  <c:v>2015</c:v>
                </c:pt>
                <c:pt idx="1">
                  <c:v>2016</c:v>
                </c:pt>
                <c:pt idx="2">
                  <c:v>2017</c:v>
                </c:pt>
                <c:pt idx="3">
                  <c:v>2018</c:v>
                </c:pt>
                <c:pt idx="4">
                  <c:v>2019</c:v>
                </c:pt>
                <c:pt idx="5">
                  <c:v>2020</c:v>
                </c:pt>
                <c:pt idx="6">
                  <c:v>2021</c:v>
                </c:pt>
                <c:pt idx="7">
                  <c:v>2022</c:v>
                </c:pt>
                <c:pt idx="8">
                  <c:v>2023</c:v>
                </c:pt>
              </c:numCache>
            </c:numRef>
          </c:cat>
          <c:val>
            <c:numRef>
              <c:f>Hoja1!$E$91:$M$91</c:f>
              <c:numCache>
                <c:formatCode>_(* #,##0.0_);_(* \(#,##0.0\);_(* "-"??_);_(@_)</c:formatCode>
                <c:ptCount val="9"/>
                <c:pt idx="0">
                  <c:v>103.68491856</c:v>
                </c:pt>
                <c:pt idx="1">
                  <c:v>81.110898000000006</c:v>
                </c:pt>
                <c:pt idx="2">
                  <c:v>86.251448249999996</c:v>
                </c:pt>
                <c:pt idx="3">
                  <c:v>216.59218999999999</c:v>
                </c:pt>
                <c:pt idx="4">
                  <c:v>226.59</c:v>
                </c:pt>
                <c:pt idx="5">
                  <c:v>273.83999999999997</c:v>
                </c:pt>
                <c:pt idx="6">
                  <c:v>295.39</c:v>
                </c:pt>
                <c:pt idx="7">
                  <c:v>320.47000000000003</c:v>
                </c:pt>
                <c:pt idx="8">
                  <c:v>321.45999999999998</c:v>
                </c:pt>
              </c:numCache>
            </c:numRef>
          </c:val>
          <c:extLst>
            <c:ext xmlns:c16="http://schemas.microsoft.com/office/drawing/2014/chart" uri="{C3380CC4-5D6E-409C-BE32-E72D297353CC}">
              <c16:uniqueId val="{00000003-82D0-2042-B44E-165BE9763D31}"/>
            </c:ext>
          </c:extLst>
        </c:ser>
        <c:ser>
          <c:idx val="6"/>
          <c:order val="4"/>
          <c:tx>
            <c:strRef>
              <c:f>Hoja1!$D$92</c:f>
              <c:strCache>
                <c:ptCount val="1"/>
                <c:pt idx="0">
                  <c:v>Programa 14</c:v>
                </c:pt>
              </c:strCache>
            </c:strRef>
          </c:tx>
          <c:spPr>
            <a:solidFill>
              <a:schemeClr val="accent1">
                <a:lumMod val="80000"/>
                <a:lumOff val="2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Hoja1!$E$87:$M$87</c:f>
              <c:numCache>
                <c:formatCode>General</c:formatCode>
                <c:ptCount val="9"/>
                <c:pt idx="0">
                  <c:v>2015</c:v>
                </c:pt>
                <c:pt idx="1">
                  <c:v>2016</c:v>
                </c:pt>
                <c:pt idx="2">
                  <c:v>2017</c:v>
                </c:pt>
                <c:pt idx="3">
                  <c:v>2018</c:v>
                </c:pt>
                <c:pt idx="4">
                  <c:v>2019</c:v>
                </c:pt>
                <c:pt idx="5">
                  <c:v>2020</c:v>
                </c:pt>
                <c:pt idx="6">
                  <c:v>2021</c:v>
                </c:pt>
                <c:pt idx="7">
                  <c:v>2022</c:v>
                </c:pt>
                <c:pt idx="8">
                  <c:v>2023</c:v>
                </c:pt>
              </c:numCache>
            </c:numRef>
          </c:cat>
          <c:val>
            <c:numRef>
              <c:f>Hoja1!$E$92:$M$92</c:f>
              <c:numCache>
                <c:formatCode>_(* #,##0.0_);_(* \(#,##0.0\);_(* "-"??_);_(@_)</c:formatCode>
                <c:ptCount val="9"/>
                <c:pt idx="0">
                  <c:v>12.43827776</c:v>
                </c:pt>
                <c:pt idx="1">
                  <c:v>13.60665294</c:v>
                </c:pt>
                <c:pt idx="2">
                  <c:v>16.461261869999998</c:v>
                </c:pt>
                <c:pt idx="3">
                  <c:v>17.002715999999999</c:v>
                </c:pt>
                <c:pt idx="4">
                  <c:v>22.281715999999999</c:v>
                </c:pt>
                <c:pt idx="5">
                  <c:v>20.585113</c:v>
                </c:pt>
                <c:pt idx="6">
                  <c:v>24.102340000000002</c:v>
                </c:pt>
                <c:pt idx="7">
                  <c:v>27.126884</c:v>
                </c:pt>
                <c:pt idx="8">
                  <c:v>28.126884</c:v>
                </c:pt>
              </c:numCache>
            </c:numRef>
          </c:val>
          <c:extLst>
            <c:ext xmlns:c16="http://schemas.microsoft.com/office/drawing/2014/chart" uri="{C3380CC4-5D6E-409C-BE32-E72D297353CC}">
              <c16:uniqueId val="{0000000B-82D0-2042-B44E-165BE9763D31}"/>
            </c:ext>
          </c:extLst>
        </c:ser>
        <c:ser>
          <c:idx val="7"/>
          <c:order val="5"/>
          <c:tx>
            <c:strRef>
              <c:f>Hoja1!$D$93</c:f>
              <c:strCache>
                <c:ptCount val="1"/>
                <c:pt idx="0">
                  <c:v>Programa 99</c:v>
                </c:pt>
              </c:strCache>
            </c:strRef>
          </c:tx>
          <c:spPr>
            <a:solidFill>
              <a:schemeClr val="accent3">
                <a:lumMod val="80000"/>
                <a:lumOff val="20000"/>
              </a:schemeClr>
            </a:solidFill>
            <a:ln>
              <a:noFill/>
            </a:ln>
            <a:effectLst/>
          </c:spPr>
          <c:invertIfNegative val="0"/>
          <c:dLbls>
            <c:dLbl>
              <c:idx val="0"/>
              <c:layout>
                <c:manualLayout>
                  <c:x val="4.8889891495237661E-2"/>
                  <c:y val="0"/>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82D0-2042-B44E-165BE9763D31}"/>
                </c:ext>
              </c:extLst>
            </c:dLbl>
            <c:dLbl>
              <c:idx val="1"/>
              <c:layout>
                <c:manualLayout>
                  <c:x val="5.0519554545078921E-2"/>
                  <c:y val="9.0775818751424511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82D0-2042-B44E-165BE9763D31}"/>
                </c:ext>
              </c:extLst>
            </c:dLbl>
            <c:dLbl>
              <c:idx val="2"/>
              <c:layout>
                <c:manualLayout>
                  <c:x val="4.8889891495237661E-2"/>
                  <c:y val="6.0517212500949494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82D0-2042-B44E-165BE9763D31}"/>
                </c:ext>
              </c:extLst>
            </c:dLbl>
            <c:dLbl>
              <c:idx val="3"/>
              <c:layout>
                <c:manualLayout>
                  <c:x val="5.0519554545078921E-2"/>
                  <c:y val="0"/>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82D0-2042-B44E-165BE9763D31}"/>
                </c:ext>
              </c:extLst>
            </c:dLbl>
            <c:dLbl>
              <c:idx val="4"/>
              <c:layout>
                <c:manualLayout>
                  <c:x val="4.2371239295872644E-2"/>
                  <c:y val="9.0775818751425066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0-82D0-2042-B44E-165BE9763D31}"/>
                </c:ext>
              </c:extLst>
            </c:dLbl>
            <c:dLbl>
              <c:idx val="5"/>
              <c:layout>
                <c:manualLayout>
                  <c:x val="4.5630565395555149E-2"/>
                  <c:y val="6.0517212500949772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1-82D0-2042-B44E-165BE9763D31}"/>
                </c:ext>
              </c:extLst>
            </c:dLbl>
            <c:dLbl>
              <c:idx val="6"/>
              <c:layout>
                <c:manualLayout>
                  <c:x val="4.5630565395555149E-2"/>
                  <c:y val="6.051721250095005E-3"/>
                </c:manualLayout>
              </c:layout>
              <c:spPr>
                <a:noFill/>
                <a:ln>
                  <a:noFill/>
                </a:ln>
                <a:effectLst/>
              </c:spPr>
              <c:txPr>
                <a:bodyPr rot="0" spcFirstLastPara="1" vertOverflow="ellipsis" vert="horz" wrap="square" lIns="38100" tIns="19050" rIns="38100" bIns="19050" anchor="ctr" anchorCtr="0">
                  <a:spAutoFit/>
                </a:bodyPr>
                <a:lstStyle/>
                <a:p>
                  <a:pPr algn="l">
                    <a:defRPr sz="1000" b="1" i="0" u="none" strike="noStrike" kern="1200" baseline="0">
                      <a:solidFill>
                        <a:schemeClr val="accent3"/>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82D0-2042-B44E-165BE9763D31}"/>
                </c:ext>
              </c:extLst>
            </c:dLbl>
            <c:dLbl>
              <c:idx val="7"/>
              <c:layout>
                <c:manualLayout>
                  <c:x val="4.5630565395555149E-2"/>
                  <c:y val="6.0517212500949772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82D0-2042-B44E-165BE9763D31}"/>
                </c:ext>
              </c:extLst>
            </c:dLbl>
            <c:dLbl>
              <c:idx val="8"/>
              <c:layout>
                <c:manualLayout>
                  <c:x val="4.0741576246031384E-2"/>
                  <c:y val="9.0775818751425066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4-82D0-2042-B44E-165BE9763D31}"/>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accent3"/>
                    </a:solidFill>
                    <a:latin typeface="Arial Black" panose="020B0604020202020204" pitchFamily="34" charset="0"/>
                    <a:ea typeface="+mn-ea"/>
                    <a:cs typeface="Arial Black" panose="020B0604020202020204" pitchFamily="34" charset="0"/>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Hoja1!$E$87:$M$87</c:f>
              <c:numCache>
                <c:formatCode>General</c:formatCode>
                <c:ptCount val="9"/>
                <c:pt idx="0">
                  <c:v>2015</c:v>
                </c:pt>
                <c:pt idx="1">
                  <c:v>2016</c:v>
                </c:pt>
                <c:pt idx="2">
                  <c:v>2017</c:v>
                </c:pt>
                <c:pt idx="3">
                  <c:v>2018</c:v>
                </c:pt>
                <c:pt idx="4">
                  <c:v>2019</c:v>
                </c:pt>
                <c:pt idx="5">
                  <c:v>2020</c:v>
                </c:pt>
                <c:pt idx="6">
                  <c:v>2021</c:v>
                </c:pt>
                <c:pt idx="7">
                  <c:v>2022</c:v>
                </c:pt>
                <c:pt idx="8">
                  <c:v>2023</c:v>
                </c:pt>
              </c:numCache>
            </c:numRef>
          </c:cat>
          <c:val>
            <c:numRef>
              <c:f>Hoja1!$E$93:$M$93</c:f>
              <c:numCache>
                <c:formatCode>_(* #,##0.0_);_(* \(#,##0.0\);_(* "-"??_);_(@_)</c:formatCode>
                <c:ptCount val="9"/>
                <c:pt idx="0">
                  <c:v>9.7377937699999997</c:v>
                </c:pt>
                <c:pt idx="1">
                  <c:v>16.471531470000002</c:v>
                </c:pt>
                <c:pt idx="2">
                  <c:v>17.812551890000002</c:v>
                </c:pt>
                <c:pt idx="3">
                  <c:v>27.08691</c:v>
                </c:pt>
                <c:pt idx="4">
                  <c:v>6.6315245799999998</c:v>
                </c:pt>
                <c:pt idx="5">
                  <c:v>6.9630903099999992</c:v>
                </c:pt>
                <c:pt idx="6">
                  <c:v>7.3112448299999997</c:v>
                </c:pt>
                <c:pt idx="7">
                  <c:v>7.5768070099999996</c:v>
                </c:pt>
                <c:pt idx="8">
                  <c:v>7.9556550000000001</c:v>
                </c:pt>
              </c:numCache>
            </c:numRef>
          </c:val>
          <c:extLst>
            <c:ext xmlns:c16="http://schemas.microsoft.com/office/drawing/2014/chart" uri="{C3380CC4-5D6E-409C-BE32-E72D297353CC}">
              <c16:uniqueId val="{00000015-82D0-2042-B44E-165BE9763D31}"/>
            </c:ext>
          </c:extLst>
        </c:ser>
        <c:ser>
          <c:idx val="0"/>
          <c:order val="6"/>
          <c:tx>
            <c:strRef>
              <c:f>Hoja1!$D$94</c:f>
              <c:strCache>
                <c:ptCount val="1"/>
                <c:pt idx="0">
                  <c:v>NO DEVENGADO</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s-GT"/>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Hoja1!$E$87:$M$87</c:f>
              <c:numCache>
                <c:formatCode>General</c:formatCode>
                <c:ptCount val="9"/>
                <c:pt idx="0">
                  <c:v>2015</c:v>
                </c:pt>
                <c:pt idx="1">
                  <c:v>2016</c:v>
                </c:pt>
                <c:pt idx="2">
                  <c:v>2017</c:v>
                </c:pt>
                <c:pt idx="3">
                  <c:v>2018</c:v>
                </c:pt>
                <c:pt idx="4">
                  <c:v>2019</c:v>
                </c:pt>
                <c:pt idx="5">
                  <c:v>2020</c:v>
                </c:pt>
                <c:pt idx="6">
                  <c:v>2021</c:v>
                </c:pt>
                <c:pt idx="7">
                  <c:v>2022</c:v>
                </c:pt>
                <c:pt idx="8">
                  <c:v>2023</c:v>
                </c:pt>
              </c:numCache>
            </c:numRef>
          </c:cat>
          <c:val>
            <c:numRef>
              <c:f>Hoja1!$E$94:$M$94</c:f>
              <c:numCache>
                <c:formatCode>_(* #,##0.0_);_(* \(#,##0.0\);_(* "-"??_);_(@_)</c:formatCode>
                <c:ptCount val="9"/>
                <c:pt idx="0">
                  <c:v>123.61097626999999</c:v>
                </c:pt>
                <c:pt idx="1">
                  <c:v>151.45292761000002</c:v>
                </c:pt>
                <c:pt idx="2">
                  <c:v>193.53545221000002</c:v>
                </c:pt>
              </c:numCache>
            </c:numRef>
          </c:val>
          <c:extLst>
            <c:ext xmlns:c16="http://schemas.microsoft.com/office/drawing/2014/chart" uri="{C3380CC4-5D6E-409C-BE32-E72D297353CC}">
              <c16:uniqueId val="{00000016-82D0-2042-B44E-165BE9763D31}"/>
            </c:ext>
          </c:extLst>
        </c:ser>
        <c:dLbls>
          <c:dLblPos val="ctr"/>
          <c:showLegendKey val="0"/>
          <c:showVal val="1"/>
          <c:showCatName val="0"/>
          <c:showSerName val="0"/>
          <c:showPercent val="0"/>
          <c:showBubbleSize val="0"/>
        </c:dLbls>
        <c:gapWidth val="79"/>
        <c:overlap val="100"/>
        <c:axId val="212781664"/>
        <c:axId val="213155456"/>
        <c:extLst>
          <c:ext xmlns:c15="http://schemas.microsoft.com/office/drawing/2012/chart" uri="{02D57815-91ED-43cb-92C2-25804820EDAC}">
            <c15:filteredBarSeries>
              <c15:ser>
                <c:idx val="8"/>
                <c:order val="7"/>
                <c:tx>
                  <c:strRef>
                    <c:extLst>
                      <c:ext uri="{02D57815-91ED-43cb-92C2-25804820EDAC}">
                        <c15:formulaRef>
                          <c15:sqref>Hoja1!$D$95</c15:sqref>
                        </c15:formulaRef>
                      </c:ext>
                    </c:extLst>
                    <c:strCache>
                      <c:ptCount val="1"/>
                      <c:pt idx="0">
                        <c:v>TOTAL</c:v>
                      </c:pt>
                    </c:strCache>
                  </c:strRef>
                </c:tx>
                <c:spPr>
                  <a:solidFill>
                    <a:schemeClr val="accent5">
                      <a:lumMod val="80000"/>
                      <a:lumOff val="2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s-GT"/>
                    </a:p>
                  </c:txPr>
                  <c:dLblPos val="ctr"/>
                  <c:showLegendKey val="0"/>
                  <c:showVal val="1"/>
                  <c:showCatName val="0"/>
                  <c:showSerName val="0"/>
                  <c:showPercent val="0"/>
                  <c:showBubbleSize val="0"/>
                  <c:showLeaderLines val="0"/>
                  <c:extLst>
                    <c:ext uri="{CE6537A1-D6FC-4f65-9D91-7224C49458BB}">
                      <c15:showLeaderLines val="1"/>
                      <c15:leaderLines>
                        <c:spPr>
                          <a:ln w="9525">
                            <a:solidFill>
                              <a:schemeClr val="tx1">
                                <a:lumMod val="35000"/>
                                <a:lumOff val="65000"/>
                              </a:schemeClr>
                            </a:solidFill>
                          </a:ln>
                          <a:effectLst/>
                        </c:spPr>
                      </c15:leaderLines>
                    </c:ext>
                  </c:extLst>
                </c:dLbls>
                <c:cat>
                  <c:numRef>
                    <c:extLst>
                      <c:ext uri="{02D57815-91ED-43cb-92C2-25804820EDAC}">
                        <c15:formulaRef>
                          <c15:sqref>Hoja1!$E$87:$M$87</c15:sqref>
                        </c15:formulaRef>
                      </c:ext>
                    </c:extLst>
                    <c:numCache>
                      <c:formatCode>General</c:formatCode>
                      <c:ptCount val="9"/>
                      <c:pt idx="0">
                        <c:v>2015</c:v>
                      </c:pt>
                      <c:pt idx="1">
                        <c:v>2016</c:v>
                      </c:pt>
                      <c:pt idx="2">
                        <c:v>2017</c:v>
                      </c:pt>
                      <c:pt idx="3">
                        <c:v>2018</c:v>
                      </c:pt>
                      <c:pt idx="4">
                        <c:v>2019</c:v>
                      </c:pt>
                      <c:pt idx="5">
                        <c:v>2020</c:v>
                      </c:pt>
                      <c:pt idx="6">
                        <c:v>2021</c:v>
                      </c:pt>
                      <c:pt idx="7">
                        <c:v>2022</c:v>
                      </c:pt>
                      <c:pt idx="8">
                        <c:v>2023</c:v>
                      </c:pt>
                    </c:numCache>
                  </c:numRef>
                </c:cat>
                <c:val>
                  <c:numRef>
                    <c:extLst>
                      <c:ext uri="{02D57815-91ED-43cb-92C2-25804820EDAC}">
                        <c15:formulaRef>
                          <c15:sqref>Hoja1!$E$95:$M$95</c15:sqref>
                        </c15:formulaRef>
                      </c:ext>
                    </c:extLst>
                    <c:numCache>
                      <c:formatCode>_(* #,##0.0_);_(* \(#,##0.0\);_(* "-"??_);_(@_)</c:formatCode>
                      <c:ptCount val="9"/>
                      <c:pt idx="0">
                        <c:v>421.28301099999999</c:v>
                      </c:pt>
                      <c:pt idx="1">
                        <c:v>449.23954200000003</c:v>
                      </c:pt>
                      <c:pt idx="2">
                        <c:v>564.57843400000002</c:v>
                      </c:pt>
                      <c:pt idx="3">
                        <c:v>549.58549999999991</c:v>
                      </c:pt>
                      <c:pt idx="4">
                        <c:v>653.27012058000003</c:v>
                      </c:pt>
                      <c:pt idx="5">
                        <c:v>594.78409031000001</c:v>
                      </c:pt>
                      <c:pt idx="6">
                        <c:v>664.54624482999998</c:v>
                      </c:pt>
                      <c:pt idx="7">
                        <c:v>730.02480701000013</c:v>
                      </c:pt>
                      <c:pt idx="8">
                        <c:v>736.39365500000008</c:v>
                      </c:pt>
                    </c:numCache>
                  </c:numRef>
                </c:val>
                <c:extLst>
                  <c:ext xmlns:c16="http://schemas.microsoft.com/office/drawing/2014/chart" uri="{C3380CC4-5D6E-409C-BE32-E72D297353CC}">
                    <c16:uniqueId val="{00000017-82D0-2042-B44E-165BE9763D31}"/>
                  </c:ext>
                </c:extLst>
              </c15:ser>
            </c15:filteredBarSeries>
          </c:ext>
        </c:extLst>
      </c:barChart>
      <c:catAx>
        <c:axId val="21278166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1" i="0" u="none" strike="noStrike" kern="1200" cap="all" spc="120" normalizeH="0" baseline="0">
                <a:solidFill>
                  <a:schemeClr val="tx1"/>
                </a:solidFill>
                <a:latin typeface="Arial Black" panose="020B0604020202020204" pitchFamily="34" charset="0"/>
                <a:ea typeface="+mn-ea"/>
                <a:cs typeface="Arial Black" panose="020B0604020202020204" pitchFamily="34" charset="0"/>
              </a:defRPr>
            </a:pPr>
            <a:endParaRPr lang="es-GT"/>
          </a:p>
        </c:txPr>
        <c:crossAx val="213155456"/>
        <c:crosses val="autoZero"/>
        <c:auto val="1"/>
        <c:lblAlgn val="ctr"/>
        <c:lblOffset val="100"/>
        <c:noMultiLvlLbl val="0"/>
      </c:catAx>
      <c:valAx>
        <c:axId val="213155456"/>
        <c:scaling>
          <c:orientation val="minMax"/>
        </c:scaling>
        <c:delete val="1"/>
        <c:axPos val="l"/>
        <c:numFmt formatCode="0.0" sourceLinked="0"/>
        <c:majorTickMark val="none"/>
        <c:minorTickMark val="none"/>
        <c:tickLblPos val="nextTo"/>
        <c:crossAx val="212781664"/>
        <c:crosses val="autoZero"/>
        <c:crossBetween val="between"/>
      </c:valAx>
      <c:spPr>
        <a:noFill/>
        <a:ln>
          <a:noFill/>
        </a:ln>
        <a:effectLst/>
      </c:spPr>
    </c:plotArea>
    <c:legend>
      <c:legendPos val="t"/>
      <c:layout>
        <c:manualLayout>
          <c:xMode val="edge"/>
          <c:yMode val="edge"/>
          <c:x val="6.5164428785684514E-2"/>
          <c:y val="0.89852931260785573"/>
          <c:w val="0.85347747351562997"/>
          <c:h val="8.9014148400117871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GT"/>
        </a:p>
      </c:txPr>
    </c:legend>
    <c:plotVisOnly val="1"/>
    <c:dispBlanksAs val="gap"/>
    <c:showDLblsOverMax val="0"/>
  </c:chart>
  <c:spPr>
    <a:noFill/>
    <a:ln>
      <a:noFill/>
    </a:ln>
    <a:effectLst/>
  </c:spPr>
  <c:txPr>
    <a:bodyPr/>
    <a:lstStyle/>
    <a:p>
      <a:pPr>
        <a:defRPr/>
      </a:pPr>
      <a:endParaRPr lang="es-GT"/>
    </a:p>
  </c:txPr>
  <c:externalData r:id="rId3">
    <c:autoUpdate val="0"/>
  </c:externalData>
  <c:userShapes r:id="rId4"/>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r>
              <a:rPr lang="es-GT" sz="1200" b="1" dirty="0"/>
              <a:t>PROGRAMA 12 PROTECCIÓN</a:t>
            </a:r>
            <a:r>
              <a:rPr lang="es-GT" sz="1200" b="1" baseline="0" dirty="0"/>
              <a:t> DEL PATRIMONIO CULTURAL Y NATURAL</a:t>
            </a:r>
            <a:endParaRPr lang="es-GT" sz="1200" b="1" dirty="0"/>
          </a:p>
        </c:rich>
      </c:tx>
      <c:overlay val="0"/>
      <c:spPr>
        <a:noFill/>
        <a:ln>
          <a:noFill/>
        </a:ln>
        <a:effectLst/>
      </c:spPr>
      <c:txPr>
        <a:bodyPr rot="0" spcFirstLastPara="1" vertOverflow="ellipsis" vert="horz" wrap="square" anchor="ctr" anchorCtr="1"/>
        <a:lstStyle/>
        <a:p>
          <a:pPr>
            <a:defRPr sz="1200" b="1" i="0" u="none" strike="noStrike" kern="1200" spc="0" baseline="0">
              <a:solidFill>
                <a:schemeClr val="tx1"/>
              </a:solidFill>
              <a:latin typeface="+mn-lt"/>
              <a:ea typeface="+mn-ea"/>
              <a:cs typeface="+mn-cs"/>
            </a:defRPr>
          </a:pPr>
          <a:endParaRPr lang="es-GT"/>
        </a:p>
      </c:txPr>
    </c:title>
    <c:autoTitleDeleted val="0"/>
    <c:plotArea>
      <c:layout/>
      <c:barChart>
        <c:barDir val="col"/>
        <c:grouping val="clustered"/>
        <c:varyColors val="0"/>
        <c:ser>
          <c:idx val="0"/>
          <c:order val="0"/>
          <c:tx>
            <c:strRef>
              <c:f>Hoja2!$C$6</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Hoja2!$C$9</c:f>
              <c:numCache>
                <c:formatCode>#,##0</c:formatCode>
                <c:ptCount val="1"/>
                <c:pt idx="0">
                  <c:v>925827</c:v>
                </c:pt>
              </c:numCache>
            </c:numRef>
          </c:val>
          <c:extLst>
            <c:ext xmlns:c16="http://schemas.microsoft.com/office/drawing/2014/chart" uri="{C3380CC4-5D6E-409C-BE32-E72D297353CC}">
              <c16:uniqueId val="{00000000-9F9C-2A44-A11C-849F3E970521}"/>
            </c:ext>
          </c:extLst>
        </c:ser>
        <c:ser>
          <c:idx val="1"/>
          <c:order val="1"/>
          <c:tx>
            <c:strRef>
              <c:f>Hoja2!$D$6</c:f>
              <c:strCache>
                <c:ptCount val="1"/>
                <c:pt idx="0">
                  <c:v>2016</c:v>
                </c:pt>
              </c:strCache>
            </c:strRef>
          </c:tx>
          <c:spPr>
            <a:solidFill>
              <a:schemeClr val="accent3"/>
            </a:solidFill>
            <a:ln>
              <a:noFill/>
            </a:ln>
            <a:effectLst/>
          </c:spPr>
          <c:invertIfNegative val="0"/>
          <c:dLbls>
            <c:dLbl>
              <c:idx val="0"/>
              <c:layout>
                <c:manualLayout>
                  <c:x val="-2.9867351975805196E-17"/>
                  <c:y val="0.2495069227280219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F9C-2A44-A11C-849F3E970521}"/>
                </c:ext>
              </c:extLst>
            </c:dLbl>
            <c:spPr>
              <a:noFill/>
              <a:ln>
                <a:noFill/>
              </a:ln>
              <a:effectLst/>
            </c:spPr>
            <c:txPr>
              <a:bodyPr rot="0" spcFirstLastPara="1" vertOverflow="ellipsis" vert="horz" wrap="square" anchor="ctr" anchorCtr="0"/>
              <a:lstStyle/>
              <a:p>
                <a:pPr algn="ctr">
                  <a:defRPr lang="es-GT" sz="100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Hoja2!$D$9</c:f>
              <c:numCache>
                <c:formatCode>#,##0</c:formatCode>
                <c:ptCount val="1"/>
                <c:pt idx="0">
                  <c:v>962988</c:v>
                </c:pt>
              </c:numCache>
            </c:numRef>
          </c:val>
          <c:extLst>
            <c:ext xmlns:c16="http://schemas.microsoft.com/office/drawing/2014/chart" uri="{C3380CC4-5D6E-409C-BE32-E72D297353CC}">
              <c16:uniqueId val="{00000002-9F9C-2A44-A11C-849F3E970521}"/>
            </c:ext>
          </c:extLst>
        </c:ser>
        <c:ser>
          <c:idx val="2"/>
          <c:order val="2"/>
          <c:tx>
            <c:strRef>
              <c:f>Hoja2!$E$6</c:f>
              <c:strCache>
                <c:ptCount val="1"/>
                <c:pt idx="0">
                  <c:v>2017</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0"/>
              <a:lstStyle/>
              <a:p>
                <a:pPr algn="ctr">
                  <a:defRPr lang="es-GT" sz="100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Hoja2!$E$9</c:f>
              <c:numCache>
                <c:formatCode>#,##0</c:formatCode>
                <c:ptCount val="1"/>
                <c:pt idx="0">
                  <c:v>848759</c:v>
                </c:pt>
              </c:numCache>
            </c:numRef>
          </c:val>
          <c:extLst>
            <c:ext xmlns:c16="http://schemas.microsoft.com/office/drawing/2014/chart" uri="{C3380CC4-5D6E-409C-BE32-E72D297353CC}">
              <c16:uniqueId val="{00000003-9F9C-2A44-A11C-849F3E970521}"/>
            </c:ext>
          </c:extLst>
        </c:ser>
        <c:ser>
          <c:idx val="3"/>
          <c:order val="3"/>
          <c:tx>
            <c:strRef>
              <c:f>Hoja2!$F$6</c:f>
              <c:strCache>
                <c:ptCount val="1"/>
                <c:pt idx="0">
                  <c:v>2018</c:v>
                </c:pt>
              </c:strCache>
            </c:strRef>
          </c:tx>
          <c:spPr>
            <a:solidFill>
              <a:schemeClr val="accent1">
                <a:lumMod val="60000"/>
              </a:schemeClr>
            </a:solidFill>
            <a:ln>
              <a:noFill/>
            </a:ln>
            <a:effectLst/>
          </c:spPr>
          <c:invertIfNegative val="0"/>
          <c:dLbls>
            <c:dLbl>
              <c:idx val="0"/>
              <c:layout>
                <c:manualLayout>
                  <c:x val="0"/>
                  <c:y val="0.26035504980315349"/>
                </c:manualLayout>
              </c:layout>
              <c:spPr>
                <a:noFill/>
                <a:ln>
                  <a:noFill/>
                </a:ln>
                <a:effectLst/>
              </c:spPr>
              <c:txPr>
                <a:bodyPr rot="0" spcFirstLastPara="1" vertOverflow="ellipsis" vert="horz" wrap="square" anchor="ctr" anchorCtr="0"/>
                <a:lstStyle/>
                <a:p>
                  <a:pPr algn="ctr">
                    <a:defRPr lang="es-GT" sz="100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9F9C-2A44-A11C-849F3E970521}"/>
                </c:ext>
              </c:extLst>
            </c:dLbl>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Hoja2!$F$9</c:f>
              <c:numCache>
                <c:formatCode>#,##0</c:formatCode>
                <c:ptCount val="1"/>
                <c:pt idx="0">
                  <c:v>1205252</c:v>
                </c:pt>
              </c:numCache>
            </c:numRef>
          </c:val>
          <c:extLst>
            <c:ext xmlns:c16="http://schemas.microsoft.com/office/drawing/2014/chart" uri="{C3380CC4-5D6E-409C-BE32-E72D297353CC}">
              <c16:uniqueId val="{00000005-9F9C-2A44-A11C-849F3E970521}"/>
            </c:ext>
          </c:extLst>
        </c:ser>
        <c:ser>
          <c:idx val="4"/>
          <c:order val="4"/>
          <c:tx>
            <c:strRef>
              <c:f>Hoja2!$G$4</c:f>
              <c:strCache>
                <c:ptCount val="1"/>
                <c:pt idx="0">
                  <c:v>2019</c:v>
                </c:pt>
              </c:strCache>
            </c:strRef>
          </c:tx>
          <c:spPr>
            <a:solidFill>
              <a:schemeClr val="accent3">
                <a:lumMod val="60000"/>
              </a:schemeClr>
            </a:solidFill>
            <a:ln>
              <a:noFill/>
            </a:ln>
            <a:effectLst/>
          </c:spPr>
          <c:invertIfNegative val="0"/>
          <c:dLbls>
            <c:dLbl>
              <c:idx val="0"/>
              <c:layout>
                <c:manualLayout>
                  <c:x val="-5.9734703951610392E-17"/>
                  <c:y val="2.7666994957755869E-3"/>
                </c:manualLayout>
              </c:layout>
              <c:spPr>
                <a:noFill/>
                <a:ln>
                  <a:noFill/>
                </a:ln>
                <a:effectLst/>
              </c:spPr>
              <c:txPr>
                <a:bodyPr rot="0" spcFirstLastPara="1" vertOverflow="ellipsis" vert="horz" wrap="square" anchor="ctr" anchorCtr="0"/>
                <a:lstStyle/>
                <a:p>
                  <a:pPr algn="ctr">
                    <a:defRPr lang="es-GT" sz="100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9F9C-2A44-A11C-849F3E970521}"/>
                </c:ext>
              </c:extLst>
            </c:dLbl>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Hoja2!$G$9</c:f>
              <c:numCache>
                <c:formatCode>#,##0</c:formatCode>
                <c:ptCount val="1"/>
                <c:pt idx="0">
                  <c:v>1205252</c:v>
                </c:pt>
              </c:numCache>
            </c:numRef>
          </c:val>
          <c:extLst>
            <c:ext xmlns:c16="http://schemas.microsoft.com/office/drawing/2014/chart" uri="{C3380CC4-5D6E-409C-BE32-E72D297353CC}">
              <c16:uniqueId val="{00000007-9F9C-2A44-A11C-849F3E970521}"/>
            </c:ext>
          </c:extLst>
        </c:ser>
        <c:ser>
          <c:idx val="5"/>
          <c:order val="5"/>
          <c:tx>
            <c:strRef>
              <c:f>Hoja2!$H$4</c:f>
              <c:strCache>
                <c:ptCount val="1"/>
                <c:pt idx="0">
                  <c:v>2020</c:v>
                </c:pt>
              </c:strCache>
            </c:strRef>
          </c:tx>
          <c:spPr>
            <a:solidFill>
              <a:schemeClr val="accent5">
                <a:lumMod val="60000"/>
              </a:schemeClr>
            </a:solidFill>
            <a:ln>
              <a:noFill/>
            </a:ln>
            <a:effectLst/>
          </c:spPr>
          <c:invertIfNegative val="0"/>
          <c:dLbls>
            <c:dLbl>
              <c:idx val="0"/>
              <c:layout>
                <c:manualLayout>
                  <c:x val="-1.1946940790322078E-16"/>
                  <c:y val="0.26035504980315349"/>
                </c:manualLayout>
              </c:layout>
              <c:spPr>
                <a:noFill/>
                <a:ln>
                  <a:noFill/>
                </a:ln>
                <a:effectLst/>
              </c:spPr>
              <c:txPr>
                <a:bodyPr rot="0" spcFirstLastPara="1" vertOverflow="ellipsis" vert="horz" wrap="square" anchor="ctr" anchorCtr="0"/>
                <a:lstStyle/>
                <a:p>
                  <a:pPr algn="ctr">
                    <a:defRPr lang="es-GT" sz="100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9F9C-2A44-A11C-849F3E970521}"/>
                </c:ext>
              </c:extLst>
            </c:dLbl>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Hoja2!$H$9</c:f>
              <c:numCache>
                <c:formatCode>#,##0</c:formatCode>
                <c:ptCount val="1"/>
                <c:pt idx="0">
                  <c:v>1229357</c:v>
                </c:pt>
              </c:numCache>
            </c:numRef>
          </c:val>
          <c:extLst>
            <c:ext xmlns:c16="http://schemas.microsoft.com/office/drawing/2014/chart" uri="{C3380CC4-5D6E-409C-BE32-E72D297353CC}">
              <c16:uniqueId val="{00000009-9F9C-2A44-A11C-849F3E970521}"/>
            </c:ext>
          </c:extLst>
        </c:ser>
        <c:ser>
          <c:idx val="6"/>
          <c:order val="6"/>
          <c:tx>
            <c:strRef>
              <c:f>Hoja2!$I$4</c:f>
              <c:strCache>
                <c:ptCount val="1"/>
                <c:pt idx="0">
                  <c:v>2021</c:v>
                </c:pt>
              </c:strCache>
            </c:strRef>
          </c:tx>
          <c:spPr>
            <a:solidFill>
              <a:schemeClr val="accent1">
                <a:lumMod val="80000"/>
                <a:lumOff val="20000"/>
              </a:schemeClr>
            </a:solidFill>
            <a:ln>
              <a:noFill/>
            </a:ln>
            <a:effectLst/>
          </c:spPr>
          <c:invertIfNegative val="0"/>
          <c:dLbls>
            <c:dLbl>
              <c:idx val="0"/>
              <c:layout>
                <c:manualLayout>
                  <c:x val="-1.1946940790322078E-16"/>
                  <c:y val="3.9940753850871515E-2"/>
                </c:manualLayout>
              </c:layout>
              <c:spPr>
                <a:noFill/>
                <a:ln>
                  <a:noFill/>
                </a:ln>
                <a:effectLst/>
              </c:spPr>
              <c:txPr>
                <a:bodyPr rot="0" spcFirstLastPara="1" vertOverflow="ellipsis" vert="horz" wrap="square" anchor="ctr" anchorCtr="0"/>
                <a:lstStyle/>
                <a:p>
                  <a:pPr algn="ctr">
                    <a:defRPr lang="es-GT" sz="100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9F9C-2A44-A11C-849F3E970521}"/>
                </c:ext>
              </c:extLst>
            </c:dLbl>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Hoja2!$I$9</c:f>
              <c:numCache>
                <c:formatCode>#,##0</c:formatCode>
                <c:ptCount val="1"/>
                <c:pt idx="0">
                  <c:v>1253944</c:v>
                </c:pt>
              </c:numCache>
            </c:numRef>
          </c:val>
          <c:extLst>
            <c:ext xmlns:c16="http://schemas.microsoft.com/office/drawing/2014/chart" uri="{C3380CC4-5D6E-409C-BE32-E72D297353CC}">
              <c16:uniqueId val="{0000000B-9F9C-2A44-A11C-849F3E970521}"/>
            </c:ext>
          </c:extLst>
        </c:ser>
        <c:ser>
          <c:idx val="7"/>
          <c:order val="7"/>
          <c:tx>
            <c:strRef>
              <c:f>Hoja2!$J$6</c:f>
              <c:strCache>
                <c:ptCount val="1"/>
                <c:pt idx="0">
                  <c:v>2022</c:v>
                </c:pt>
              </c:strCache>
            </c:strRef>
          </c:tx>
          <c:spPr>
            <a:solidFill>
              <a:schemeClr val="accent3">
                <a:lumMod val="80000"/>
                <a:lumOff val="20000"/>
              </a:schemeClr>
            </a:solidFill>
            <a:ln>
              <a:noFill/>
            </a:ln>
            <a:effectLst/>
          </c:spPr>
          <c:invertIfNegative val="0"/>
          <c:dLbls>
            <c:dLbl>
              <c:idx val="0"/>
              <c:layout>
                <c:manualLayout>
                  <c:x val="-6.516588437673697E-3"/>
                  <c:y val="0.22781066857775928"/>
                </c:manualLayout>
              </c:layout>
              <c:spPr>
                <a:noFill/>
                <a:ln>
                  <a:noFill/>
                </a:ln>
                <a:effectLst/>
              </c:spPr>
              <c:txPr>
                <a:bodyPr rot="0" spcFirstLastPara="1" vertOverflow="ellipsis" vert="horz" wrap="square" anchor="ctr" anchorCtr="0"/>
                <a:lstStyle/>
                <a:p>
                  <a:pPr algn="ctr">
                    <a:defRPr lang="es-GT" sz="100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9F9C-2A44-A11C-849F3E970521}"/>
                </c:ext>
              </c:extLst>
            </c:dLbl>
            <c:spPr>
              <a:noFill/>
              <a:ln>
                <a:noFill/>
              </a:ln>
              <a:effectLst/>
            </c:spPr>
            <c:txPr>
              <a:bodyPr rot="0" spcFirstLastPara="1" vertOverflow="ellipsis" vert="horz" wrap="square" anchor="ctr" anchorCtr="0"/>
              <a:lstStyle/>
              <a:p>
                <a:pPr algn="ctr">
                  <a:defRPr lang="es-GT" sz="1050" b="0" i="0" u="none" strike="noStrike" kern="1200" baseline="0">
                    <a:solidFill>
                      <a:schemeClr val="tx1"/>
                    </a:solidFill>
                    <a:latin typeface="+mn-lt"/>
                    <a:ea typeface="+mn-ea"/>
                    <a:cs typeface="+mn-cs"/>
                  </a:defRPr>
                </a:pPr>
                <a:endParaRPr lang="es-G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Hoja2!$J$9</c:f>
              <c:numCache>
                <c:formatCode>#,##0</c:formatCode>
                <c:ptCount val="1"/>
                <c:pt idx="0">
                  <c:v>1279023</c:v>
                </c:pt>
              </c:numCache>
            </c:numRef>
          </c:val>
          <c:extLst>
            <c:ext xmlns:c16="http://schemas.microsoft.com/office/drawing/2014/chart" uri="{C3380CC4-5D6E-409C-BE32-E72D297353CC}">
              <c16:uniqueId val="{0000000D-9F9C-2A44-A11C-849F3E970521}"/>
            </c:ext>
          </c:extLst>
        </c:ser>
        <c:dLbls>
          <c:dLblPos val="outEnd"/>
          <c:showLegendKey val="0"/>
          <c:showVal val="1"/>
          <c:showCatName val="0"/>
          <c:showSerName val="0"/>
          <c:showPercent val="0"/>
          <c:showBubbleSize val="0"/>
        </c:dLbls>
        <c:gapWidth val="0"/>
        <c:axId val="213161616"/>
        <c:axId val="213162176"/>
      </c:barChart>
      <c:catAx>
        <c:axId val="213161616"/>
        <c:scaling>
          <c:orientation val="minMax"/>
        </c:scaling>
        <c:delete val="1"/>
        <c:axPos val="b"/>
        <c:numFmt formatCode="General" sourceLinked="1"/>
        <c:majorTickMark val="none"/>
        <c:minorTickMark val="none"/>
        <c:tickLblPos val="nextTo"/>
        <c:crossAx val="213162176"/>
        <c:crosses val="autoZero"/>
        <c:auto val="1"/>
        <c:lblAlgn val="ctr"/>
        <c:lblOffset val="100"/>
        <c:noMultiLvlLbl val="0"/>
      </c:catAx>
      <c:valAx>
        <c:axId val="213162176"/>
        <c:scaling>
          <c:orientation val="minMax"/>
        </c:scaling>
        <c:delete val="1"/>
        <c:axPos val="l"/>
        <c:numFmt formatCode="#,##0" sourceLinked="1"/>
        <c:majorTickMark val="out"/>
        <c:minorTickMark val="none"/>
        <c:tickLblPos val="nextTo"/>
        <c:crossAx val="213161616"/>
        <c:crosses val="autoZero"/>
        <c:crossBetween val="between"/>
      </c:valAx>
      <c:spPr>
        <a:noFill/>
        <a:ln>
          <a:noFill/>
        </a:ln>
        <a:effectLst/>
      </c:spPr>
    </c:plotArea>
    <c:legend>
      <c:legendPos val="b"/>
      <c:layout>
        <c:manualLayout>
          <c:xMode val="edge"/>
          <c:yMode val="edge"/>
          <c:x val="8.3127734033245915E-3"/>
          <c:y val="0.89409667541557303"/>
          <c:w val="0.96390944881889762"/>
          <c:h val="7.8125546806649168E-2"/>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s-GT"/>
        </a:p>
      </c:txPr>
    </c:legend>
    <c:plotVisOnly val="1"/>
    <c:dispBlanksAs val="gap"/>
    <c:showDLblsOverMax val="0"/>
  </c:chart>
  <c:spPr>
    <a:noFill/>
    <a:ln w="9525" cap="flat" cmpd="sng" algn="ctr">
      <a:noFill/>
      <a:round/>
    </a:ln>
    <a:effectLst/>
  </c:spPr>
  <c:txPr>
    <a:bodyPr/>
    <a:lstStyle/>
    <a:p>
      <a:pPr>
        <a:defRPr>
          <a:solidFill>
            <a:schemeClr val="tx1"/>
          </a:solidFill>
        </a:defRPr>
      </a:pPr>
      <a:endParaRPr lang="es-GT"/>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8">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8">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0.14128</cdr:x>
      <cdr:y>0.14222</cdr:y>
    </cdr:from>
    <cdr:to>
      <cdr:x>0.23314</cdr:x>
      <cdr:y>0.19915</cdr:y>
    </cdr:to>
    <cdr:sp macro="" textlink="">
      <cdr:nvSpPr>
        <cdr:cNvPr id="2" name="CuadroTexto 4"/>
        <cdr:cNvSpPr txBox="1"/>
      </cdr:nvSpPr>
      <cdr:spPr>
        <a:xfrm xmlns:a="http://schemas.openxmlformats.org/drawingml/2006/main">
          <a:off x="1100974" y="596921"/>
          <a:ext cx="715867" cy="238944"/>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GT" sz="1300" b="1" dirty="0"/>
            <a:t>449.3</a:t>
          </a:r>
        </a:p>
      </cdr:txBody>
    </cdr:sp>
  </cdr:relSizeAnchor>
  <cdr:relSizeAnchor xmlns:cdr="http://schemas.openxmlformats.org/drawingml/2006/chartDrawing">
    <cdr:from>
      <cdr:x>0.5614</cdr:x>
      <cdr:y>0.15093</cdr:y>
    </cdr:from>
    <cdr:to>
      <cdr:x>0.66929</cdr:x>
      <cdr:y>0.20786</cdr:y>
    </cdr:to>
    <cdr:sp macro="" textlink="">
      <cdr:nvSpPr>
        <cdr:cNvPr id="3" name="CuadroTexto 4"/>
        <cdr:cNvSpPr txBox="1"/>
      </cdr:nvSpPr>
      <cdr:spPr>
        <a:xfrm xmlns:a="http://schemas.openxmlformats.org/drawingml/2006/main">
          <a:off x="4375028" y="633462"/>
          <a:ext cx="840789" cy="238944"/>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GT" sz="1400" b="1" dirty="0"/>
            <a:t>594.8</a:t>
          </a:r>
        </a:p>
      </cdr:txBody>
    </cdr:sp>
  </cdr:relSizeAnchor>
  <cdr:relSizeAnchor xmlns:cdr="http://schemas.openxmlformats.org/drawingml/2006/chartDrawing">
    <cdr:from>
      <cdr:x>0.45594</cdr:x>
      <cdr:y>0.15093</cdr:y>
    </cdr:from>
    <cdr:to>
      <cdr:x>0.55678</cdr:x>
      <cdr:y>0.20786</cdr:y>
    </cdr:to>
    <cdr:sp macro="" textlink="">
      <cdr:nvSpPr>
        <cdr:cNvPr id="4" name="CuadroTexto 4"/>
        <cdr:cNvSpPr txBox="1"/>
      </cdr:nvSpPr>
      <cdr:spPr>
        <a:xfrm xmlns:a="http://schemas.openxmlformats.org/drawingml/2006/main">
          <a:off x="3553141" y="633462"/>
          <a:ext cx="785848" cy="238944"/>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GT" sz="1400" b="1" dirty="0"/>
            <a:t>653.3</a:t>
          </a:r>
        </a:p>
      </cdr:txBody>
    </cdr:sp>
  </cdr:relSizeAnchor>
  <cdr:relSizeAnchor xmlns:cdr="http://schemas.openxmlformats.org/drawingml/2006/chartDrawing">
    <cdr:from>
      <cdr:x>0.35099</cdr:x>
      <cdr:y>0.15096</cdr:y>
    </cdr:from>
    <cdr:to>
      <cdr:x>0.44633</cdr:x>
      <cdr:y>0.20789</cdr:y>
    </cdr:to>
    <cdr:sp macro="" textlink="">
      <cdr:nvSpPr>
        <cdr:cNvPr id="5" name="CuadroTexto 4"/>
        <cdr:cNvSpPr txBox="1"/>
      </cdr:nvSpPr>
      <cdr:spPr>
        <a:xfrm xmlns:a="http://schemas.openxmlformats.org/drawingml/2006/main">
          <a:off x="2735307" y="633618"/>
          <a:ext cx="742987" cy="238944"/>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GT" sz="1400" b="1" dirty="0"/>
            <a:t>549.6</a:t>
          </a:r>
        </a:p>
      </cdr:txBody>
    </cdr:sp>
  </cdr:relSizeAnchor>
  <cdr:relSizeAnchor xmlns:cdr="http://schemas.openxmlformats.org/drawingml/2006/chartDrawing">
    <cdr:from>
      <cdr:x>0.24228</cdr:x>
      <cdr:y>0.15093</cdr:y>
    </cdr:from>
    <cdr:to>
      <cdr:x>0.33837</cdr:x>
      <cdr:y>0.20786</cdr:y>
    </cdr:to>
    <cdr:sp macro="" textlink="">
      <cdr:nvSpPr>
        <cdr:cNvPr id="6" name="CuadroTexto 4"/>
        <cdr:cNvSpPr txBox="1"/>
      </cdr:nvSpPr>
      <cdr:spPr>
        <a:xfrm xmlns:a="http://schemas.openxmlformats.org/drawingml/2006/main">
          <a:off x="1888128" y="633462"/>
          <a:ext cx="748831" cy="238944"/>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GT" sz="1400" b="1" dirty="0"/>
            <a:t>564.6</a:t>
          </a:r>
        </a:p>
      </cdr:txBody>
    </cdr:sp>
  </cdr:relSizeAnchor>
  <cdr:relSizeAnchor xmlns:cdr="http://schemas.openxmlformats.org/drawingml/2006/chartDrawing">
    <cdr:from>
      <cdr:x>0.88426</cdr:x>
      <cdr:y>0.14577</cdr:y>
    </cdr:from>
    <cdr:to>
      <cdr:x>0.98658</cdr:x>
      <cdr:y>0.2027</cdr:y>
    </cdr:to>
    <cdr:sp macro="" textlink="">
      <cdr:nvSpPr>
        <cdr:cNvPr id="7" name="CuadroTexto 4"/>
        <cdr:cNvSpPr txBox="1"/>
      </cdr:nvSpPr>
      <cdr:spPr>
        <a:xfrm xmlns:a="http://schemas.openxmlformats.org/drawingml/2006/main">
          <a:off x="6891059" y="611824"/>
          <a:ext cx="797382" cy="238944"/>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GT" sz="1400" b="1" dirty="0"/>
            <a:t>736.4</a:t>
          </a:r>
        </a:p>
      </cdr:txBody>
    </cdr:sp>
  </cdr:relSizeAnchor>
  <cdr:relSizeAnchor xmlns:cdr="http://schemas.openxmlformats.org/drawingml/2006/chartDrawing">
    <cdr:from>
      <cdr:x>0.77702</cdr:x>
      <cdr:y>0.14772</cdr:y>
    </cdr:from>
    <cdr:to>
      <cdr:x>0.87431</cdr:x>
      <cdr:y>0.20465</cdr:y>
    </cdr:to>
    <cdr:sp macro="" textlink="">
      <cdr:nvSpPr>
        <cdr:cNvPr id="8" name="CuadroTexto 4"/>
        <cdr:cNvSpPr txBox="1"/>
      </cdr:nvSpPr>
      <cdr:spPr>
        <a:xfrm xmlns:a="http://schemas.openxmlformats.org/drawingml/2006/main">
          <a:off x="6055355" y="619989"/>
          <a:ext cx="758183" cy="238944"/>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GT" sz="1400" b="1" dirty="0"/>
            <a:t>730.0</a:t>
          </a:r>
        </a:p>
      </cdr:txBody>
    </cdr:sp>
  </cdr:relSizeAnchor>
  <cdr:relSizeAnchor xmlns:cdr="http://schemas.openxmlformats.org/drawingml/2006/chartDrawing">
    <cdr:from>
      <cdr:x>0.67112</cdr:x>
      <cdr:y>0.15093</cdr:y>
    </cdr:from>
    <cdr:to>
      <cdr:x>0.76925</cdr:x>
      <cdr:y>0.20786</cdr:y>
    </cdr:to>
    <cdr:sp macro="" textlink="">
      <cdr:nvSpPr>
        <cdr:cNvPr id="9" name="CuadroTexto 4"/>
        <cdr:cNvSpPr txBox="1"/>
      </cdr:nvSpPr>
      <cdr:spPr>
        <a:xfrm xmlns:a="http://schemas.openxmlformats.org/drawingml/2006/main">
          <a:off x="5230020" y="633462"/>
          <a:ext cx="764729" cy="238944"/>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GT" sz="1400" b="1" dirty="0"/>
            <a:t>664.5</a:t>
          </a:r>
        </a:p>
      </cdr:txBody>
    </cdr:sp>
  </cdr:relSizeAnchor>
  <cdr:relSizeAnchor xmlns:cdr="http://schemas.openxmlformats.org/drawingml/2006/chartDrawing">
    <cdr:from>
      <cdr:x>0.03009</cdr:x>
      <cdr:y>0.14175</cdr:y>
    </cdr:from>
    <cdr:to>
      <cdr:x>0.12378</cdr:x>
      <cdr:y>0.19868</cdr:y>
    </cdr:to>
    <cdr:sp macro="" textlink="">
      <cdr:nvSpPr>
        <cdr:cNvPr id="10" name="CuadroTexto 4"/>
        <cdr:cNvSpPr txBox="1"/>
      </cdr:nvSpPr>
      <cdr:spPr>
        <a:xfrm xmlns:a="http://schemas.openxmlformats.org/drawingml/2006/main">
          <a:off x="212364" y="594929"/>
          <a:ext cx="661294" cy="238944"/>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s-GT" sz="1300" b="1" dirty="0"/>
            <a:t>421.3</a:t>
          </a:r>
        </a:p>
      </cdr:txBody>
    </cdr:sp>
  </cdr:relSizeAnchor>
</c:userShapes>
</file>

<file path=ppt/media/hdphoto1.wdp>
</file>

<file path=ppt/media/image1.jpg>
</file>

<file path=ppt/media/image2.jpg>
</file>

<file path=ppt/media/image3.jp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GT"/>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BB197E-B386-3C4D-9C81-DF07BEFAC29F}" type="datetimeFigureOut">
              <a:rPr lang="es-GT" smtClean="0"/>
              <a:t>31/05/2018</a:t>
            </a:fld>
            <a:endParaRPr lang="es-GT"/>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GT"/>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es-ES"/>
              <a:t>Editar los estilos de texto del patrón
Segundo nivel
Tercer nivel
Cuarto nivel
Quinto nivel</a:t>
            </a:r>
            <a:endParaRPr lang="es-GT"/>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GT"/>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5051AB-288A-6245-868D-5F62195DBC4A}" type="slidenum">
              <a:rPr lang="es-GT" smtClean="0"/>
              <a:t>‹#›</a:t>
            </a:fld>
            <a:endParaRPr lang="es-GT"/>
          </a:p>
        </p:txBody>
      </p:sp>
    </p:spTree>
    <p:extLst>
      <p:ext uri="{BB962C8B-B14F-4D97-AF65-F5344CB8AC3E}">
        <p14:creationId xmlns:p14="http://schemas.microsoft.com/office/powerpoint/2010/main" val="34095583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2</a:t>
            </a:fld>
            <a:endParaRPr lang="es-GT"/>
          </a:p>
        </p:txBody>
      </p:sp>
    </p:spTree>
    <p:extLst>
      <p:ext uri="{BB962C8B-B14F-4D97-AF65-F5344CB8AC3E}">
        <p14:creationId xmlns:p14="http://schemas.microsoft.com/office/powerpoint/2010/main" val="41282579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11</a:t>
            </a:fld>
            <a:endParaRPr lang="es-GT"/>
          </a:p>
        </p:txBody>
      </p:sp>
    </p:spTree>
    <p:extLst>
      <p:ext uri="{BB962C8B-B14F-4D97-AF65-F5344CB8AC3E}">
        <p14:creationId xmlns:p14="http://schemas.microsoft.com/office/powerpoint/2010/main" val="2161266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12</a:t>
            </a:fld>
            <a:endParaRPr lang="es-GT"/>
          </a:p>
        </p:txBody>
      </p:sp>
    </p:spTree>
    <p:extLst>
      <p:ext uri="{BB962C8B-B14F-4D97-AF65-F5344CB8AC3E}">
        <p14:creationId xmlns:p14="http://schemas.microsoft.com/office/powerpoint/2010/main" val="14884748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13</a:t>
            </a:fld>
            <a:endParaRPr lang="es-GT"/>
          </a:p>
        </p:txBody>
      </p:sp>
    </p:spTree>
    <p:extLst>
      <p:ext uri="{BB962C8B-B14F-4D97-AF65-F5344CB8AC3E}">
        <p14:creationId xmlns:p14="http://schemas.microsoft.com/office/powerpoint/2010/main" val="20226522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14</a:t>
            </a:fld>
            <a:endParaRPr lang="es-GT"/>
          </a:p>
        </p:txBody>
      </p:sp>
    </p:spTree>
    <p:extLst>
      <p:ext uri="{BB962C8B-B14F-4D97-AF65-F5344CB8AC3E}">
        <p14:creationId xmlns:p14="http://schemas.microsoft.com/office/powerpoint/2010/main" val="11351707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15</a:t>
            </a:fld>
            <a:endParaRPr lang="es-GT"/>
          </a:p>
        </p:txBody>
      </p:sp>
    </p:spTree>
    <p:extLst>
      <p:ext uri="{BB962C8B-B14F-4D97-AF65-F5344CB8AC3E}">
        <p14:creationId xmlns:p14="http://schemas.microsoft.com/office/powerpoint/2010/main" val="34582103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16</a:t>
            </a:fld>
            <a:endParaRPr lang="es-GT"/>
          </a:p>
        </p:txBody>
      </p:sp>
    </p:spTree>
    <p:extLst>
      <p:ext uri="{BB962C8B-B14F-4D97-AF65-F5344CB8AC3E}">
        <p14:creationId xmlns:p14="http://schemas.microsoft.com/office/powerpoint/2010/main" val="3989847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17</a:t>
            </a:fld>
            <a:endParaRPr lang="es-GT"/>
          </a:p>
        </p:txBody>
      </p:sp>
    </p:spTree>
    <p:extLst>
      <p:ext uri="{BB962C8B-B14F-4D97-AF65-F5344CB8AC3E}">
        <p14:creationId xmlns:p14="http://schemas.microsoft.com/office/powerpoint/2010/main" val="9640533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18</a:t>
            </a:fld>
            <a:endParaRPr lang="es-GT"/>
          </a:p>
        </p:txBody>
      </p:sp>
    </p:spTree>
    <p:extLst>
      <p:ext uri="{BB962C8B-B14F-4D97-AF65-F5344CB8AC3E}">
        <p14:creationId xmlns:p14="http://schemas.microsoft.com/office/powerpoint/2010/main" val="40905881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19</a:t>
            </a:fld>
            <a:endParaRPr lang="es-GT"/>
          </a:p>
        </p:txBody>
      </p:sp>
    </p:spTree>
    <p:extLst>
      <p:ext uri="{BB962C8B-B14F-4D97-AF65-F5344CB8AC3E}">
        <p14:creationId xmlns:p14="http://schemas.microsoft.com/office/powerpoint/2010/main" val="11558806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20</a:t>
            </a:fld>
            <a:endParaRPr lang="es-GT"/>
          </a:p>
        </p:txBody>
      </p:sp>
    </p:spTree>
    <p:extLst>
      <p:ext uri="{BB962C8B-B14F-4D97-AF65-F5344CB8AC3E}">
        <p14:creationId xmlns:p14="http://schemas.microsoft.com/office/powerpoint/2010/main" val="3548667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3</a:t>
            </a:fld>
            <a:endParaRPr lang="es-GT"/>
          </a:p>
        </p:txBody>
      </p:sp>
    </p:spTree>
    <p:extLst>
      <p:ext uri="{BB962C8B-B14F-4D97-AF65-F5344CB8AC3E}">
        <p14:creationId xmlns:p14="http://schemas.microsoft.com/office/powerpoint/2010/main" val="2908768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4</a:t>
            </a:fld>
            <a:endParaRPr lang="es-GT"/>
          </a:p>
        </p:txBody>
      </p:sp>
    </p:spTree>
    <p:extLst>
      <p:ext uri="{BB962C8B-B14F-4D97-AF65-F5344CB8AC3E}">
        <p14:creationId xmlns:p14="http://schemas.microsoft.com/office/powerpoint/2010/main" val="31780970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5</a:t>
            </a:fld>
            <a:endParaRPr lang="es-GT"/>
          </a:p>
        </p:txBody>
      </p:sp>
    </p:spTree>
    <p:extLst>
      <p:ext uri="{BB962C8B-B14F-4D97-AF65-F5344CB8AC3E}">
        <p14:creationId xmlns:p14="http://schemas.microsoft.com/office/powerpoint/2010/main" val="2089094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6</a:t>
            </a:fld>
            <a:endParaRPr lang="es-GT"/>
          </a:p>
        </p:txBody>
      </p:sp>
    </p:spTree>
    <p:extLst>
      <p:ext uri="{BB962C8B-B14F-4D97-AF65-F5344CB8AC3E}">
        <p14:creationId xmlns:p14="http://schemas.microsoft.com/office/powerpoint/2010/main" val="34491925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7</a:t>
            </a:fld>
            <a:endParaRPr lang="es-GT"/>
          </a:p>
        </p:txBody>
      </p:sp>
    </p:spTree>
    <p:extLst>
      <p:ext uri="{BB962C8B-B14F-4D97-AF65-F5344CB8AC3E}">
        <p14:creationId xmlns:p14="http://schemas.microsoft.com/office/powerpoint/2010/main" val="35460469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8</a:t>
            </a:fld>
            <a:endParaRPr lang="es-GT"/>
          </a:p>
        </p:txBody>
      </p:sp>
    </p:spTree>
    <p:extLst>
      <p:ext uri="{BB962C8B-B14F-4D97-AF65-F5344CB8AC3E}">
        <p14:creationId xmlns:p14="http://schemas.microsoft.com/office/powerpoint/2010/main" val="28103004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9</a:t>
            </a:fld>
            <a:endParaRPr lang="es-GT"/>
          </a:p>
        </p:txBody>
      </p:sp>
    </p:spTree>
    <p:extLst>
      <p:ext uri="{BB962C8B-B14F-4D97-AF65-F5344CB8AC3E}">
        <p14:creationId xmlns:p14="http://schemas.microsoft.com/office/powerpoint/2010/main" val="22928666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GT" dirty="0"/>
          </a:p>
        </p:txBody>
      </p:sp>
      <p:sp>
        <p:nvSpPr>
          <p:cNvPr id="4" name="Marcador de número de diapositiva 3"/>
          <p:cNvSpPr>
            <a:spLocks noGrp="1"/>
          </p:cNvSpPr>
          <p:nvPr>
            <p:ph type="sldNum" sz="quarter" idx="10"/>
          </p:nvPr>
        </p:nvSpPr>
        <p:spPr/>
        <p:txBody>
          <a:bodyPr/>
          <a:lstStyle/>
          <a:p>
            <a:fld id="{465051AB-288A-6245-868D-5F62195DBC4A}" type="slidenum">
              <a:rPr lang="es-GT" smtClean="0"/>
              <a:t>10</a:t>
            </a:fld>
            <a:endParaRPr lang="es-GT"/>
          </a:p>
        </p:txBody>
      </p:sp>
    </p:spTree>
    <p:extLst>
      <p:ext uri="{BB962C8B-B14F-4D97-AF65-F5344CB8AC3E}">
        <p14:creationId xmlns:p14="http://schemas.microsoft.com/office/powerpoint/2010/main" val="21646188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s-ES_tradnl"/>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a:t>Click to edit Master subtitle style</a:t>
            </a:r>
            <a:endParaRPr lang="en-US"/>
          </a:p>
        </p:txBody>
      </p:sp>
      <p:sp>
        <p:nvSpPr>
          <p:cNvPr id="4" name="Date Placeholder 3"/>
          <p:cNvSpPr>
            <a:spLocks noGrp="1"/>
          </p:cNvSpPr>
          <p:nvPr>
            <p:ph type="dt" sz="half" idx="10"/>
          </p:nvPr>
        </p:nvSpPr>
        <p:spPr/>
        <p:txBody>
          <a:bodyPr/>
          <a:lstStyle/>
          <a:p>
            <a:fld id="{35DE43FE-A05C-444A-B673-CECE1D8A56AA}" type="datetimeFigureOut">
              <a:rPr lang="en-US" smtClean="0"/>
              <a:t>5/31/2018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E301DD-1CBF-644D-9301-3F79F8F6AF38}" type="slidenum">
              <a:rPr lang="en-US" smtClean="0"/>
              <a:t>‹#›</a:t>
            </a:fld>
            <a:endParaRPr lang="en-US"/>
          </a:p>
        </p:txBody>
      </p:sp>
    </p:spTree>
    <p:extLst>
      <p:ext uri="{BB962C8B-B14F-4D97-AF65-F5344CB8AC3E}">
        <p14:creationId xmlns:p14="http://schemas.microsoft.com/office/powerpoint/2010/main" val="41625050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Date Placeholder 3"/>
          <p:cNvSpPr>
            <a:spLocks noGrp="1"/>
          </p:cNvSpPr>
          <p:nvPr>
            <p:ph type="dt" sz="half" idx="10"/>
          </p:nvPr>
        </p:nvSpPr>
        <p:spPr/>
        <p:txBody>
          <a:bodyPr/>
          <a:lstStyle/>
          <a:p>
            <a:fld id="{35DE43FE-A05C-444A-B673-CECE1D8A56AA}" type="datetimeFigureOut">
              <a:rPr lang="en-US" smtClean="0"/>
              <a:t>5/31/2018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E301DD-1CBF-644D-9301-3F79F8F6AF38}" type="slidenum">
              <a:rPr lang="en-US" smtClean="0"/>
              <a:t>‹#›</a:t>
            </a:fld>
            <a:endParaRPr lang="en-US"/>
          </a:p>
        </p:txBody>
      </p:sp>
    </p:spTree>
    <p:extLst>
      <p:ext uri="{BB962C8B-B14F-4D97-AF65-F5344CB8AC3E}">
        <p14:creationId xmlns:p14="http://schemas.microsoft.com/office/powerpoint/2010/main" val="1274988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s-ES_tradnl"/>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Date Placeholder 3"/>
          <p:cNvSpPr>
            <a:spLocks noGrp="1"/>
          </p:cNvSpPr>
          <p:nvPr>
            <p:ph type="dt" sz="half" idx="10"/>
          </p:nvPr>
        </p:nvSpPr>
        <p:spPr/>
        <p:txBody>
          <a:bodyPr/>
          <a:lstStyle/>
          <a:p>
            <a:fld id="{35DE43FE-A05C-444A-B673-CECE1D8A56AA}" type="datetimeFigureOut">
              <a:rPr lang="en-US" smtClean="0"/>
              <a:t>5/31/2018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E301DD-1CBF-644D-9301-3F79F8F6AF38}" type="slidenum">
              <a:rPr lang="en-US" smtClean="0"/>
              <a:t>‹#›</a:t>
            </a:fld>
            <a:endParaRPr lang="en-US"/>
          </a:p>
        </p:txBody>
      </p:sp>
    </p:spTree>
    <p:extLst>
      <p:ext uri="{BB962C8B-B14F-4D97-AF65-F5344CB8AC3E}">
        <p14:creationId xmlns:p14="http://schemas.microsoft.com/office/powerpoint/2010/main" val="23739788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Content Placeholder 2"/>
          <p:cNvSpPr>
            <a:spLocks noGrp="1"/>
          </p:cNvSpPr>
          <p:nvPr>
            <p:ph idx="1"/>
          </p:nvPr>
        </p:nvSpPr>
        <p:spPr/>
        <p:txBody>
          <a:body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Date Placeholder 3"/>
          <p:cNvSpPr>
            <a:spLocks noGrp="1"/>
          </p:cNvSpPr>
          <p:nvPr>
            <p:ph type="dt" sz="half" idx="10"/>
          </p:nvPr>
        </p:nvSpPr>
        <p:spPr/>
        <p:txBody>
          <a:bodyPr/>
          <a:lstStyle/>
          <a:p>
            <a:fld id="{35DE43FE-A05C-444A-B673-CECE1D8A56AA}" type="datetimeFigureOut">
              <a:rPr lang="en-US" smtClean="0"/>
              <a:t>5/31/2018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E301DD-1CBF-644D-9301-3F79F8F6AF38}" type="slidenum">
              <a:rPr lang="en-US" smtClean="0"/>
              <a:t>‹#›</a:t>
            </a:fld>
            <a:endParaRPr lang="en-US"/>
          </a:p>
        </p:txBody>
      </p:sp>
    </p:spTree>
    <p:extLst>
      <p:ext uri="{BB962C8B-B14F-4D97-AF65-F5344CB8AC3E}">
        <p14:creationId xmlns:p14="http://schemas.microsoft.com/office/powerpoint/2010/main" val="354601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s-ES_tradnl"/>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a:t>Click to edit Master text styles</a:t>
            </a:r>
          </a:p>
        </p:txBody>
      </p:sp>
      <p:sp>
        <p:nvSpPr>
          <p:cNvPr id="4" name="Date Placeholder 3"/>
          <p:cNvSpPr>
            <a:spLocks noGrp="1"/>
          </p:cNvSpPr>
          <p:nvPr>
            <p:ph type="dt" sz="half" idx="10"/>
          </p:nvPr>
        </p:nvSpPr>
        <p:spPr/>
        <p:txBody>
          <a:bodyPr/>
          <a:lstStyle/>
          <a:p>
            <a:fld id="{35DE43FE-A05C-444A-B673-CECE1D8A56AA}" type="datetimeFigureOut">
              <a:rPr lang="en-US" smtClean="0"/>
              <a:t>5/31/2018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E301DD-1CBF-644D-9301-3F79F8F6AF38}" type="slidenum">
              <a:rPr lang="en-US" smtClean="0"/>
              <a:t>‹#›</a:t>
            </a:fld>
            <a:endParaRPr lang="en-US"/>
          </a:p>
        </p:txBody>
      </p:sp>
    </p:spTree>
    <p:extLst>
      <p:ext uri="{BB962C8B-B14F-4D97-AF65-F5344CB8AC3E}">
        <p14:creationId xmlns:p14="http://schemas.microsoft.com/office/powerpoint/2010/main" val="13608056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5" name="Date Placeholder 4"/>
          <p:cNvSpPr>
            <a:spLocks noGrp="1"/>
          </p:cNvSpPr>
          <p:nvPr>
            <p:ph type="dt" sz="half" idx="10"/>
          </p:nvPr>
        </p:nvSpPr>
        <p:spPr/>
        <p:txBody>
          <a:bodyPr/>
          <a:lstStyle/>
          <a:p>
            <a:fld id="{35DE43FE-A05C-444A-B673-CECE1D8A56AA}" type="datetimeFigureOut">
              <a:rPr lang="en-US" smtClean="0"/>
              <a:t>5/31/2018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E301DD-1CBF-644D-9301-3F79F8F6AF38}" type="slidenum">
              <a:rPr lang="en-US" smtClean="0"/>
              <a:t>‹#›</a:t>
            </a:fld>
            <a:endParaRPr lang="en-US"/>
          </a:p>
        </p:txBody>
      </p:sp>
    </p:spTree>
    <p:extLst>
      <p:ext uri="{BB962C8B-B14F-4D97-AF65-F5344CB8AC3E}">
        <p14:creationId xmlns:p14="http://schemas.microsoft.com/office/powerpoint/2010/main" val="5373221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_tradnl"/>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7" name="Date Placeholder 6"/>
          <p:cNvSpPr>
            <a:spLocks noGrp="1"/>
          </p:cNvSpPr>
          <p:nvPr>
            <p:ph type="dt" sz="half" idx="10"/>
          </p:nvPr>
        </p:nvSpPr>
        <p:spPr/>
        <p:txBody>
          <a:bodyPr/>
          <a:lstStyle/>
          <a:p>
            <a:fld id="{35DE43FE-A05C-444A-B673-CECE1D8A56AA}" type="datetimeFigureOut">
              <a:rPr lang="en-US" smtClean="0"/>
              <a:t>5/31/2018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E301DD-1CBF-644D-9301-3F79F8F6AF38}" type="slidenum">
              <a:rPr lang="en-US" smtClean="0"/>
              <a:t>‹#›</a:t>
            </a:fld>
            <a:endParaRPr lang="en-US"/>
          </a:p>
        </p:txBody>
      </p:sp>
    </p:spTree>
    <p:extLst>
      <p:ext uri="{BB962C8B-B14F-4D97-AF65-F5344CB8AC3E}">
        <p14:creationId xmlns:p14="http://schemas.microsoft.com/office/powerpoint/2010/main" val="28043624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Date Placeholder 2"/>
          <p:cNvSpPr>
            <a:spLocks noGrp="1"/>
          </p:cNvSpPr>
          <p:nvPr>
            <p:ph type="dt" sz="half" idx="10"/>
          </p:nvPr>
        </p:nvSpPr>
        <p:spPr/>
        <p:txBody>
          <a:bodyPr/>
          <a:lstStyle/>
          <a:p>
            <a:fld id="{35DE43FE-A05C-444A-B673-CECE1D8A56AA}" type="datetimeFigureOut">
              <a:rPr lang="en-US" smtClean="0"/>
              <a:t>5/31/2018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E301DD-1CBF-644D-9301-3F79F8F6AF38}" type="slidenum">
              <a:rPr lang="en-US" smtClean="0"/>
              <a:t>‹#›</a:t>
            </a:fld>
            <a:endParaRPr lang="en-US"/>
          </a:p>
        </p:txBody>
      </p:sp>
    </p:spTree>
    <p:extLst>
      <p:ext uri="{BB962C8B-B14F-4D97-AF65-F5344CB8AC3E}">
        <p14:creationId xmlns:p14="http://schemas.microsoft.com/office/powerpoint/2010/main" val="6938325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DE43FE-A05C-444A-B673-CECE1D8A56AA}" type="datetimeFigureOut">
              <a:rPr lang="en-US" smtClean="0"/>
              <a:t>5/31/2018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E301DD-1CBF-644D-9301-3F79F8F6AF38}" type="slidenum">
              <a:rPr lang="en-US" smtClean="0"/>
              <a:t>‹#›</a:t>
            </a:fld>
            <a:endParaRPr lang="en-US"/>
          </a:p>
        </p:txBody>
      </p:sp>
    </p:spTree>
    <p:extLst>
      <p:ext uri="{BB962C8B-B14F-4D97-AF65-F5344CB8AC3E}">
        <p14:creationId xmlns:p14="http://schemas.microsoft.com/office/powerpoint/2010/main" val="3049576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s-ES_tradnl"/>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Click to edit Master text styles</a:t>
            </a:r>
          </a:p>
        </p:txBody>
      </p:sp>
      <p:sp>
        <p:nvSpPr>
          <p:cNvPr id="5" name="Date Placeholder 4"/>
          <p:cNvSpPr>
            <a:spLocks noGrp="1"/>
          </p:cNvSpPr>
          <p:nvPr>
            <p:ph type="dt" sz="half" idx="10"/>
          </p:nvPr>
        </p:nvSpPr>
        <p:spPr/>
        <p:txBody>
          <a:bodyPr/>
          <a:lstStyle/>
          <a:p>
            <a:fld id="{35DE43FE-A05C-444A-B673-CECE1D8A56AA}" type="datetimeFigureOut">
              <a:rPr lang="en-US" smtClean="0"/>
              <a:t>5/31/2018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E301DD-1CBF-644D-9301-3F79F8F6AF38}" type="slidenum">
              <a:rPr lang="en-US" smtClean="0"/>
              <a:t>‹#›</a:t>
            </a:fld>
            <a:endParaRPr lang="en-US"/>
          </a:p>
        </p:txBody>
      </p:sp>
    </p:spTree>
    <p:extLst>
      <p:ext uri="{BB962C8B-B14F-4D97-AF65-F5344CB8AC3E}">
        <p14:creationId xmlns:p14="http://schemas.microsoft.com/office/powerpoint/2010/main" val="1777748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s-ES_tradnl"/>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Click to edit Master text styles</a:t>
            </a:r>
          </a:p>
        </p:txBody>
      </p:sp>
      <p:sp>
        <p:nvSpPr>
          <p:cNvPr id="5" name="Date Placeholder 4"/>
          <p:cNvSpPr>
            <a:spLocks noGrp="1"/>
          </p:cNvSpPr>
          <p:nvPr>
            <p:ph type="dt" sz="half" idx="10"/>
          </p:nvPr>
        </p:nvSpPr>
        <p:spPr/>
        <p:txBody>
          <a:bodyPr/>
          <a:lstStyle/>
          <a:p>
            <a:fld id="{35DE43FE-A05C-444A-B673-CECE1D8A56AA}" type="datetimeFigureOut">
              <a:rPr lang="en-US" smtClean="0"/>
              <a:t>5/31/2018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E301DD-1CBF-644D-9301-3F79F8F6AF38}" type="slidenum">
              <a:rPr lang="en-US" smtClean="0"/>
              <a:t>‹#›</a:t>
            </a:fld>
            <a:endParaRPr lang="en-US"/>
          </a:p>
        </p:txBody>
      </p:sp>
    </p:spTree>
    <p:extLst>
      <p:ext uri="{BB962C8B-B14F-4D97-AF65-F5344CB8AC3E}">
        <p14:creationId xmlns:p14="http://schemas.microsoft.com/office/powerpoint/2010/main" val="270989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_tradnl"/>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DE43FE-A05C-444A-B673-CECE1D8A56AA}" type="datetimeFigureOut">
              <a:rPr lang="en-US" smtClean="0"/>
              <a:t>5/31/2018</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E301DD-1CBF-644D-9301-3F79F8F6AF38}" type="slidenum">
              <a:rPr lang="en-US" smtClean="0"/>
              <a:t>‹#›</a:t>
            </a:fld>
            <a:endParaRPr lang="en-US"/>
          </a:p>
        </p:txBody>
      </p:sp>
    </p:spTree>
    <p:extLst>
      <p:ext uri="{BB962C8B-B14F-4D97-AF65-F5344CB8AC3E}">
        <p14:creationId xmlns:p14="http://schemas.microsoft.com/office/powerpoint/2010/main" val="13079327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4.xml.rels><?xml version="1.0" encoding="UTF-8" standalone="yes"?>
<Relationships xmlns="http://schemas.openxmlformats.org/package/2006/relationships"><Relationship Id="rId8" Type="http://schemas.openxmlformats.org/officeDocument/2006/relationships/chart" Target="../charts/chart9.xml"/><Relationship Id="rId3" Type="http://schemas.openxmlformats.org/officeDocument/2006/relationships/image" Target="../media/image3.jpg"/><Relationship Id="rId7" Type="http://schemas.openxmlformats.org/officeDocument/2006/relationships/chart" Target="../charts/chart8.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chart" Target="../charts/chart7.xml"/><Relationship Id="rId5" Type="http://schemas.openxmlformats.org/officeDocument/2006/relationships/chart" Target="../charts/chart6.xml"/><Relationship Id="rId4" Type="http://schemas.openxmlformats.org/officeDocument/2006/relationships/chart" Target="../charts/chart5.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chart" Target="../charts/chart1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chart" Target="../charts/chart12.xml"/><Relationship Id="rId5" Type="http://schemas.openxmlformats.org/officeDocument/2006/relationships/chart" Target="../charts/chart11.xml"/><Relationship Id="rId4" Type="http://schemas.openxmlformats.org/officeDocument/2006/relationships/chart" Target="../charts/chart10.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19353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9" name="8 Redondear rectángulo de esquina diagonal">
            <a:extLst>
              <a:ext uri="{FF2B5EF4-FFF2-40B4-BE49-F238E27FC236}">
                <a16:creationId xmlns:a16="http://schemas.microsoft.com/office/drawing/2014/main" id="{81CE16EE-2EC2-D04E-8B1D-3673149BA817}"/>
              </a:ext>
            </a:extLst>
          </p:cNvPr>
          <p:cNvSpPr/>
          <p:nvPr/>
        </p:nvSpPr>
        <p:spPr>
          <a:xfrm>
            <a:off x="300630" y="4987272"/>
            <a:ext cx="5981554" cy="1300318"/>
          </a:xfrm>
          <a:prstGeom prst="round2DiagRect">
            <a:avLst/>
          </a:prstGeom>
          <a:noFill/>
          <a:ln>
            <a:solidFill>
              <a:schemeClr val="tx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s-GT" sz="2399"/>
          </a:p>
        </p:txBody>
      </p:sp>
      <p:sp>
        <p:nvSpPr>
          <p:cNvPr id="50" name="Rectangle 38">
            <a:extLst>
              <a:ext uri="{FF2B5EF4-FFF2-40B4-BE49-F238E27FC236}">
                <a16:creationId xmlns:a16="http://schemas.microsoft.com/office/drawing/2014/main" id="{DDE3019C-F562-744E-99C8-570F0C305FC3}"/>
              </a:ext>
            </a:extLst>
          </p:cNvPr>
          <p:cNvSpPr/>
          <p:nvPr/>
        </p:nvSpPr>
        <p:spPr>
          <a:xfrm>
            <a:off x="323687" y="1137828"/>
            <a:ext cx="3096345" cy="3797075"/>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51" name="Group 14">
            <a:extLst>
              <a:ext uri="{FF2B5EF4-FFF2-40B4-BE49-F238E27FC236}">
                <a16:creationId xmlns:a16="http://schemas.microsoft.com/office/drawing/2014/main" id="{08F4B570-9131-2A4F-9627-7317B75BE502}"/>
              </a:ext>
            </a:extLst>
          </p:cNvPr>
          <p:cNvGrpSpPr/>
          <p:nvPr/>
        </p:nvGrpSpPr>
        <p:grpSpPr>
          <a:xfrm>
            <a:off x="493624" y="1164104"/>
            <a:ext cx="2754605" cy="3520315"/>
            <a:chOff x="418793" y="1057178"/>
            <a:chExt cx="2279155" cy="3416230"/>
          </a:xfrm>
        </p:grpSpPr>
        <p:grpSp>
          <p:nvGrpSpPr>
            <p:cNvPr id="52" name="Group 11">
              <a:extLst>
                <a:ext uri="{FF2B5EF4-FFF2-40B4-BE49-F238E27FC236}">
                  <a16:creationId xmlns:a16="http://schemas.microsoft.com/office/drawing/2014/main" id="{7D4B83C9-4DF3-494F-A11C-E191E1D06BE1}"/>
                </a:ext>
              </a:extLst>
            </p:cNvPr>
            <p:cNvGrpSpPr/>
            <p:nvPr/>
          </p:nvGrpSpPr>
          <p:grpSpPr>
            <a:xfrm>
              <a:off x="418793" y="1057178"/>
              <a:ext cx="2268774" cy="906992"/>
              <a:chOff x="418793" y="760516"/>
              <a:chExt cx="2268774" cy="906992"/>
            </a:xfrm>
          </p:grpSpPr>
          <p:sp>
            <p:nvSpPr>
              <p:cNvPr id="57" name="TextBox 80">
                <a:extLst>
                  <a:ext uri="{FF2B5EF4-FFF2-40B4-BE49-F238E27FC236}">
                    <a16:creationId xmlns:a16="http://schemas.microsoft.com/office/drawing/2014/main" id="{F02BB2E4-3C63-1545-8F80-F687E9CF3FE6}"/>
                  </a:ext>
                </a:extLst>
              </p:cNvPr>
              <p:cNvSpPr txBox="1"/>
              <p:nvPr/>
            </p:nvSpPr>
            <p:spPr>
              <a:xfrm>
                <a:off x="685019" y="1309096"/>
                <a:ext cx="1851787" cy="358412"/>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a:p>
                <a:r>
                  <a:rPr lang="es-GT" sz="1200" dirty="0">
                    <a:latin typeface="Arial" panose="020B0604020202020204" pitchFamily="34" charset="0"/>
                    <a:cs typeface="Arial" panose="020B0604020202020204" pitchFamily="34" charset="0"/>
                  </a:rPr>
                  <a:t>Riqueza para todas y todos</a:t>
                </a:r>
              </a:p>
            </p:txBody>
          </p:sp>
          <p:sp>
            <p:nvSpPr>
              <p:cNvPr id="58" name="Freeform: Shape 40">
                <a:extLst>
                  <a:ext uri="{FF2B5EF4-FFF2-40B4-BE49-F238E27FC236}">
                    <a16:creationId xmlns:a16="http://schemas.microsoft.com/office/drawing/2014/main" id="{E5E8827F-7087-1741-8513-E4727CDD8892}"/>
                  </a:ext>
                </a:extLst>
              </p:cNvPr>
              <p:cNvSpPr/>
              <p:nvPr/>
            </p:nvSpPr>
            <p:spPr>
              <a:xfrm>
                <a:off x="418793" y="760516"/>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Prioridad Estratégica </a:t>
                </a:r>
              </a:p>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K’atun 2032</a:t>
                </a:r>
              </a:p>
            </p:txBody>
          </p:sp>
        </p:grpSp>
        <p:grpSp>
          <p:nvGrpSpPr>
            <p:cNvPr id="53" name="Group 13">
              <a:extLst>
                <a:ext uri="{FF2B5EF4-FFF2-40B4-BE49-F238E27FC236}">
                  <a16:creationId xmlns:a16="http://schemas.microsoft.com/office/drawing/2014/main" id="{838F9E42-7F78-034A-9FAD-606AEA59EE82}"/>
                </a:ext>
              </a:extLst>
            </p:cNvPr>
            <p:cNvGrpSpPr/>
            <p:nvPr/>
          </p:nvGrpSpPr>
          <p:grpSpPr>
            <a:xfrm>
              <a:off x="422346" y="2077977"/>
              <a:ext cx="2275602" cy="653749"/>
              <a:chOff x="422346" y="1826996"/>
              <a:chExt cx="2275602" cy="653749"/>
            </a:xfrm>
          </p:grpSpPr>
          <p:sp>
            <p:nvSpPr>
              <p:cNvPr id="55" name="TextBox 86">
                <a:extLst>
                  <a:ext uri="{FF2B5EF4-FFF2-40B4-BE49-F238E27FC236}">
                    <a16:creationId xmlns:a16="http://schemas.microsoft.com/office/drawing/2014/main" id="{1565FC56-A820-6344-8569-BC4CA004AFC2}"/>
                  </a:ext>
                </a:extLst>
              </p:cNvPr>
              <p:cNvSpPr txBox="1"/>
              <p:nvPr/>
            </p:nvSpPr>
            <p:spPr>
              <a:xfrm>
                <a:off x="640508" y="2301539"/>
                <a:ext cx="2057440" cy="179206"/>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Fomento del Turismos</a:t>
                </a:r>
                <a:endParaRPr lang="es-GT" sz="1200" dirty="0">
                  <a:latin typeface="Arial" panose="020B0604020202020204" pitchFamily="34" charset="0"/>
                  <a:cs typeface="Arial" panose="020B0604020202020204" pitchFamily="34" charset="0"/>
                </a:endParaRPr>
              </a:p>
            </p:txBody>
          </p:sp>
          <p:sp>
            <p:nvSpPr>
              <p:cNvPr id="56" name="Freeform: Shape 43">
                <a:extLst>
                  <a:ext uri="{FF2B5EF4-FFF2-40B4-BE49-F238E27FC236}">
                    <a16:creationId xmlns:a16="http://schemas.microsoft.com/office/drawing/2014/main" id="{6E0E0792-D1CE-EB46-9298-F28D25B81F70}"/>
                  </a:ext>
                </a:extLst>
              </p:cNvPr>
              <p:cNvSpPr/>
              <p:nvPr/>
            </p:nvSpPr>
            <p:spPr>
              <a:xfrm>
                <a:off x="422346" y="1826996"/>
                <a:ext cx="2210601"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Presidencial</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grpSp>
        <p:sp>
          <p:nvSpPr>
            <p:cNvPr id="54" name="Freeform 67">
              <a:extLst>
                <a:ext uri="{FF2B5EF4-FFF2-40B4-BE49-F238E27FC236}">
                  <a16:creationId xmlns:a16="http://schemas.microsoft.com/office/drawing/2014/main" id="{58FA82F3-5616-594E-B306-E30E11E600BD}"/>
                </a:ext>
              </a:extLst>
            </p:cNvPr>
            <p:cNvSpPr>
              <a:spLocks noEditPoints="1"/>
            </p:cNvSpPr>
            <p:nvPr/>
          </p:nvSpPr>
          <p:spPr bwMode="auto">
            <a:xfrm>
              <a:off x="2487252" y="4317610"/>
              <a:ext cx="156484" cy="155798"/>
            </a:xfrm>
            <a:custGeom>
              <a:avLst/>
              <a:gdLst>
                <a:gd name="T0" fmla="*/ 76 w 96"/>
                <a:gd name="T1" fmla="*/ 13 h 96"/>
                <a:gd name="T2" fmla="*/ 61 w 96"/>
                <a:gd name="T3" fmla="*/ 15 h 96"/>
                <a:gd name="T4" fmla="*/ 60 w 96"/>
                <a:gd name="T5" fmla="*/ 17 h 96"/>
                <a:gd name="T6" fmla="*/ 44 w 96"/>
                <a:gd name="T7" fmla="*/ 32 h 96"/>
                <a:gd name="T8" fmla="*/ 42 w 96"/>
                <a:gd name="T9" fmla="*/ 0 h 96"/>
                <a:gd name="T10" fmla="*/ 16 w 96"/>
                <a:gd name="T11" fmla="*/ 2 h 96"/>
                <a:gd name="T12" fmla="*/ 2 w 96"/>
                <a:gd name="T13" fmla="*/ 12 h 96"/>
                <a:gd name="T14" fmla="*/ 0 w 96"/>
                <a:gd name="T15" fmla="*/ 94 h 96"/>
                <a:gd name="T16" fmla="*/ 18 w 96"/>
                <a:gd name="T17" fmla="*/ 96 h 96"/>
                <a:gd name="T18" fmla="*/ 66 w 96"/>
                <a:gd name="T19" fmla="*/ 96 h 96"/>
                <a:gd name="T20" fmla="*/ 68 w 96"/>
                <a:gd name="T21" fmla="*/ 48 h 96"/>
                <a:gd name="T22" fmla="*/ 82 w 96"/>
                <a:gd name="T23" fmla="*/ 96 h 96"/>
                <a:gd name="T24" fmla="*/ 94 w 96"/>
                <a:gd name="T25" fmla="*/ 93 h 96"/>
                <a:gd name="T26" fmla="*/ 12 w 96"/>
                <a:gd name="T27" fmla="*/ 82 h 96"/>
                <a:gd name="T28" fmla="*/ 8 w 96"/>
                <a:gd name="T29" fmla="*/ 82 h 96"/>
                <a:gd name="T30" fmla="*/ 10 w 96"/>
                <a:gd name="T31" fmla="*/ 24 h 96"/>
                <a:gd name="T32" fmla="*/ 12 w 96"/>
                <a:gd name="T33" fmla="*/ 82 h 96"/>
                <a:gd name="T34" fmla="*/ 30 w 96"/>
                <a:gd name="T35" fmla="*/ 8 h 96"/>
                <a:gd name="T36" fmla="*/ 32 w 96"/>
                <a:gd name="T37" fmla="*/ 62 h 96"/>
                <a:gd name="T38" fmla="*/ 28 w 96"/>
                <a:gd name="T39" fmla="*/ 62 h 96"/>
                <a:gd name="T40" fmla="*/ 36 w 96"/>
                <a:gd name="T41" fmla="*/ 86 h 96"/>
                <a:gd name="T42" fmla="*/ 26 w 96"/>
                <a:gd name="T43" fmla="*/ 88 h 96"/>
                <a:gd name="T44" fmla="*/ 24 w 96"/>
                <a:gd name="T45" fmla="*/ 70 h 96"/>
                <a:gd name="T46" fmla="*/ 34 w 96"/>
                <a:gd name="T47" fmla="*/ 68 h 96"/>
                <a:gd name="T48" fmla="*/ 36 w 96"/>
                <a:gd name="T49" fmla="*/ 86 h 96"/>
                <a:gd name="T50" fmla="*/ 54 w 96"/>
                <a:gd name="T51" fmla="*/ 40 h 96"/>
                <a:gd name="T52" fmla="*/ 56 w 96"/>
                <a:gd name="T53" fmla="*/ 78 h 96"/>
                <a:gd name="T54" fmla="*/ 52 w 96"/>
                <a:gd name="T55" fmla="*/ 78 h 96"/>
                <a:gd name="T56" fmla="*/ 58 w 96"/>
                <a:gd name="T57" fmla="*/ 88 h 96"/>
                <a:gd name="T58" fmla="*/ 48 w 96"/>
                <a:gd name="T59" fmla="*/ 86 h 96"/>
                <a:gd name="T60" fmla="*/ 58 w 96"/>
                <a:gd name="T61" fmla="*/ 84 h 96"/>
                <a:gd name="T62" fmla="*/ 58 w 96"/>
                <a:gd name="T63"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96">
                  <a:moveTo>
                    <a:pt x="96" y="90"/>
                  </a:moveTo>
                  <a:cubicBezTo>
                    <a:pt x="76" y="13"/>
                    <a:pt x="76" y="13"/>
                    <a:pt x="76" y="13"/>
                  </a:cubicBezTo>
                  <a:cubicBezTo>
                    <a:pt x="75" y="12"/>
                    <a:pt x="74" y="11"/>
                    <a:pt x="73" y="12"/>
                  </a:cubicBezTo>
                  <a:cubicBezTo>
                    <a:pt x="61" y="15"/>
                    <a:pt x="61" y="15"/>
                    <a:pt x="61" y="15"/>
                  </a:cubicBezTo>
                  <a:cubicBezTo>
                    <a:pt x="61" y="15"/>
                    <a:pt x="61" y="15"/>
                    <a:pt x="60" y="16"/>
                  </a:cubicBezTo>
                  <a:cubicBezTo>
                    <a:pt x="60" y="16"/>
                    <a:pt x="60" y="17"/>
                    <a:pt x="60" y="17"/>
                  </a:cubicBezTo>
                  <a:cubicBezTo>
                    <a:pt x="64" y="32"/>
                    <a:pt x="64" y="32"/>
                    <a:pt x="64" y="32"/>
                  </a:cubicBezTo>
                  <a:cubicBezTo>
                    <a:pt x="44" y="32"/>
                    <a:pt x="44" y="32"/>
                    <a:pt x="44" y="32"/>
                  </a:cubicBezTo>
                  <a:cubicBezTo>
                    <a:pt x="44" y="2"/>
                    <a:pt x="44" y="2"/>
                    <a:pt x="44" y="2"/>
                  </a:cubicBezTo>
                  <a:cubicBezTo>
                    <a:pt x="44" y="1"/>
                    <a:pt x="43" y="0"/>
                    <a:pt x="42" y="0"/>
                  </a:cubicBezTo>
                  <a:cubicBezTo>
                    <a:pt x="18" y="0"/>
                    <a:pt x="18" y="0"/>
                    <a:pt x="18" y="0"/>
                  </a:cubicBezTo>
                  <a:cubicBezTo>
                    <a:pt x="17" y="0"/>
                    <a:pt x="16" y="1"/>
                    <a:pt x="16" y="2"/>
                  </a:cubicBezTo>
                  <a:cubicBezTo>
                    <a:pt x="16" y="12"/>
                    <a:pt x="16" y="12"/>
                    <a:pt x="16" y="12"/>
                  </a:cubicBezTo>
                  <a:cubicBezTo>
                    <a:pt x="2" y="12"/>
                    <a:pt x="2" y="12"/>
                    <a:pt x="2" y="12"/>
                  </a:cubicBezTo>
                  <a:cubicBezTo>
                    <a:pt x="1" y="12"/>
                    <a:pt x="0" y="13"/>
                    <a:pt x="0" y="14"/>
                  </a:cubicBezTo>
                  <a:cubicBezTo>
                    <a:pt x="0" y="94"/>
                    <a:pt x="0" y="94"/>
                    <a:pt x="0" y="94"/>
                  </a:cubicBezTo>
                  <a:cubicBezTo>
                    <a:pt x="0" y="95"/>
                    <a:pt x="1" y="96"/>
                    <a:pt x="2" y="96"/>
                  </a:cubicBezTo>
                  <a:cubicBezTo>
                    <a:pt x="18" y="96"/>
                    <a:pt x="18" y="96"/>
                    <a:pt x="18" y="96"/>
                  </a:cubicBezTo>
                  <a:cubicBezTo>
                    <a:pt x="42" y="96"/>
                    <a:pt x="42" y="96"/>
                    <a:pt x="42" y="96"/>
                  </a:cubicBezTo>
                  <a:cubicBezTo>
                    <a:pt x="66" y="96"/>
                    <a:pt x="66" y="96"/>
                    <a:pt x="66" y="96"/>
                  </a:cubicBezTo>
                  <a:cubicBezTo>
                    <a:pt x="67" y="96"/>
                    <a:pt x="68" y="95"/>
                    <a:pt x="68" y="94"/>
                  </a:cubicBezTo>
                  <a:cubicBezTo>
                    <a:pt x="68" y="48"/>
                    <a:pt x="68" y="48"/>
                    <a:pt x="68" y="48"/>
                  </a:cubicBezTo>
                  <a:cubicBezTo>
                    <a:pt x="80" y="94"/>
                    <a:pt x="80" y="94"/>
                    <a:pt x="80" y="94"/>
                  </a:cubicBezTo>
                  <a:cubicBezTo>
                    <a:pt x="80" y="95"/>
                    <a:pt x="81" y="96"/>
                    <a:pt x="82" y="96"/>
                  </a:cubicBezTo>
                  <a:cubicBezTo>
                    <a:pt x="82" y="96"/>
                    <a:pt x="82" y="96"/>
                    <a:pt x="82" y="96"/>
                  </a:cubicBezTo>
                  <a:cubicBezTo>
                    <a:pt x="94" y="93"/>
                    <a:pt x="94" y="93"/>
                    <a:pt x="94" y="93"/>
                  </a:cubicBezTo>
                  <a:cubicBezTo>
                    <a:pt x="95" y="93"/>
                    <a:pt x="96" y="92"/>
                    <a:pt x="96" y="90"/>
                  </a:cubicBezTo>
                  <a:close/>
                  <a:moveTo>
                    <a:pt x="12" y="82"/>
                  </a:moveTo>
                  <a:cubicBezTo>
                    <a:pt x="12" y="83"/>
                    <a:pt x="11" y="84"/>
                    <a:pt x="10" y="84"/>
                  </a:cubicBezTo>
                  <a:cubicBezTo>
                    <a:pt x="9" y="84"/>
                    <a:pt x="8" y="83"/>
                    <a:pt x="8" y="82"/>
                  </a:cubicBezTo>
                  <a:cubicBezTo>
                    <a:pt x="8" y="26"/>
                    <a:pt x="8" y="26"/>
                    <a:pt x="8" y="26"/>
                  </a:cubicBezTo>
                  <a:cubicBezTo>
                    <a:pt x="8" y="25"/>
                    <a:pt x="9" y="24"/>
                    <a:pt x="10" y="24"/>
                  </a:cubicBezTo>
                  <a:cubicBezTo>
                    <a:pt x="11" y="24"/>
                    <a:pt x="12" y="25"/>
                    <a:pt x="12" y="26"/>
                  </a:cubicBezTo>
                  <a:lnTo>
                    <a:pt x="12" y="82"/>
                  </a:lnTo>
                  <a:close/>
                  <a:moveTo>
                    <a:pt x="28" y="10"/>
                  </a:moveTo>
                  <a:cubicBezTo>
                    <a:pt x="28" y="9"/>
                    <a:pt x="29" y="8"/>
                    <a:pt x="30" y="8"/>
                  </a:cubicBezTo>
                  <a:cubicBezTo>
                    <a:pt x="31" y="8"/>
                    <a:pt x="32" y="9"/>
                    <a:pt x="32" y="10"/>
                  </a:cubicBezTo>
                  <a:cubicBezTo>
                    <a:pt x="32" y="62"/>
                    <a:pt x="32" y="62"/>
                    <a:pt x="32" y="62"/>
                  </a:cubicBezTo>
                  <a:cubicBezTo>
                    <a:pt x="32" y="63"/>
                    <a:pt x="31" y="64"/>
                    <a:pt x="30" y="64"/>
                  </a:cubicBezTo>
                  <a:cubicBezTo>
                    <a:pt x="29" y="64"/>
                    <a:pt x="28" y="63"/>
                    <a:pt x="28" y="62"/>
                  </a:cubicBezTo>
                  <a:lnTo>
                    <a:pt x="28" y="10"/>
                  </a:lnTo>
                  <a:close/>
                  <a:moveTo>
                    <a:pt x="36" y="86"/>
                  </a:moveTo>
                  <a:cubicBezTo>
                    <a:pt x="36" y="87"/>
                    <a:pt x="35" y="88"/>
                    <a:pt x="34" y="88"/>
                  </a:cubicBezTo>
                  <a:cubicBezTo>
                    <a:pt x="26" y="88"/>
                    <a:pt x="26" y="88"/>
                    <a:pt x="26" y="88"/>
                  </a:cubicBezTo>
                  <a:cubicBezTo>
                    <a:pt x="25" y="88"/>
                    <a:pt x="24" y="87"/>
                    <a:pt x="24" y="86"/>
                  </a:cubicBezTo>
                  <a:cubicBezTo>
                    <a:pt x="24" y="70"/>
                    <a:pt x="24" y="70"/>
                    <a:pt x="24" y="70"/>
                  </a:cubicBezTo>
                  <a:cubicBezTo>
                    <a:pt x="24" y="69"/>
                    <a:pt x="25" y="68"/>
                    <a:pt x="26" y="68"/>
                  </a:cubicBezTo>
                  <a:cubicBezTo>
                    <a:pt x="34" y="68"/>
                    <a:pt x="34" y="68"/>
                    <a:pt x="34" y="68"/>
                  </a:cubicBezTo>
                  <a:cubicBezTo>
                    <a:pt x="35" y="68"/>
                    <a:pt x="36" y="69"/>
                    <a:pt x="36" y="70"/>
                  </a:cubicBezTo>
                  <a:lnTo>
                    <a:pt x="36" y="86"/>
                  </a:lnTo>
                  <a:close/>
                  <a:moveTo>
                    <a:pt x="52" y="42"/>
                  </a:moveTo>
                  <a:cubicBezTo>
                    <a:pt x="52" y="41"/>
                    <a:pt x="53" y="40"/>
                    <a:pt x="54" y="40"/>
                  </a:cubicBezTo>
                  <a:cubicBezTo>
                    <a:pt x="55" y="40"/>
                    <a:pt x="56" y="41"/>
                    <a:pt x="56" y="42"/>
                  </a:cubicBezTo>
                  <a:cubicBezTo>
                    <a:pt x="56" y="78"/>
                    <a:pt x="56" y="78"/>
                    <a:pt x="56" y="78"/>
                  </a:cubicBezTo>
                  <a:cubicBezTo>
                    <a:pt x="56" y="79"/>
                    <a:pt x="55" y="80"/>
                    <a:pt x="54" y="80"/>
                  </a:cubicBezTo>
                  <a:cubicBezTo>
                    <a:pt x="53" y="80"/>
                    <a:pt x="52" y="79"/>
                    <a:pt x="52" y="78"/>
                  </a:cubicBezTo>
                  <a:lnTo>
                    <a:pt x="52" y="42"/>
                  </a:lnTo>
                  <a:close/>
                  <a:moveTo>
                    <a:pt x="58" y="88"/>
                  </a:moveTo>
                  <a:cubicBezTo>
                    <a:pt x="50" y="88"/>
                    <a:pt x="50" y="88"/>
                    <a:pt x="50" y="88"/>
                  </a:cubicBezTo>
                  <a:cubicBezTo>
                    <a:pt x="49" y="88"/>
                    <a:pt x="48" y="87"/>
                    <a:pt x="48" y="86"/>
                  </a:cubicBezTo>
                  <a:cubicBezTo>
                    <a:pt x="48" y="85"/>
                    <a:pt x="49" y="84"/>
                    <a:pt x="50" y="84"/>
                  </a:cubicBezTo>
                  <a:cubicBezTo>
                    <a:pt x="58" y="84"/>
                    <a:pt x="58" y="84"/>
                    <a:pt x="58" y="84"/>
                  </a:cubicBezTo>
                  <a:cubicBezTo>
                    <a:pt x="59" y="84"/>
                    <a:pt x="60" y="85"/>
                    <a:pt x="60" y="86"/>
                  </a:cubicBezTo>
                  <a:cubicBezTo>
                    <a:pt x="60" y="87"/>
                    <a:pt x="59" y="88"/>
                    <a:pt x="58" y="8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sz="2399"/>
            </a:p>
          </p:txBody>
        </p:sp>
      </p:grpSp>
      <p:sp>
        <p:nvSpPr>
          <p:cNvPr id="59" name="Title 1">
            <a:extLst>
              <a:ext uri="{FF2B5EF4-FFF2-40B4-BE49-F238E27FC236}">
                <a16:creationId xmlns:a16="http://schemas.microsoft.com/office/drawing/2014/main" id="{EA8A645D-D728-9C40-89CC-0DF62AC095FA}"/>
              </a:ext>
            </a:extLst>
          </p:cNvPr>
          <p:cNvSpPr>
            <a:spLocks noGrp="1"/>
          </p:cNvSpPr>
          <p:nvPr>
            <p:ph type="title"/>
          </p:nvPr>
        </p:nvSpPr>
        <p:spPr>
          <a:xfrm>
            <a:off x="4248058" y="1914512"/>
            <a:ext cx="4624682" cy="477896"/>
          </a:xfrm>
        </p:spPr>
        <p:txBody>
          <a:bodyPr>
            <a:normAutofit fontScale="90000"/>
          </a:body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Construcción del Museo Caracol del Tiempo en el Parque Arqueológico Nacional Tak’ alik Ab’aj</a:t>
            </a:r>
          </a:p>
        </p:txBody>
      </p:sp>
      <p:sp>
        <p:nvSpPr>
          <p:cNvPr id="60" name="Freeform: Shape 44">
            <a:extLst>
              <a:ext uri="{FF2B5EF4-FFF2-40B4-BE49-F238E27FC236}">
                <a16:creationId xmlns:a16="http://schemas.microsoft.com/office/drawing/2014/main" id="{879E29AC-2AD0-2C43-A038-392A51E4F894}"/>
              </a:ext>
            </a:extLst>
          </p:cNvPr>
          <p:cNvSpPr/>
          <p:nvPr/>
        </p:nvSpPr>
        <p:spPr>
          <a:xfrm>
            <a:off x="471216" y="2978050"/>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61" name="TextBox 81">
            <a:extLst>
              <a:ext uri="{FF2B5EF4-FFF2-40B4-BE49-F238E27FC236}">
                <a16:creationId xmlns:a16="http://schemas.microsoft.com/office/drawing/2014/main" id="{E8F71896-F506-D245-A345-4CDDA75F4A14}"/>
              </a:ext>
            </a:extLst>
          </p:cNvPr>
          <p:cNvSpPr txBox="1"/>
          <p:nvPr/>
        </p:nvSpPr>
        <p:spPr>
          <a:xfrm>
            <a:off x="752017" y="3470638"/>
            <a:ext cx="2485529" cy="1477328"/>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Contribuir al fortalecimiento de la identidad nacional, el reconocimiento de la diversidad cultural y el desarrollo económico del país en cuanto a la protección, conservación, difusión y valorización, del patrimonio cultural y natural de la nación.</a:t>
            </a:r>
            <a:endParaRPr lang="es-GT" sz="1200" dirty="0">
              <a:latin typeface="Arial" panose="020B0604020202020204" pitchFamily="34" charset="0"/>
              <a:cs typeface="Arial" panose="020B0604020202020204" pitchFamily="34" charset="0"/>
            </a:endParaRPr>
          </a:p>
        </p:txBody>
      </p:sp>
      <p:sp>
        <p:nvSpPr>
          <p:cNvPr id="62" name="Oval 135">
            <a:extLst>
              <a:ext uri="{FF2B5EF4-FFF2-40B4-BE49-F238E27FC236}">
                <a16:creationId xmlns:a16="http://schemas.microsoft.com/office/drawing/2014/main" id="{AF68825E-47F5-E743-8FE4-A6F24BEE9112}"/>
              </a:ext>
            </a:extLst>
          </p:cNvPr>
          <p:cNvSpPr/>
          <p:nvPr/>
        </p:nvSpPr>
        <p:spPr>
          <a:xfrm>
            <a:off x="556112" y="3520325"/>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solidFill>
                <a:schemeClr val="tx1">
                  <a:lumMod val="75000"/>
                  <a:lumOff val="25000"/>
                </a:schemeClr>
              </a:solidFill>
            </a:endParaRPr>
          </a:p>
        </p:txBody>
      </p:sp>
      <p:grpSp>
        <p:nvGrpSpPr>
          <p:cNvPr id="63" name="6 Grupo">
            <a:extLst>
              <a:ext uri="{FF2B5EF4-FFF2-40B4-BE49-F238E27FC236}">
                <a16:creationId xmlns:a16="http://schemas.microsoft.com/office/drawing/2014/main" id="{B3AE2C6F-36A9-A04B-9EE3-AE64CD0B1E98}"/>
              </a:ext>
            </a:extLst>
          </p:cNvPr>
          <p:cNvGrpSpPr/>
          <p:nvPr/>
        </p:nvGrpSpPr>
        <p:grpSpPr>
          <a:xfrm>
            <a:off x="6476746" y="5114323"/>
            <a:ext cx="2756034" cy="1081913"/>
            <a:chOff x="6526163" y="5109986"/>
            <a:chExt cx="2756035" cy="1081914"/>
          </a:xfrm>
        </p:grpSpPr>
        <p:sp>
          <p:nvSpPr>
            <p:cNvPr id="64" name="TextBox 200">
              <a:extLst>
                <a:ext uri="{FF2B5EF4-FFF2-40B4-BE49-F238E27FC236}">
                  <a16:creationId xmlns:a16="http://schemas.microsoft.com/office/drawing/2014/main" id="{21D56BDF-D1F7-EE4B-8CFD-6C66F633261D}"/>
                </a:ext>
              </a:extLst>
            </p:cNvPr>
            <p:cNvSpPr txBox="1"/>
            <p:nvPr/>
          </p:nvSpPr>
          <p:spPr>
            <a:xfrm>
              <a:off x="7142720"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65" name="TextBox 201">
              <a:extLst>
                <a:ext uri="{FF2B5EF4-FFF2-40B4-BE49-F238E27FC236}">
                  <a16:creationId xmlns:a16="http://schemas.microsoft.com/office/drawing/2014/main" id="{BB30C68E-2272-F840-8318-5B8805350EF6}"/>
                </a:ext>
              </a:extLst>
            </p:cNvPr>
            <p:cNvSpPr txBox="1"/>
            <p:nvPr/>
          </p:nvSpPr>
          <p:spPr>
            <a:xfrm>
              <a:off x="6526163" y="5859501"/>
              <a:ext cx="2756035"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10 millones</a:t>
              </a:r>
            </a:p>
          </p:txBody>
        </p:sp>
        <p:grpSp>
          <p:nvGrpSpPr>
            <p:cNvPr id="66" name="Group 258">
              <a:extLst>
                <a:ext uri="{FF2B5EF4-FFF2-40B4-BE49-F238E27FC236}">
                  <a16:creationId xmlns:a16="http://schemas.microsoft.com/office/drawing/2014/main" id="{07886F29-A793-F746-94B0-511A73914BC9}"/>
                </a:ext>
              </a:extLst>
            </p:cNvPr>
            <p:cNvGrpSpPr/>
            <p:nvPr/>
          </p:nvGrpSpPr>
          <p:grpSpPr>
            <a:xfrm>
              <a:off x="6526163" y="5115728"/>
              <a:ext cx="531730" cy="531730"/>
              <a:chOff x="4469581" y="499171"/>
              <a:chExt cx="531730" cy="531730"/>
            </a:xfrm>
          </p:grpSpPr>
          <p:sp>
            <p:nvSpPr>
              <p:cNvPr id="67" name="Oval 259">
                <a:extLst>
                  <a:ext uri="{FF2B5EF4-FFF2-40B4-BE49-F238E27FC236}">
                    <a16:creationId xmlns:a16="http://schemas.microsoft.com/office/drawing/2014/main" id="{65750A40-1BD0-A74A-8E30-09B5BFB121AD}"/>
                  </a:ext>
                </a:extLst>
              </p:cNvPr>
              <p:cNvSpPr/>
              <p:nvPr/>
            </p:nvSpPr>
            <p:spPr>
              <a:xfrm>
                <a:off x="4469581" y="499171"/>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68" name="Group 260">
                <a:extLst>
                  <a:ext uri="{FF2B5EF4-FFF2-40B4-BE49-F238E27FC236}">
                    <a16:creationId xmlns:a16="http://schemas.microsoft.com/office/drawing/2014/main" id="{1AAE9ABE-C464-974E-BEC2-4385853D1054}"/>
                  </a:ext>
                </a:extLst>
              </p:cNvPr>
              <p:cNvGrpSpPr/>
              <p:nvPr/>
            </p:nvGrpSpPr>
            <p:grpSpPr>
              <a:xfrm>
                <a:off x="4619666" y="648185"/>
                <a:ext cx="224070" cy="226840"/>
                <a:chOff x="1000126" y="663575"/>
                <a:chExt cx="5140325" cy="5203826"/>
              </a:xfrm>
              <a:solidFill>
                <a:schemeClr val="bg1"/>
              </a:solidFill>
            </p:grpSpPr>
            <p:sp>
              <p:nvSpPr>
                <p:cNvPr id="69" name="Freeform 22">
                  <a:extLst>
                    <a:ext uri="{FF2B5EF4-FFF2-40B4-BE49-F238E27FC236}">
                      <a16:creationId xmlns:a16="http://schemas.microsoft.com/office/drawing/2014/main" id="{497E3A16-C226-5B43-8C58-10775506A4FF}"/>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0" name="Freeform 23">
                  <a:extLst>
                    <a:ext uri="{FF2B5EF4-FFF2-40B4-BE49-F238E27FC236}">
                      <a16:creationId xmlns:a16="http://schemas.microsoft.com/office/drawing/2014/main" id="{DE90FB28-C37C-4348-B9EB-C90B81202810}"/>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1" name="Freeform 24">
                  <a:extLst>
                    <a:ext uri="{FF2B5EF4-FFF2-40B4-BE49-F238E27FC236}">
                      <a16:creationId xmlns:a16="http://schemas.microsoft.com/office/drawing/2014/main" id="{1E17086F-96CF-EB4E-9C81-05DB2B6771DB}"/>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2" name="Freeform 25">
                  <a:extLst>
                    <a:ext uri="{FF2B5EF4-FFF2-40B4-BE49-F238E27FC236}">
                      <a16:creationId xmlns:a16="http://schemas.microsoft.com/office/drawing/2014/main" id="{1D66A25B-D7C7-AF45-A0DF-51FC3ED85355}"/>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3" name="Freeform 26">
                  <a:extLst>
                    <a:ext uri="{FF2B5EF4-FFF2-40B4-BE49-F238E27FC236}">
                      <a16:creationId xmlns:a16="http://schemas.microsoft.com/office/drawing/2014/main" id="{6D44FCD3-06C8-7D45-8DB1-F9555E84CF1E}"/>
                    </a:ext>
                  </a:extLst>
                </p:cNvPr>
                <p:cNvSpPr>
                  <a:spLocks/>
                </p:cNvSpPr>
                <p:nvPr/>
              </p:nvSpPr>
              <p:spPr bwMode="auto">
                <a:xfrm>
                  <a:off x="2892426" y="3502025"/>
                  <a:ext cx="1181100" cy="2365375"/>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4" name="Freeform 27">
                  <a:extLst>
                    <a:ext uri="{FF2B5EF4-FFF2-40B4-BE49-F238E27FC236}">
                      <a16:creationId xmlns:a16="http://schemas.microsoft.com/office/drawing/2014/main" id="{28E2E131-0CF6-F544-B5C0-AD72EC90891B}"/>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5" name="Freeform 28">
                  <a:extLst>
                    <a:ext uri="{FF2B5EF4-FFF2-40B4-BE49-F238E27FC236}">
                      <a16:creationId xmlns:a16="http://schemas.microsoft.com/office/drawing/2014/main" id="{583AF898-0A99-6146-ADD1-B9F80C2A028C}"/>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sp>
        <p:nvSpPr>
          <p:cNvPr id="76" name="TextBox 9">
            <a:extLst>
              <a:ext uri="{FF2B5EF4-FFF2-40B4-BE49-F238E27FC236}">
                <a16:creationId xmlns:a16="http://schemas.microsoft.com/office/drawing/2014/main" id="{FB4856C0-3737-7C48-B5BA-475698ECABC5}"/>
              </a:ext>
            </a:extLst>
          </p:cNvPr>
          <p:cNvSpPr txBox="1"/>
          <p:nvPr/>
        </p:nvSpPr>
        <p:spPr>
          <a:xfrm>
            <a:off x="9857167" y="456659"/>
            <a:ext cx="2011980" cy="646331"/>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Ubicación Geográfica de los Beneficiarios</a:t>
            </a:r>
          </a:p>
        </p:txBody>
      </p:sp>
      <p:cxnSp>
        <p:nvCxnSpPr>
          <p:cNvPr id="77" name="Straight Connector 305">
            <a:extLst>
              <a:ext uri="{FF2B5EF4-FFF2-40B4-BE49-F238E27FC236}">
                <a16:creationId xmlns:a16="http://schemas.microsoft.com/office/drawing/2014/main" id="{15EA21E4-BDB4-B944-BB81-ACB6AEB425D0}"/>
              </a:ext>
            </a:extLst>
          </p:cNvPr>
          <p:cNvCxnSpPr>
            <a:cxnSpLocks/>
          </p:cNvCxnSpPr>
          <p:nvPr/>
        </p:nvCxnSpPr>
        <p:spPr>
          <a:xfrm flipH="1" flipV="1">
            <a:off x="9592820" y="308292"/>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8" name="Title 1">
            <a:extLst>
              <a:ext uri="{FF2B5EF4-FFF2-40B4-BE49-F238E27FC236}">
                <a16:creationId xmlns:a16="http://schemas.microsoft.com/office/drawing/2014/main" id="{169873AB-66A9-9545-B7A4-97C6416B72C4}"/>
              </a:ext>
            </a:extLst>
          </p:cNvPr>
          <p:cNvSpPr txBox="1">
            <a:spLocks/>
          </p:cNvSpPr>
          <p:nvPr/>
        </p:nvSpPr>
        <p:spPr>
          <a:xfrm>
            <a:off x="3856659" y="2797338"/>
            <a:ext cx="4985186" cy="1918640"/>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1800" dirty="0">
                <a:latin typeface="Arial Black" panose="020B0604020202020204" pitchFamily="34" charset="0"/>
                <a:cs typeface="Arial Black" panose="020B0604020202020204" pitchFamily="34" charset="0"/>
              </a:rPr>
              <a:t>DESCRIPCIÓN:</a:t>
            </a:r>
          </a:p>
          <a:p>
            <a:pPr algn="ctr"/>
            <a:r>
              <a:rPr lang="es-ES" sz="1800" dirty="0"/>
              <a:t>Evento de licitación para la ejecución del proyecto con el objetivo de protección y puesta en valor de la colección arqueológica del Parque Arqueológico Nacional </a:t>
            </a:r>
            <a:r>
              <a:rPr lang="es-ES" sz="1800" dirty="0" err="1"/>
              <a:t>Tak</a:t>
            </a:r>
            <a:r>
              <a:rPr lang="es-ES" sz="1800" dirty="0"/>
              <a:t>’ </a:t>
            </a:r>
            <a:r>
              <a:rPr lang="es-ES" sz="1800" dirty="0" err="1"/>
              <a:t>alik</a:t>
            </a:r>
            <a:r>
              <a:rPr lang="es-ES" sz="1800" dirty="0"/>
              <a:t> </a:t>
            </a:r>
            <a:r>
              <a:rPr lang="es-ES" sz="1800" dirty="0" err="1"/>
              <a:t>Ab’aj</a:t>
            </a:r>
            <a:r>
              <a:rPr lang="es-ES" sz="1800" dirty="0"/>
              <a:t>, el cual será realizado en 2 fases durante los ejercicios 2019-2020.  El costo estimado del proyecto es de Q 25 millones.</a:t>
            </a:r>
            <a:endParaRPr lang="es-GT" sz="1800" dirty="0"/>
          </a:p>
        </p:txBody>
      </p:sp>
      <p:sp>
        <p:nvSpPr>
          <p:cNvPr id="79" name="19 Rectángulo redondeado">
            <a:extLst>
              <a:ext uri="{FF2B5EF4-FFF2-40B4-BE49-F238E27FC236}">
                <a16:creationId xmlns:a16="http://schemas.microsoft.com/office/drawing/2014/main" id="{D4534C7F-F355-EC4F-B6A9-974906A3E41B}"/>
              </a:ext>
            </a:extLst>
          </p:cNvPr>
          <p:cNvSpPr/>
          <p:nvPr/>
        </p:nvSpPr>
        <p:spPr>
          <a:xfrm>
            <a:off x="3685005" y="2739678"/>
            <a:ext cx="5299385" cy="208321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80" name="Oval 135">
            <a:extLst>
              <a:ext uri="{FF2B5EF4-FFF2-40B4-BE49-F238E27FC236}">
                <a16:creationId xmlns:a16="http://schemas.microsoft.com/office/drawing/2014/main" id="{3E215A0C-091B-3B45-82F8-BF4D0979878B}"/>
              </a:ext>
            </a:extLst>
          </p:cNvPr>
          <p:cNvSpPr/>
          <p:nvPr/>
        </p:nvSpPr>
        <p:spPr>
          <a:xfrm>
            <a:off x="556135" y="1793641"/>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81" name="Oval 135">
            <a:extLst>
              <a:ext uri="{FF2B5EF4-FFF2-40B4-BE49-F238E27FC236}">
                <a16:creationId xmlns:a16="http://schemas.microsoft.com/office/drawing/2014/main" id="{F316CFBC-A8A9-7941-B38E-3EC9D96FFD88}"/>
              </a:ext>
            </a:extLst>
          </p:cNvPr>
          <p:cNvSpPr/>
          <p:nvPr/>
        </p:nvSpPr>
        <p:spPr>
          <a:xfrm>
            <a:off x="575308" y="2747397"/>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82" name="Title 1">
            <a:extLst>
              <a:ext uri="{FF2B5EF4-FFF2-40B4-BE49-F238E27FC236}">
                <a16:creationId xmlns:a16="http://schemas.microsoft.com/office/drawing/2014/main" id="{BD8241AA-4397-2046-8F8A-7CF1CF5B0825}"/>
              </a:ext>
            </a:extLst>
          </p:cNvPr>
          <p:cNvSpPr txBox="1">
            <a:spLocks/>
          </p:cNvSpPr>
          <p:nvPr/>
        </p:nvSpPr>
        <p:spPr>
          <a:xfrm>
            <a:off x="3169668" y="117043"/>
            <a:ext cx="6330058" cy="148638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000" dirty="0">
                <a:latin typeface="Arial Black" panose="020B0604020202020204" pitchFamily="34" charset="0"/>
                <a:ea typeface="Ebrima" panose="02000000000000000000" pitchFamily="2" charset="0"/>
                <a:cs typeface="Arial Black" panose="020B0604020202020204" pitchFamily="34" charset="0"/>
              </a:rPr>
              <a:t>III. Programas priorizados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Programa 12.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Restauración, Preservación y Protección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del Patrimonio Cultural y Natural</a:t>
            </a:r>
            <a:r>
              <a:rPr lang="es-GT" sz="24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a:t>
            </a:r>
          </a:p>
        </p:txBody>
      </p:sp>
      <p:grpSp>
        <p:nvGrpSpPr>
          <p:cNvPr id="83" name="3 Grupo">
            <a:extLst>
              <a:ext uri="{FF2B5EF4-FFF2-40B4-BE49-F238E27FC236}">
                <a16:creationId xmlns:a16="http://schemas.microsoft.com/office/drawing/2014/main" id="{85091021-D1C6-E348-9D04-C533E9967CAD}"/>
              </a:ext>
            </a:extLst>
          </p:cNvPr>
          <p:cNvGrpSpPr/>
          <p:nvPr/>
        </p:nvGrpSpPr>
        <p:grpSpPr>
          <a:xfrm>
            <a:off x="541542" y="5011669"/>
            <a:ext cx="5554458" cy="1223553"/>
            <a:chOff x="358662" y="4812986"/>
            <a:chExt cx="5554456" cy="1676742"/>
          </a:xfrm>
        </p:grpSpPr>
        <p:sp>
          <p:nvSpPr>
            <p:cNvPr id="84" name="TextBox 289">
              <a:extLst>
                <a:ext uri="{FF2B5EF4-FFF2-40B4-BE49-F238E27FC236}">
                  <a16:creationId xmlns:a16="http://schemas.microsoft.com/office/drawing/2014/main" id="{806373D3-6637-3148-999D-A4120FBBA6F2}"/>
                </a:ext>
              </a:extLst>
            </p:cNvPr>
            <p:cNvSpPr txBox="1"/>
            <p:nvPr/>
          </p:nvSpPr>
          <p:spPr>
            <a:xfrm>
              <a:off x="849670" y="4870400"/>
              <a:ext cx="2156345" cy="337418"/>
            </a:xfrm>
            <a:prstGeom prst="rect">
              <a:avLst/>
            </a:prstGeom>
            <a:noFill/>
          </p:spPr>
          <p:txBody>
            <a:bodyPr wrap="square" lIns="0" tIns="0" rIns="0" bIns="0" rtlCol="0">
              <a:spAutoFit/>
            </a:bodyPr>
            <a:lstStyle/>
            <a:p>
              <a:r>
                <a:rPr lang="es-GT" sz="1600" b="1" dirty="0">
                  <a:solidFill>
                    <a:schemeClr val="tx2"/>
                  </a:solidFill>
                  <a:latin typeface="Ebrima" panose="02000000000000000000" pitchFamily="2" charset="0"/>
                  <a:ea typeface="Ebrima" panose="02000000000000000000" pitchFamily="2" charset="0"/>
                  <a:cs typeface="Ebrima" panose="02000000000000000000" pitchFamily="2" charset="0"/>
                </a:rPr>
                <a:t>¿A quién se entrega?</a:t>
              </a:r>
            </a:p>
          </p:txBody>
        </p:sp>
        <p:sp>
          <p:nvSpPr>
            <p:cNvPr id="85" name="92 Rectángulo">
              <a:extLst>
                <a:ext uri="{FF2B5EF4-FFF2-40B4-BE49-F238E27FC236}">
                  <a16:creationId xmlns:a16="http://schemas.microsoft.com/office/drawing/2014/main" id="{BE2CC2B5-04BD-744F-A84C-49E1BE993DA6}"/>
                </a:ext>
              </a:extLst>
            </p:cNvPr>
            <p:cNvSpPr/>
            <p:nvPr/>
          </p:nvSpPr>
          <p:spPr>
            <a:xfrm>
              <a:off x="802656" y="5350940"/>
              <a:ext cx="5110462" cy="1138788"/>
            </a:xfrm>
            <a:prstGeom prst="rect">
              <a:avLst/>
            </a:prstGeom>
          </p:spPr>
          <p:txBody>
            <a:bodyPr wrap="square">
              <a:spAutoFit/>
            </a:bodyPr>
            <a:lstStyle/>
            <a:p>
              <a:r>
                <a:rPr lang="es-ES" sz="1600" b="1" dirty="0">
                  <a:solidFill>
                    <a:schemeClr val="tx2"/>
                  </a:solidFill>
                </a:rPr>
                <a:t>POBLACIÓN OBJETIVO: </a:t>
              </a:r>
              <a:r>
                <a:rPr lang="es-ES" sz="1600" dirty="0">
                  <a:solidFill>
                    <a:schemeClr val="tx2"/>
                  </a:solidFill>
                </a:rPr>
                <a:t>Población en general</a:t>
              </a:r>
            </a:p>
            <a:p>
              <a:r>
                <a:rPr lang="es-ES" sz="1600" b="1" dirty="0">
                  <a:solidFill>
                    <a:schemeClr val="tx2"/>
                  </a:solidFill>
                </a:rPr>
                <a:t>POBLACIÓN BENEFICIADA: </a:t>
              </a:r>
              <a:r>
                <a:rPr lang="es-ES" sz="1600" dirty="0">
                  <a:solidFill>
                    <a:schemeClr val="tx2"/>
                  </a:solidFill>
                </a:rPr>
                <a:t>Visitantes nacionales, extranjeros y comunidad local.</a:t>
              </a:r>
            </a:p>
          </p:txBody>
        </p:sp>
        <p:pic>
          <p:nvPicPr>
            <p:cNvPr id="86" name="93 Imagen">
              <a:extLst>
                <a:ext uri="{FF2B5EF4-FFF2-40B4-BE49-F238E27FC236}">
                  <a16:creationId xmlns:a16="http://schemas.microsoft.com/office/drawing/2014/main" id="{6A033E79-530C-7A43-811D-02FC8905D690}"/>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58662" y="4812986"/>
              <a:ext cx="364490" cy="537951"/>
            </a:xfrm>
            <a:prstGeom prst="rect">
              <a:avLst/>
            </a:prstGeom>
          </p:spPr>
        </p:pic>
      </p:grpSp>
      <p:sp>
        <p:nvSpPr>
          <p:cNvPr id="89" name="TextBox 9">
            <a:extLst>
              <a:ext uri="{FF2B5EF4-FFF2-40B4-BE49-F238E27FC236}">
                <a16:creationId xmlns:a16="http://schemas.microsoft.com/office/drawing/2014/main" id="{A7FF9735-DD59-F147-A57D-DECA3F87BF46}"/>
              </a:ext>
            </a:extLst>
          </p:cNvPr>
          <p:cNvSpPr txBox="1"/>
          <p:nvPr/>
        </p:nvSpPr>
        <p:spPr>
          <a:xfrm>
            <a:off x="9840743" y="2803514"/>
            <a:ext cx="2076599" cy="2954655"/>
          </a:xfrm>
          <a:prstGeom prst="rect">
            <a:avLst/>
          </a:prstGeom>
          <a:noFill/>
        </p:spPr>
        <p:txBody>
          <a:bodyPr wrap="square" lIns="0" tIns="0" rIns="0" bIns="0" rtlCol="0">
            <a:spAutoFit/>
          </a:bodyPr>
          <a:lstStyle/>
          <a:p>
            <a:pPr algn="ctr"/>
            <a:r>
              <a:rPr lang="es-GT" sz="1200" b="1" dirty="0">
                <a:solidFill>
                  <a:schemeClr val="tx2"/>
                </a:solidFill>
                <a:latin typeface="Arial Black" panose="020B0604020202020204" pitchFamily="34" charset="0"/>
                <a:cs typeface="Arial Black" panose="020B0604020202020204" pitchFamily="34" charset="0"/>
              </a:rPr>
              <a:t>IMPACTO</a:t>
            </a:r>
          </a:p>
          <a:p>
            <a:pPr algn="ctr"/>
            <a:r>
              <a:rPr lang="es-GT" sz="1200" b="1" dirty="0">
                <a:solidFill>
                  <a:schemeClr val="tx2"/>
                </a:solidFill>
                <a:latin typeface="Arial" panose="020B0604020202020204" pitchFamily="34" charset="0"/>
                <a:ea typeface="Arial Unicode MS" panose="020B0604020202020204" pitchFamily="34" charset="-128"/>
                <a:cs typeface="Arial" panose="020B0604020202020204" pitchFamily="34" charset="0"/>
              </a:rPr>
              <a:t>La existencia del Museo elevará la importancia histórica del Parque Arqueológico Nacional Tak´alik Ab´aj a nivel   nacional e internacional,  en provecho de la comunidad  local  en función cultural,  social y económica,  participando activamente en el creciente desarrollo turístico que se está impulsando en el Departamento de Retalhuleu.</a:t>
            </a:r>
          </a:p>
        </p:txBody>
      </p:sp>
      <p:sp>
        <p:nvSpPr>
          <p:cNvPr id="90" name="Elipse 89">
            <a:extLst>
              <a:ext uri="{FF2B5EF4-FFF2-40B4-BE49-F238E27FC236}">
                <a16:creationId xmlns:a16="http://schemas.microsoft.com/office/drawing/2014/main" id="{886A5944-B13F-6F4F-B582-5D280374BBCC}"/>
              </a:ext>
            </a:extLst>
          </p:cNvPr>
          <p:cNvSpPr/>
          <p:nvPr/>
        </p:nvSpPr>
        <p:spPr>
          <a:xfrm>
            <a:off x="3670856" y="1701751"/>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91" name="CuadroTexto 90">
            <a:extLst>
              <a:ext uri="{FF2B5EF4-FFF2-40B4-BE49-F238E27FC236}">
                <a16:creationId xmlns:a16="http://schemas.microsoft.com/office/drawing/2014/main" id="{A90CA6C4-CB6B-714A-AADB-7D3778CB63CC}"/>
              </a:ext>
            </a:extLst>
          </p:cNvPr>
          <p:cNvSpPr txBox="1"/>
          <p:nvPr/>
        </p:nvSpPr>
        <p:spPr>
          <a:xfrm>
            <a:off x="3742990" y="1710525"/>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5</a:t>
            </a:r>
          </a:p>
        </p:txBody>
      </p:sp>
      <p:pic>
        <p:nvPicPr>
          <p:cNvPr id="94" name="Imagen 93">
            <a:extLst>
              <a:ext uri="{FF2B5EF4-FFF2-40B4-BE49-F238E27FC236}">
                <a16:creationId xmlns:a16="http://schemas.microsoft.com/office/drawing/2014/main" id="{B91B8BDA-71A4-4142-82CB-79B08D41D01A}"/>
              </a:ext>
            </a:extLst>
          </p:cNvPr>
          <p:cNvPicPr>
            <a:picLocks noChangeAspect="1"/>
          </p:cNvPicPr>
          <p:nvPr/>
        </p:nvPicPr>
        <p:blipFill rotWithShape="1">
          <a:blip r:embed="rId5">
            <a:duotone>
              <a:schemeClr val="accent5">
                <a:shade val="45000"/>
                <a:satMod val="135000"/>
              </a:schemeClr>
              <a:prstClr val="white"/>
            </a:duotone>
            <a:extLst>
              <a:ext uri="{BEBA8EAE-BF5A-486C-A8C5-ECC9F3942E4B}">
                <a14:imgProps xmlns:a14="http://schemas.microsoft.com/office/drawing/2010/main">
                  <a14:imgLayer r:embed="rId6">
                    <a14:imgEffect>
                      <a14:backgroundRemoval t="16797" b="90625" l="5584" r="94924"/>
                    </a14:imgEffect>
                  </a14:imgLayer>
                </a14:imgProps>
              </a:ext>
            </a:extLst>
          </a:blip>
          <a:srcRect l="7383" t="17329" r="5491" b="10322"/>
          <a:stretch/>
        </p:blipFill>
        <p:spPr>
          <a:xfrm>
            <a:off x="9777113" y="1408461"/>
            <a:ext cx="1009716" cy="1089581"/>
          </a:xfrm>
          <a:prstGeom prst="rect">
            <a:avLst/>
          </a:prstGeom>
          <a:effectLst>
            <a:outerShdw blurRad="50800" dist="50800" dir="5400000" algn="ctr" rotWithShape="0">
              <a:srgbClr val="000000">
                <a:alpha val="0"/>
              </a:srgbClr>
            </a:outerShdw>
            <a:reflection stA="0" endPos="65000" dist="50800" dir="5400000" sy="-100000" algn="bl" rotWithShape="0"/>
          </a:effectLst>
        </p:spPr>
      </p:pic>
      <p:sp>
        <p:nvSpPr>
          <p:cNvPr id="95" name="Elipse 94">
            <a:extLst>
              <a:ext uri="{FF2B5EF4-FFF2-40B4-BE49-F238E27FC236}">
                <a16:creationId xmlns:a16="http://schemas.microsoft.com/office/drawing/2014/main" id="{5CF4BFF8-DD44-5142-8680-C1392C1F8E29}"/>
              </a:ext>
            </a:extLst>
          </p:cNvPr>
          <p:cNvSpPr/>
          <p:nvPr/>
        </p:nvSpPr>
        <p:spPr>
          <a:xfrm>
            <a:off x="9871461" y="2240568"/>
            <a:ext cx="76200" cy="100013"/>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96" name="Título 3">
            <a:extLst>
              <a:ext uri="{FF2B5EF4-FFF2-40B4-BE49-F238E27FC236}">
                <a16:creationId xmlns:a16="http://schemas.microsoft.com/office/drawing/2014/main" id="{B6B39BEB-42D4-BF40-A6CE-B8170137B282}"/>
              </a:ext>
            </a:extLst>
          </p:cNvPr>
          <p:cNvSpPr txBox="1">
            <a:spLocks/>
          </p:cNvSpPr>
          <p:nvPr/>
        </p:nvSpPr>
        <p:spPr>
          <a:xfrm>
            <a:off x="10493440" y="1938908"/>
            <a:ext cx="1648978" cy="477976"/>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400" b="1"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Retalhuleu, Guatemala</a:t>
            </a:r>
          </a:p>
        </p:txBody>
      </p:sp>
    </p:spTree>
    <p:extLst>
      <p:ext uri="{BB962C8B-B14F-4D97-AF65-F5344CB8AC3E}">
        <p14:creationId xmlns:p14="http://schemas.microsoft.com/office/powerpoint/2010/main" val="20971904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9" name="8 Redondear rectángulo de esquina diagonal">
            <a:extLst>
              <a:ext uri="{FF2B5EF4-FFF2-40B4-BE49-F238E27FC236}">
                <a16:creationId xmlns:a16="http://schemas.microsoft.com/office/drawing/2014/main" id="{F1A0BF62-D7D5-924C-B38E-004B1454B726}"/>
              </a:ext>
            </a:extLst>
          </p:cNvPr>
          <p:cNvSpPr/>
          <p:nvPr/>
        </p:nvSpPr>
        <p:spPr>
          <a:xfrm>
            <a:off x="300630" y="4987272"/>
            <a:ext cx="5981554" cy="1300318"/>
          </a:xfrm>
          <a:prstGeom prst="round2DiagRect">
            <a:avLst/>
          </a:prstGeom>
          <a:noFill/>
          <a:ln>
            <a:solidFill>
              <a:schemeClr val="tx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s-GT" sz="2399"/>
          </a:p>
        </p:txBody>
      </p:sp>
      <p:sp>
        <p:nvSpPr>
          <p:cNvPr id="60" name="Rectangle 38">
            <a:extLst>
              <a:ext uri="{FF2B5EF4-FFF2-40B4-BE49-F238E27FC236}">
                <a16:creationId xmlns:a16="http://schemas.microsoft.com/office/drawing/2014/main" id="{83546F90-DDFC-D44A-A4A8-35E8C45FA321}"/>
              </a:ext>
            </a:extLst>
          </p:cNvPr>
          <p:cNvSpPr/>
          <p:nvPr/>
        </p:nvSpPr>
        <p:spPr>
          <a:xfrm>
            <a:off x="315770" y="1389402"/>
            <a:ext cx="3096345" cy="282822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61" name="Group 11">
            <a:extLst>
              <a:ext uri="{FF2B5EF4-FFF2-40B4-BE49-F238E27FC236}">
                <a16:creationId xmlns:a16="http://schemas.microsoft.com/office/drawing/2014/main" id="{EED4BD77-8CD2-3947-A1EA-DF79CCB99186}"/>
              </a:ext>
            </a:extLst>
          </p:cNvPr>
          <p:cNvGrpSpPr/>
          <p:nvPr/>
        </p:nvGrpSpPr>
        <p:grpSpPr>
          <a:xfrm>
            <a:off x="485707" y="1467747"/>
            <a:ext cx="2742058" cy="749960"/>
            <a:chOff x="418793" y="760516"/>
            <a:chExt cx="2268774" cy="727786"/>
          </a:xfrm>
        </p:grpSpPr>
        <p:sp>
          <p:nvSpPr>
            <p:cNvPr id="62" name="TextBox 80">
              <a:extLst>
                <a:ext uri="{FF2B5EF4-FFF2-40B4-BE49-F238E27FC236}">
                  <a16:creationId xmlns:a16="http://schemas.microsoft.com/office/drawing/2014/main" id="{70AFC729-2961-914E-A19F-E39DE6E4F159}"/>
                </a:ext>
              </a:extLst>
            </p:cNvPr>
            <p:cNvSpPr txBox="1"/>
            <p:nvPr/>
          </p:nvSpPr>
          <p:spPr>
            <a:xfrm>
              <a:off x="685019" y="1309096"/>
              <a:ext cx="1851787" cy="179206"/>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p:txBody>
        </p:sp>
        <p:sp>
          <p:nvSpPr>
            <p:cNvPr id="63" name="Freeform: Shape 40">
              <a:extLst>
                <a:ext uri="{FF2B5EF4-FFF2-40B4-BE49-F238E27FC236}">
                  <a16:creationId xmlns:a16="http://schemas.microsoft.com/office/drawing/2014/main" id="{3483E809-DA56-E047-AB67-E201D1FA5E6B}"/>
                </a:ext>
              </a:extLst>
            </p:cNvPr>
            <p:cNvSpPr/>
            <p:nvPr/>
          </p:nvSpPr>
          <p:spPr>
            <a:xfrm>
              <a:off x="418793" y="760516"/>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Prioridad Estratégica </a:t>
              </a:r>
            </a:p>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K’atun 2032</a:t>
              </a:r>
            </a:p>
          </p:txBody>
        </p:sp>
      </p:grpSp>
      <p:sp>
        <p:nvSpPr>
          <p:cNvPr id="64" name="Title 1">
            <a:extLst>
              <a:ext uri="{FF2B5EF4-FFF2-40B4-BE49-F238E27FC236}">
                <a16:creationId xmlns:a16="http://schemas.microsoft.com/office/drawing/2014/main" id="{FD7C168F-0692-D749-AD38-7456C971DE6E}"/>
              </a:ext>
            </a:extLst>
          </p:cNvPr>
          <p:cNvSpPr>
            <a:spLocks noGrp="1"/>
          </p:cNvSpPr>
          <p:nvPr>
            <p:ph type="title"/>
          </p:nvPr>
        </p:nvSpPr>
        <p:spPr>
          <a:xfrm>
            <a:off x="4248058" y="1810026"/>
            <a:ext cx="4624682" cy="477896"/>
          </a:xfrm>
        </p:spPr>
        <p:txBody>
          <a:bodyPr>
            <a:normAutofit fontScale="90000"/>
          </a:body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Ampliación en la Cobertura para la Formulación e </a:t>
            </a:r>
            <a:b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b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Implementación de Políticas Municipales Culturales</a:t>
            </a:r>
          </a:p>
        </p:txBody>
      </p:sp>
      <p:sp>
        <p:nvSpPr>
          <p:cNvPr id="65" name="Freeform: Shape 44">
            <a:extLst>
              <a:ext uri="{FF2B5EF4-FFF2-40B4-BE49-F238E27FC236}">
                <a16:creationId xmlns:a16="http://schemas.microsoft.com/office/drawing/2014/main" id="{9815572D-1B16-5D4F-B483-B3E5F5D638D0}"/>
              </a:ext>
            </a:extLst>
          </p:cNvPr>
          <p:cNvSpPr/>
          <p:nvPr/>
        </p:nvSpPr>
        <p:spPr>
          <a:xfrm>
            <a:off x="463299" y="2305776"/>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66" name="TextBox 81">
            <a:extLst>
              <a:ext uri="{FF2B5EF4-FFF2-40B4-BE49-F238E27FC236}">
                <a16:creationId xmlns:a16="http://schemas.microsoft.com/office/drawing/2014/main" id="{B9D79E63-9B2D-8D4F-AF5E-26123896B91C}"/>
              </a:ext>
            </a:extLst>
          </p:cNvPr>
          <p:cNvSpPr txBox="1"/>
          <p:nvPr/>
        </p:nvSpPr>
        <p:spPr>
          <a:xfrm>
            <a:off x="744100" y="2822678"/>
            <a:ext cx="2485529" cy="1292662"/>
          </a:xfrm>
          <a:prstGeom prst="rect">
            <a:avLst/>
          </a:prstGeom>
          <a:noFill/>
        </p:spPr>
        <p:txBody>
          <a:bodyPr wrap="square" lIns="0" tIns="0" rIns="0" bIns="0" rtlCol="0">
            <a:spAutoFit/>
          </a:bodyPr>
          <a:lstStyle/>
          <a:p>
            <a:pPr algn="just"/>
            <a:r>
              <a:rPr lang="es-GT" sz="1200" dirty="0">
                <a:latin typeface="Arial" panose="020B0604020202020204" pitchFamily="34" charset="0"/>
                <a:cs typeface="Arial" panose="020B0604020202020204" pitchFamily="34" charset="0"/>
              </a:rPr>
              <a:t>Para el 2030, potenciar y promover la inclusión social, económica y política de todos, independientemente de su edad, sexo, discapacidad, raza, etnia, origen, religión o situación económica u otra condición.</a:t>
            </a:r>
          </a:p>
        </p:txBody>
      </p:sp>
      <p:sp>
        <p:nvSpPr>
          <p:cNvPr id="67" name="Oval 135">
            <a:extLst>
              <a:ext uri="{FF2B5EF4-FFF2-40B4-BE49-F238E27FC236}">
                <a16:creationId xmlns:a16="http://schemas.microsoft.com/office/drawing/2014/main" id="{669593CC-E6AC-1042-BB2F-2FD977DAE9C4}"/>
              </a:ext>
            </a:extLst>
          </p:cNvPr>
          <p:cNvSpPr/>
          <p:nvPr/>
        </p:nvSpPr>
        <p:spPr>
          <a:xfrm>
            <a:off x="548195" y="2872365"/>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solidFill>
                <a:schemeClr val="tx1">
                  <a:lumMod val="75000"/>
                  <a:lumOff val="25000"/>
                </a:schemeClr>
              </a:solidFill>
            </a:endParaRPr>
          </a:p>
        </p:txBody>
      </p:sp>
      <p:grpSp>
        <p:nvGrpSpPr>
          <p:cNvPr id="68" name="6 Grupo">
            <a:extLst>
              <a:ext uri="{FF2B5EF4-FFF2-40B4-BE49-F238E27FC236}">
                <a16:creationId xmlns:a16="http://schemas.microsoft.com/office/drawing/2014/main" id="{E8802CC9-2B0F-8347-9E3F-CA2A21E23013}"/>
              </a:ext>
            </a:extLst>
          </p:cNvPr>
          <p:cNvGrpSpPr/>
          <p:nvPr/>
        </p:nvGrpSpPr>
        <p:grpSpPr>
          <a:xfrm>
            <a:off x="6499532" y="5060430"/>
            <a:ext cx="2756034" cy="1081913"/>
            <a:chOff x="6526163" y="5109986"/>
            <a:chExt cx="2756035" cy="1081914"/>
          </a:xfrm>
        </p:grpSpPr>
        <p:sp>
          <p:nvSpPr>
            <p:cNvPr id="69" name="TextBox 200">
              <a:extLst>
                <a:ext uri="{FF2B5EF4-FFF2-40B4-BE49-F238E27FC236}">
                  <a16:creationId xmlns:a16="http://schemas.microsoft.com/office/drawing/2014/main" id="{FBC92D71-35BC-4946-8AC8-99485727B873}"/>
                </a:ext>
              </a:extLst>
            </p:cNvPr>
            <p:cNvSpPr txBox="1"/>
            <p:nvPr/>
          </p:nvSpPr>
          <p:spPr>
            <a:xfrm>
              <a:off x="7142720"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70" name="TextBox 201">
              <a:extLst>
                <a:ext uri="{FF2B5EF4-FFF2-40B4-BE49-F238E27FC236}">
                  <a16:creationId xmlns:a16="http://schemas.microsoft.com/office/drawing/2014/main" id="{D1D84396-943D-CA4E-896B-8E0AAB433238}"/>
                </a:ext>
              </a:extLst>
            </p:cNvPr>
            <p:cNvSpPr txBox="1"/>
            <p:nvPr/>
          </p:nvSpPr>
          <p:spPr>
            <a:xfrm>
              <a:off x="6526163" y="5859501"/>
              <a:ext cx="2756035"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1.0 millones</a:t>
              </a:r>
            </a:p>
          </p:txBody>
        </p:sp>
        <p:grpSp>
          <p:nvGrpSpPr>
            <p:cNvPr id="71" name="Group 258">
              <a:extLst>
                <a:ext uri="{FF2B5EF4-FFF2-40B4-BE49-F238E27FC236}">
                  <a16:creationId xmlns:a16="http://schemas.microsoft.com/office/drawing/2014/main" id="{165C4F9B-B445-3947-8EAE-717BE2F73E93}"/>
                </a:ext>
              </a:extLst>
            </p:cNvPr>
            <p:cNvGrpSpPr/>
            <p:nvPr/>
          </p:nvGrpSpPr>
          <p:grpSpPr>
            <a:xfrm>
              <a:off x="6526163" y="5115728"/>
              <a:ext cx="531730" cy="531730"/>
              <a:chOff x="4469581" y="499171"/>
              <a:chExt cx="531730" cy="531730"/>
            </a:xfrm>
          </p:grpSpPr>
          <p:sp>
            <p:nvSpPr>
              <p:cNvPr id="72" name="Oval 259">
                <a:extLst>
                  <a:ext uri="{FF2B5EF4-FFF2-40B4-BE49-F238E27FC236}">
                    <a16:creationId xmlns:a16="http://schemas.microsoft.com/office/drawing/2014/main" id="{06A92CD5-B0D7-5B4A-8C4D-38A12FC7EEA3}"/>
                  </a:ext>
                </a:extLst>
              </p:cNvPr>
              <p:cNvSpPr/>
              <p:nvPr/>
            </p:nvSpPr>
            <p:spPr>
              <a:xfrm>
                <a:off x="4469581" y="499171"/>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73" name="Group 260">
                <a:extLst>
                  <a:ext uri="{FF2B5EF4-FFF2-40B4-BE49-F238E27FC236}">
                    <a16:creationId xmlns:a16="http://schemas.microsoft.com/office/drawing/2014/main" id="{B0142347-7206-F94D-A661-33D25C32C192}"/>
                  </a:ext>
                </a:extLst>
              </p:cNvPr>
              <p:cNvGrpSpPr/>
              <p:nvPr/>
            </p:nvGrpSpPr>
            <p:grpSpPr>
              <a:xfrm>
                <a:off x="4619666" y="648185"/>
                <a:ext cx="224070" cy="226840"/>
                <a:chOff x="1000126" y="663575"/>
                <a:chExt cx="5140325" cy="5203826"/>
              </a:xfrm>
              <a:solidFill>
                <a:schemeClr val="bg1"/>
              </a:solidFill>
            </p:grpSpPr>
            <p:sp>
              <p:nvSpPr>
                <p:cNvPr id="74" name="Freeform 22">
                  <a:extLst>
                    <a:ext uri="{FF2B5EF4-FFF2-40B4-BE49-F238E27FC236}">
                      <a16:creationId xmlns:a16="http://schemas.microsoft.com/office/drawing/2014/main" id="{35824958-CCFB-234C-9463-BE6DBC6127E4}"/>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5" name="Freeform 23">
                  <a:extLst>
                    <a:ext uri="{FF2B5EF4-FFF2-40B4-BE49-F238E27FC236}">
                      <a16:creationId xmlns:a16="http://schemas.microsoft.com/office/drawing/2014/main" id="{B2B40316-B287-FF4E-A1BB-AD60556DF665}"/>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6" name="Freeform 24">
                  <a:extLst>
                    <a:ext uri="{FF2B5EF4-FFF2-40B4-BE49-F238E27FC236}">
                      <a16:creationId xmlns:a16="http://schemas.microsoft.com/office/drawing/2014/main" id="{57431F98-28C0-7E44-92D6-B8ACE0035DE4}"/>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7" name="Freeform 25">
                  <a:extLst>
                    <a:ext uri="{FF2B5EF4-FFF2-40B4-BE49-F238E27FC236}">
                      <a16:creationId xmlns:a16="http://schemas.microsoft.com/office/drawing/2014/main" id="{06653DC7-B833-F349-9ED6-611FB895BA4B}"/>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8" name="Freeform 26">
                  <a:extLst>
                    <a:ext uri="{FF2B5EF4-FFF2-40B4-BE49-F238E27FC236}">
                      <a16:creationId xmlns:a16="http://schemas.microsoft.com/office/drawing/2014/main" id="{7288AAC7-1A46-5948-B847-01D2831B6895}"/>
                    </a:ext>
                  </a:extLst>
                </p:cNvPr>
                <p:cNvSpPr>
                  <a:spLocks/>
                </p:cNvSpPr>
                <p:nvPr/>
              </p:nvSpPr>
              <p:spPr bwMode="auto">
                <a:xfrm>
                  <a:off x="2892426" y="3502025"/>
                  <a:ext cx="1181100" cy="2365375"/>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9" name="Freeform 27">
                  <a:extLst>
                    <a:ext uri="{FF2B5EF4-FFF2-40B4-BE49-F238E27FC236}">
                      <a16:creationId xmlns:a16="http://schemas.microsoft.com/office/drawing/2014/main" id="{99315C38-28B3-7240-A875-01FB36C44D35}"/>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80" name="Freeform 28">
                  <a:extLst>
                    <a:ext uri="{FF2B5EF4-FFF2-40B4-BE49-F238E27FC236}">
                      <a16:creationId xmlns:a16="http://schemas.microsoft.com/office/drawing/2014/main" id="{C7898D5C-93E9-994B-B495-8AA86A20512C}"/>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sp>
        <p:nvSpPr>
          <p:cNvPr id="81" name="TextBox 9">
            <a:extLst>
              <a:ext uri="{FF2B5EF4-FFF2-40B4-BE49-F238E27FC236}">
                <a16:creationId xmlns:a16="http://schemas.microsoft.com/office/drawing/2014/main" id="{FFFD340C-4111-A544-8CA2-0B3D22D7492D}"/>
              </a:ext>
            </a:extLst>
          </p:cNvPr>
          <p:cNvSpPr txBox="1"/>
          <p:nvPr/>
        </p:nvSpPr>
        <p:spPr>
          <a:xfrm>
            <a:off x="9922371" y="456935"/>
            <a:ext cx="2011980" cy="646331"/>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Ubicación Geográfica de los Beneficiarios</a:t>
            </a:r>
          </a:p>
        </p:txBody>
      </p:sp>
      <p:cxnSp>
        <p:nvCxnSpPr>
          <p:cNvPr id="82" name="Straight Connector 305">
            <a:extLst>
              <a:ext uri="{FF2B5EF4-FFF2-40B4-BE49-F238E27FC236}">
                <a16:creationId xmlns:a16="http://schemas.microsoft.com/office/drawing/2014/main" id="{5B4861F9-3E05-5F4B-8926-33BE464528DB}"/>
              </a:ext>
            </a:extLst>
          </p:cNvPr>
          <p:cNvCxnSpPr>
            <a:cxnSpLocks/>
          </p:cNvCxnSpPr>
          <p:nvPr/>
        </p:nvCxnSpPr>
        <p:spPr>
          <a:xfrm flipH="1" flipV="1">
            <a:off x="9592820" y="308292"/>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3" name="Title 1">
            <a:extLst>
              <a:ext uri="{FF2B5EF4-FFF2-40B4-BE49-F238E27FC236}">
                <a16:creationId xmlns:a16="http://schemas.microsoft.com/office/drawing/2014/main" id="{BD268FD0-5969-6E4E-8258-216D8E644B3C}"/>
              </a:ext>
            </a:extLst>
          </p:cNvPr>
          <p:cNvSpPr txBox="1">
            <a:spLocks/>
          </p:cNvSpPr>
          <p:nvPr/>
        </p:nvSpPr>
        <p:spPr>
          <a:xfrm>
            <a:off x="3880932" y="2817559"/>
            <a:ext cx="4985186" cy="1918640"/>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1800" dirty="0">
                <a:latin typeface="Arial Black" panose="020B0604020202020204" pitchFamily="34" charset="0"/>
                <a:cs typeface="Arial Black" panose="020B0604020202020204" pitchFamily="34" charset="0"/>
              </a:rPr>
              <a:t>DESCRIPCIÓN:</a:t>
            </a:r>
          </a:p>
          <a:p>
            <a:pPr algn="ctr"/>
            <a:r>
              <a:rPr lang="es-GT" sz="1800" dirty="0">
                <a:latin typeface="Arial Black" panose="020B0604020202020204" pitchFamily="34" charset="0"/>
                <a:cs typeface="Arial Black" panose="020B0604020202020204" pitchFamily="34" charset="0"/>
              </a:rPr>
              <a:t>Elaboración de 13 Nuevas Políticas Públicas Municipales de Cultura y Seguimiento a la implementación de 11 formuladas en coordinación con sector de sociedad civil organizada y municipalidades. </a:t>
            </a:r>
          </a:p>
        </p:txBody>
      </p:sp>
      <p:sp>
        <p:nvSpPr>
          <p:cNvPr id="84" name="19 Rectángulo redondeado">
            <a:extLst>
              <a:ext uri="{FF2B5EF4-FFF2-40B4-BE49-F238E27FC236}">
                <a16:creationId xmlns:a16="http://schemas.microsoft.com/office/drawing/2014/main" id="{E588F809-09EF-0240-A805-223174B4CE23}"/>
              </a:ext>
            </a:extLst>
          </p:cNvPr>
          <p:cNvSpPr/>
          <p:nvPr/>
        </p:nvSpPr>
        <p:spPr>
          <a:xfrm>
            <a:off x="3685005" y="2698612"/>
            <a:ext cx="5299385" cy="208321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85" name="Oval 135">
            <a:extLst>
              <a:ext uri="{FF2B5EF4-FFF2-40B4-BE49-F238E27FC236}">
                <a16:creationId xmlns:a16="http://schemas.microsoft.com/office/drawing/2014/main" id="{A6309CEF-D23D-AB40-8B38-88F50343D5BD}"/>
              </a:ext>
            </a:extLst>
          </p:cNvPr>
          <p:cNvSpPr/>
          <p:nvPr/>
        </p:nvSpPr>
        <p:spPr>
          <a:xfrm>
            <a:off x="548218" y="2097284"/>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86" name="Title 1">
            <a:extLst>
              <a:ext uri="{FF2B5EF4-FFF2-40B4-BE49-F238E27FC236}">
                <a16:creationId xmlns:a16="http://schemas.microsoft.com/office/drawing/2014/main" id="{E09CD654-7ACD-694B-BB9F-8A456C8B1068}"/>
              </a:ext>
            </a:extLst>
          </p:cNvPr>
          <p:cNvSpPr txBox="1">
            <a:spLocks/>
          </p:cNvSpPr>
          <p:nvPr/>
        </p:nvSpPr>
        <p:spPr>
          <a:xfrm>
            <a:off x="3169668" y="117043"/>
            <a:ext cx="6330058" cy="148638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000" dirty="0">
                <a:latin typeface="Arial Black" panose="020B0604020202020204" pitchFamily="34" charset="0"/>
                <a:ea typeface="Ebrima" panose="02000000000000000000" pitchFamily="2" charset="0"/>
                <a:cs typeface="Arial Black" panose="020B0604020202020204" pitchFamily="34" charset="0"/>
              </a:rPr>
              <a:t>III. Programas priorizados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Programa 14.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Gestión del Desarrollo Cultural</a:t>
            </a:r>
            <a:endParaRPr lang="es-GT" sz="24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nvGrpSpPr>
          <p:cNvPr id="87" name="3 Grupo">
            <a:extLst>
              <a:ext uri="{FF2B5EF4-FFF2-40B4-BE49-F238E27FC236}">
                <a16:creationId xmlns:a16="http://schemas.microsoft.com/office/drawing/2014/main" id="{56C9F8BF-6F6C-7647-9A1A-FD492E2AA51E}"/>
              </a:ext>
            </a:extLst>
          </p:cNvPr>
          <p:cNvGrpSpPr/>
          <p:nvPr/>
        </p:nvGrpSpPr>
        <p:grpSpPr>
          <a:xfrm>
            <a:off x="541542" y="5011670"/>
            <a:ext cx="5554458" cy="977331"/>
            <a:chOff x="358662" y="4812986"/>
            <a:chExt cx="5554456" cy="1339322"/>
          </a:xfrm>
        </p:grpSpPr>
        <p:sp>
          <p:nvSpPr>
            <p:cNvPr id="88" name="TextBox 289">
              <a:extLst>
                <a:ext uri="{FF2B5EF4-FFF2-40B4-BE49-F238E27FC236}">
                  <a16:creationId xmlns:a16="http://schemas.microsoft.com/office/drawing/2014/main" id="{906AF59C-9A43-F441-9F54-1BA698818A4D}"/>
                </a:ext>
              </a:extLst>
            </p:cNvPr>
            <p:cNvSpPr txBox="1"/>
            <p:nvPr/>
          </p:nvSpPr>
          <p:spPr>
            <a:xfrm>
              <a:off x="849670" y="4870400"/>
              <a:ext cx="2156345" cy="337418"/>
            </a:xfrm>
            <a:prstGeom prst="rect">
              <a:avLst/>
            </a:prstGeom>
            <a:noFill/>
          </p:spPr>
          <p:txBody>
            <a:bodyPr wrap="square" lIns="0" tIns="0" rIns="0" bIns="0" rtlCol="0">
              <a:spAutoFit/>
            </a:bodyPr>
            <a:lstStyle/>
            <a:p>
              <a:r>
                <a:rPr lang="es-GT" sz="1600" b="1" dirty="0">
                  <a:solidFill>
                    <a:schemeClr val="tx2"/>
                  </a:solidFill>
                  <a:latin typeface="Ebrima" panose="02000000000000000000" pitchFamily="2" charset="0"/>
                  <a:ea typeface="Ebrima" panose="02000000000000000000" pitchFamily="2" charset="0"/>
                  <a:cs typeface="Ebrima" panose="02000000000000000000" pitchFamily="2" charset="0"/>
                </a:rPr>
                <a:t>¿A quién se entrega?</a:t>
              </a:r>
            </a:p>
          </p:txBody>
        </p:sp>
        <p:sp>
          <p:nvSpPr>
            <p:cNvPr id="89" name="92 Rectángulo">
              <a:extLst>
                <a:ext uri="{FF2B5EF4-FFF2-40B4-BE49-F238E27FC236}">
                  <a16:creationId xmlns:a16="http://schemas.microsoft.com/office/drawing/2014/main" id="{9C7443B1-ABBE-844D-95B1-958A6568A429}"/>
                </a:ext>
              </a:extLst>
            </p:cNvPr>
            <p:cNvSpPr/>
            <p:nvPr/>
          </p:nvSpPr>
          <p:spPr>
            <a:xfrm>
              <a:off x="802656" y="5350940"/>
              <a:ext cx="5110462" cy="801368"/>
            </a:xfrm>
            <a:prstGeom prst="rect">
              <a:avLst/>
            </a:prstGeom>
          </p:spPr>
          <p:txBody>
            <a:bodyPr wrap="square">
              <a:spAutoFit/>
            </a:bodyPr>
            <a:lstStyle/>
            <a:p>
              <a:r>
                <a:rPr lang="es-ES" sz="1600" b="1" dirty="0">
                  <a:solidFill>
                    <a:schemeClr val="tx2"/>
                  </a:solidFill>
                </a:rPr>
                <a:t>POBLACIÓN OBJETIVO: </a:t>
              </a:r>
              <a:r>
                <a:rPr lang="es-ES" sz="1600" dirty="0">
                  <a:solidFill>
                    <a:schemeClr val="tx2"/>
                  </a:solidFill>
                </a:rPr>
                <a:t>A nivel nacional</a:t>
              </a:r>
            </a:p>
            <a:p>
              <a:r>
                <a:rPr lang="es-ES" sz="1600" b="1" dirty="0">
                  <a:solidFill>
                    <a:schemeClr val="tx2"/>
                  </a:solidFill>
                </a:rPr>
                <a:t>POBLACIÓN BENEFICIADA: 13</a:t>
              </a:r>
              <a:r>
                <a:rPr lang="es-ES" sz="1600" dirty="0">
                  <a:solidFill>
                    <a:schemeClr val="tx2"/>
                  </a:solidFill>
                </a:rPr>
                <a:t> municipios</a:t>
              </a:r>
            </a:p>
          </p:txBody>
        </p:sp>
        <p:pic>
          <p:nvPicPr>
            <p:cNvPr id="90" name="93 Imagen">
              <a:extLst>
                <a:ext uri="{FF2B5EF4-FFF2-40B4-BE49-F238E27FC236}">
                  <a16:creationId xmlns:a16="http://schemas.microsoft.com/office/drawing/2014/main" id="{810667D3-9B44-6A44-BF21-981A44CD9DF8}"/>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58662" y="4812986"/>
              <a:ext cx="364490" cy="537951"/>
            </a:xfrm>
            <a:prstGeom prst="rect">
              <a:avLst/>
            </a:prstGeom>
          </p:spPr>
        </p:pic>
      </p:grpSp>
      <p:sp>
        <p:nvSpPr>
          <p:cNvPr id="91" name="TextBox 9">
            <a:extLst>
              <a:ext uri="{FF2B5EF4-FFF2-40B4-BE49-F238E27FC236}">
                <a16:creationId xmlns:a16="http://schemas.microsoft.com/office/drawing/2014/main" id="{B0E93B01-0FA5-C34C-A544-8C019AA92A5A}"/>
              </a:ext>
            </a:extLst>
          </p:cNvPr>
          <p:cNvSpPr txBox="1"/>
          <p:nvPr/>
        </p:nvSpPr>
        <p:spPr>
          <a:xfrm>
            <a:off x="9810037" y="3571295"/>
            <a:ext cx="2076599" cy="1692771"/>
          </a:xfrm>
          <a:prstGeom prst="rect">
            <a:avLst/>
          </a:prstGeom>
          <a:noFill/>
        </p:spPr>
        <p:txBody>
          <a:bodyPr wrap="square" lIns="0" tIns="0" rIns="0" bIns="0" rtlCol="0">
            <a:spAutoFit/>
          </a:bodyPr>
          <a:lstStyle/>
          <a:p>
            <a:pPr algn="ctr"/>
            <a:r>
              <a:rPr lang="es-GT" sz="1200" b="1" dirty="0">
                <a:solidFill>
                  <a:schemeClr val="tx2"/>
                </a:solidFill>
                <a:latin typeface="Arial Black" panose="020B0604020202020204" pitchFamily="34" charset="0"/>
                <a:cs typeface="Arial Black" panose="020B0604020202020204" pitchFamily="34" charset="0"/>
              </a:rPr>
              <a:t>IMPACTO</a:t>
            </a:r>
          </a:p>
          <a:p>
            <a:pPr algn="ctr"/>
            <a:r>
              <a:rPr lang="es-GT" sz="1400" b="1" dirty="0">
                <a:solidFill>
                  <a:schemeClr val="tx2"/>
                </a:solidFill>
                <a:latin typeface="Arial" panose="020B0604020202020204" pitchFamily="34" charset="0"/>
                <a:ea typeface="Arial Unicode MS" panose="020B0604020202020204" pitchFamily="34" charset="-128"/>
                <a:cs typeface="Arial" panose="020B0604020202020204" pitchFamily="34" charset="0"/>
              </a:rPr>
              <a:t>El fomento de la cultura por medio de un instrumento técnico y estratégico que deje en manifiesto la riqueza cultural de los municipios</a:t>
            </a:r>
            <a:r>
              <a:rPr lang="es-GT" sz="1400" dirty="0">
                <a:solidFill>
                  <a:schemeClr val="tx2"/>
                </a:solidFill>
                <a:latin typeface="Arial" panose="020B0604020202020204" pitchFamily="34" charset="0"/>
                <a:ea typeface="Arial Unicode MS" panose="020B0604020202020204" pitchFamily="34" charset="-128"/>
                <a:cs typeface="Arial" panose="020B0604020202020204" pitchFamily="34" charset="0"/>
              </a:rPr>
              <a:t>.</a:t>
            </a:r>
          </a:p>
        </p:txBody>
      </p:sp>
      <p:sp>
        <p:nvSpPr>
          <p:cNvPr id="92" name="Elipse 91">
            <a:extLst>
              <a:ext uri="{FF2B5EF4-FFF2-40B4-BE49-F238E27FC236}">
                <a16:creationId xmlns:a16="http://schemas.microsoft.com/office/drawing/2014/main" id="{42EBBEEF-289C-7144-994F-F5F89081587C}"/>
              </a:ext>
            </a:extLst>
          </p:cNvPr>
          <p:cNvSpPr/>
          <p:nvPr/>
        </p:nvSpPr>
        <p:spPr>
          <a:xfrm>
            <a:off x="3670856" y="1701751"/>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93" name="CuadroTexto 92">
            <a:extLst>
              <a:ext uri="{FF2B5EF4-FFF2-40B4-BE49-F238E27FC236}">
                <a16:creationId xmlns:a16="http://schemas.microsoft.com/office/drawing/2014/main" id="{41965E54-D4FF-D44B-9C22-846FE77B1186}"/>
              </a:ext>
            </a:extLst>
          </p:cNvPr>
          <p:cNvSpPr txBox="1"/>
          <p:nvPr/>
        </p:nvSpPr>
        <p:spPr>
          <a:xfrm>
            <a:off x="3742990" y="1710525"/>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6</a:t>
            </a:r>
          </a:p>
        </p:txBody>
      </p:sp>
      <p:pic>
        <p:nvPicPr>
          <p:cNvPr id="94" name="Imagen 93">
            <a:extLst>
              <a:ext uri="{FF2B5EF4-FFF2-40B4-BE49-F238E27FC236}">
                <a16:creationId xmlns:a16="http://schemas.microsoft.com/office/drawing/2014/main" id="{3A6F0D7C-8384-5842-97CE-C0A10FB30C7B}"/>
              </a:ext>
            </a:extLst>
          </p:cNvPr>
          <p:cNvPicPr>
            <a:picLocks noChangeAspect="1"/>
          </p:cNvPicPr>
          <p:nvPr/>
        </p:nvPicPr>
        <p:blipFill rotWithShape="1">
          <a:blip r:embed="rId5">
            <a:duotone>
              <a:schemeClr val="accent5">
                <a:shade val="45000"/>
                <a:satMod val="135000"/>
              </a:schemeClr>
              <a:prstClr val="white"/>
            </a:duotone>
            <a:extLst>
              <a:ext uri="{BEBA8EAE-BF5A-486C-A8C5-ECC9F3942E4B}">
                <a14:imgProps xmlns:a14="http://schemas.microsoft.com/office/drawing/2010/main">
                  <a14:imgLayer r:embed="rId6">
                    <a14:imgEffect>
                      <a14:backgroundRemoval t="16797" b="90625" l="5584" r="94924"/>
                    </a14:imgEffect>
                  </a14:imgLayer>
                </a14:imgProps>
              </a:ext>
            </a:extLst>
          </a:blip>
          <a:srcRect l="7383" t="17329" r="5491" b="10322"/>
          <a:stretch/>
        </p:blipFill>
        <p:spPr>
          <a:xfrm>
            <a:off x="9764325" y="1467027"/>
            <a:ext cx="1009716" cy="1089581"/>
          </a:xfrm>
          <a:prstGeom prst="rect">
            <a:avLst/>
          </a:prstGeom>
          <a:effectLst>
            <a:outerShdw blurRad="50800" dist="50800" dir="5400000" algn="ctr" rotWithShape="0">
              <a:srgbClr val="000000">
                <a:alpha val="0"/>
              </a:srgbClr>
            </a:outerShdw>
            <a:reflection stA="0" endPos="65000" dist="50800" dir="5400000" sy="-100000" algn="bl" rotWithShape="0"/>
          </a:effectLst>
        </p:spPr>
      </p:pic>
      <p:sp>
        <p:nvSpPr>
          <p:cNvPr id="95" name="Elipse 94">
            <a:extLst>
              <a:ext uri="{FF2B5EF4-FFF2-40B4-BE49-F238E27FC236}">
                <a16:creationId xmlns:a16="http://schemas.microsoft.com/office/drawing/2014/main" id="{A8A89AA1-4EA3-B14F-8B7B-2DD0654CA994}"/>
              </a:ext>
            </a:extLst>
          </p:cNvPr>
          <p:cNvSpPr/>
          <p:nvPr/>
        </p:nvSpPr>
        <p:spPr>
          <a:xfrm>
            <a:off x="9983955" y="2232796"/>
            <a:ext cx="61584" cy="80829"/>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96" name="Título 3">
            <a:extLst>
              <a:ext uri="{FF2B5EF4-FFF2-40B4-BE49-F238E27FC236}">
                <a16:creationId xmlns:a16="http://schemas.microsoft.com/office/drawing/2014/main" id="{2BC3895B-D570-C640-8172-46EEEF7E977F}"/>
              </a:ext>
            </a:extLst>
          </p:cNvPr>
          <p:cNvSpPr txBox="1">
            <a:spLocks/>
          </p:cNvSpPr>
          <p:nvPr/>
        </p:nvSpPr>
        <p:spPr>
          <a:xfrm>
            <a:off x="10774041" y="1481765"/>
            <a:ext cx="1248725" cy="1288933"/>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100" b="1"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Huehuetenango, Petén, Izabal, Sololá, El Quiché, Quetzaltenango, San Marcos, Alta Verapaz, Baja Verapaz, Chimaltenango y Sacatepéquez.</a:t>
            </a:r>
          </a:p>
        </p:txBody>
      </p:sp>
      <p:sp>
        <p:nvSpPr>
          <p:cNvPr id="97" name="Elipse 96">
            <a:extLst>
              <a:ext uri="{FF2B5EF4-FFF2-40B4-BE49-F238E27FC236}">
                <a16:creationId xmlns:a16="http://schemas.microsoft.com/office/drawing/2014/main" id="{4E54B55E-FC5C-5747-901F-34BF3E5D0A9E}"/>
              </a:ext>
            </a:extLst>
          </p:cNvPr>
          <p:cNvSpPr/>
          <p:nvPr/>
        </p:nvSpPr>
        <p:spPr>
          <a:xfrm>
            <a:off x="9922371" y="2003567"/>
            <a:ext cx="61584" cy="80829"/>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98" name="Elipse 97">
            <a:extLst>
              <a:ext uri="{FF2B5EF4-FFF2-40B4-BE49-F238E27FC236}">
                <a16:creationId xmlns:a16="http://schemas.microsoft.com/office/drawing/2014/main" id="{9D56A260-1F82-B645-8991-A47BFE233EBD}"/>
              </a:ext>
            </a:extLst>
          </p:cNvPr>
          <p:cNvSpPr/>
          <p:nvPr/>
        </p:nvSpPr>
        <p:spPr>
          <a:xfrm>
            <a:off x="10068403" y="2068254"/>
            <a:ext cx="61584" cy="80829"/>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99" name="Elipse 98">
            <a:extLst>
              <a:ext uri="{FF2B5EF4-FFF2-40B4-BE49-F238E27FC236}">
                <a16:creationId xmlns:a16="http://schemas.microsoft.com/office/drawing/2014/main" id="{8D2FFA6E-4A98-9A45-9ADE-AF202442C934}"/>
              </a:ext>
            </a:extLst>
          </p:cNvPr>
          <p:cNvSpPr/>
          <p:nvPr/>
        </p:nvSpPr>
        <p:spPr>
          <a:xfrm>
            <a:off x="9907376" y="2205549"/>
            <a:ext cx="61584" cy="80829"/>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100" name="Elipse 99">
            <a:extLst>
              <a:ext uri="{FF2B5EF4-FFF2-40B4-BE49-F238E27FC236}">
                <a16:creationId xmlns:a16="http://schemas.microsoft.com/office/drawing/2014/main" id="{C932E08A-CA11-5643-B7CF-7EE8A715D464}"/>
              </a:ext>
            </a:extLst>
          </p:cNvPr>
          <p:cNvSpPr/>
          <p:nvPr/>
        </p:nvSpPr>
        <p:spPr>
          <a:xfrm>
            <a:off x="9829099" y="2151967"/>
            <a:ext cx="61584" cy="80829"/>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101" name="Elipse 100">
            <a:extLst>
              <a:ext uri="{FF2B5EF4-FFF2-40B4-BE49-F238E27FC236}">
                <a16:creationId xmlns:a16="http://schemas.microsoft.com/office/drawing/2014/main" id="{19898041-EA6E-0B44-A626-239C229915FE}"/>
              </a:ext>
            </a:extLst>
          </p:cNvPr>
          <p:cNvSpPr/>
          <p:nvPr/>
        </p:nvSpPr>
        <p:spPr>
          <a:xfrm>
            <a:off x="10276915" y="2002432"/>
            <a:ext cx="61584" cy="80829"/>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102" name="Elipse 101">
            <a:extLst>
              <a:ext uri="{FF2B5EF4-FFF2-40B4-BE49-F238E27FC236}">
                <a16:creationId xmlns:a16="http://schemas.microsoft.com/office/drawing/2014/main" id="{AE7DC048-D383-BC40-937B-DA011BD58F2F}"/>
              </a:ext>
            </a:extLst>
          </p:cNvPr>
          <p:cNvSpPr/>
          <p:nvPr/>
        </p:nvSpPr>
        <p:spPr>
          <a:xfrm>
            <a:off x="10207599" y="2133811"/>
            <a:ext cx="61584" cy="80829"/>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103" name="Elipse 102">
            <a:extLst>
              <a:ext uri="{FF2B5EF4-FFF2-40B4-BE49-F238E27FC236}">
                <a16:creationId xmlns:a16="http://schemas.microsoft.com/office/drawing/2014/main" id="{A8EEC6B9-314B-4244-BE6F-7308D28167A8}"/>
              </a:ext>
            </a:extLst>
          </p:cNvPr>
          <p:cNvSpPr/>
          <p:nvPr/>
        </p:nvSpPr>
        <p:spPr>
          <a:xfrm>
            <a:off x="10121765" y="2279951"/>
            <a:ext cx="61584" cy="80829"/>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104" name="Elipse 103">
            <a:extLst>
              <a:ext uri="{FF2B5EF4-FFF2-40B4-BE49-F238E27FC236}">
                <a16:creationId xmlns:a16="http://schemas.microsoft.com/office/drawing/2014/main" id="{51C25A4D-05B3-7046-8929-E93661CBE810}"/>
              </a:ext>
            </a:extLst>
          </p:cNvPr>
          <p:cNvSpPr/>
          <p:nvPr/>
        </p:nvSpPr>
        <p:spPr>
          <a:xfrm>
            <a:off x="10073986" y="2215958"/>
            <a:ext cx="61584" cy="80829"/>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105" name="Elipse 53">
            <a:extLst>
              <a:ext uri="{FF2B5EF4-FFF2-40B4-BE49-F238E27FC236}">
                <a16:creationId xmlns:a16="http://schemas.microsoft.com/office/drawing/2014/main" id="{2EFB8E69-9966-8344-968C-B60D4282444A}"/>
              </a:ext>
            </a:extLst>
          </p:cNvPr>
          <p:cNvSpPr/>
          <p:nvPr/>
        </p:nvSpPr>
        <p:spPr>
          <a:xfrm>
            <a:off x="10565133" y="2027839"/>
            <a:ext cx="61584" cy="80829"/>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106" name="Elipse 53">
            <a:extLst>
              <a:ext uri="{FF2B5EF4-FFF2-40B4-BE49-F238E27FC236}">
                <a16:creationId xmlns:a16="http://schemas.microsoft.com/office/drawing/2014/main" id="{D7E49747-E42A-7744-9FF8-69E3D4EE86DD}"/>
              </a:ext>
            </a:extLst>
          </p:cNvPr>
          <p:cNvSpPr/>
          <p:nvPr/>
        </p:nvSpPr>
        <p:spPr>
          <a:xfrm>
            <a:off x="10351149" y="1729197"/>
            <a:ext cx="61584" cy="80829"/>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Tree>
    <p:extLst>
      <p:ext uri="{BB962C8B-B14F-4D97-AF65-F5344CB8AC3E}">
        <p14:creationId xmlns:p14="http://schemas.microsoft.com/office/powerpoint/2010/main" val="20802745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1" name="8 Redondear rectángulo de esquina diagonal">
            <a:extLst>
              <a:ext uri="{FF2B5EF4-FFF2-40B4-BE49-F238E27FC236}">
                <a16:creationId xmlns:a16="http://schemas.microsoft.com/office/drawing/2014/main" id="{3D7CD125-2205-CC46-B40F-7287C96C9D7E}"/>
              </a:ext>
            </a:extLst>
          </p:cNvPr>
          <p:cNvSpPr/>
          <p:nvPr/>
        </p:nvSpPr>
        <p:spPr>
          <a:xfrm>
            <a:off x="300630" y="4987272"/>
            <a:ext cx="5981554" cy="1300318"/>
          </a:xfrm>
          <a:prstGeom prst="round2DiagRect">
            <a:avLst/>
          </a:prstGeom>
          <a:noFill/>
          <a:ln>
            <a:solidFill>
              <a:schemeClr val="tx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s-GT" sz="2399"/>
          </a:p>
        </p:txBody>
      </p:sp>
      <p:sp>
        <p:nvSpPr>
          <p:cNvPr id="42" name="Rectangle 38">
            <a:extLst>
              <a:ext uri="{FF2B5EF4-FFF2-40B4-BE49-F238E27FC236}">
                <a16:creationId xmlns:a16="http://schemas.microsoft.com/office/drawing/2014/main" id="{110ED066-E446-8244-B30F-73DCEFEC1338}"/>
              </a:ext>
            </a:extLst>
          </p:cNvPr>
          <p:cNvSpPr/>
          <p:nvPr/>
        </p:nvSpPr>
        <p:spPr>
          <a:xfrm>
            <a:off x="315770" y="1238926"/>
            <a:ext cx="3096345" cy="3554283"/>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43" name="Group 11">
            <a:extLst>
              <a:ext uri="{FF2B5EF4-FFF2-40B4-BE49-F238E27FC236}">
                <a16:creationId xmlns:a16="http://schemas.microsoft.com/office/drawing/2014/main" id="{E47991AB-EF7E-A643-B3A4-8288315B1A3B}"/>
              </a:ext>
            </a:extLst>
          </p:cNvPr>
          <p:cNvGrpSpPr/>
          <p:nvPr/>
        </p:nvGrpSpPr>
        <p:grpSpPr>
          <a:xfrm>
            <a:off x="485707" y="1317272"/>
            <a:ext cx="2742058" cy="749960"/>
            <a:chOff x="418793" y="760516"/>
            <a:chExt cx="2268774" cy="727786"/>
          </a:xfrm>
        </p:grpSpPr>
        <p:sp>
          <p:nvSpPr>
            <p:cNvPr id="44" name="TextBox 80">
              <a:extLst>
                <a:ext uri="{FF2B5EF4-FFF2-40B4-BE49-F238E27FC236}">
                  <a16:creationId xmlns:a16="http://schemas.microsoft.com/office/drawing/2014/main" id="{BFB36C63-C5FF-9B49-85EC-7835C8C815D9}"/>
                </a:ext>
              </a:extLst>
            </p:cNvPr>
            <p:cNvSpPr txBox="1"/>
            <p:nvPr/>
          </p:nvSpPr>
          <p:spPr>
            <a:xfrm>
              <a:off x="685019" y="1309096"/>
              <a:ext cx="1851787" cy="179206"/>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p:txBody>
        </p:sp>
        <p:sp>
          <p:nvSpPr>
            <p:cNvPr id="45" name="Freeform: Shape 40">
              <a:extLst>
                <a:ext uri="{FF2B5EF4-FFF2-40B4-BE49-F238E27FC236}">
                  <a16:creationId xmlns:a16="http://schemas.microsoft.com/office/drawing/2014/main" id="{7D2F947A-EAF7-BC42-85D9-F7B766F13D13}"/>
                </a:ext>
              </a:extLst>
            </p:cNvPr>
            <p:cNvSpPr/>
            <p:nvPr/>
          </p:nvSpPr>
          <p:spPr>
            <a:xfrm>
              <a:off x="418793" y="760516"/>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Prioridad Estratégica </a:t>
              </a:r>
            </a:p>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K’atun 2032</a:t>
              </a:r>
            </a:p>
          </p:txBody>
        </p:sp>
      </p:grpSp>
      <p:sp>
        <p:nvSpPr>
          <p:cNvPr id="46" name="Title 1">
            <a:extLst>
              <a:ext uri="{FF2B5EF4-FFF2-40B4-BE49-F238E27FC236}">
                <a16:creationId xmlns:a16="http://schemas.microsoft.com/office/drawing/2014/main" id="{4465C50C-A646-C04D-B66A-35C8BAFBCDA5}"/>
              </a:ext>
            </a:extLst>
          </p:cNvPr>
          <p:cNvSpPr>
            <a:spLocks noGrp="1"/>
          </p:cNvSpPr>
          <p:nvPr>
            <p:ph type="title"/>
          </p:nvPr>
        </p:nvSpPr>
        <p:spPr>
          <a:xfrm>
            <a:off x="4248058" y="1810026"/>
            <a:ext cx="4624682" cy="477896"/>
          </a:xfrm>
        </p:spPr>
        <p:txBody>
          <a:bodyPr>
            <a:normAutofit fontScale="90000"/>
          </a:body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Implementación de Programas: </a:t>
            </a:r>
            <a:r>
              <a:rPr lang="es-GT" sz="2000" b="1" dirty="0" err="1">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Iberculturas</a:t>
            </a: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 vivas, </a:t>
            </a:r>
            <a:r>
              <a:rPr lang="es-GT" sz="2000" b="1" dirty="0" err="1">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Iberartesanías</a:t>
            </a: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 Adhesión a </a:t>
            </a:r>
            <a:r>
              <a:rPr lang="es-GT" sz="2000" b="1" dirty="0" err="1">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Iberrutas</a:t>
            </a: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 e </a:t>
            </a:r>
            <a:r>
              <a:rPr lang="es-GT" sz="2000" b="1" dirty="0" err="1">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Ibercocinas</a:t>
            </a:r>
            <a:endPar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endParaRPr>
          </a:p>
        </p:txBody>
      </p:sp>
      <p:sp>
        <p:nvSpPr>
          <p:cNvPr id="47" name="Freeform: Shape 44">
            <a:extLst>
              <a:ext uri="{FF2B5EF4-FFF2-40B4-BE49-F238E27FC236}">
                <a16:creationId xmlns:a16="http://schemas.microsoft.com/office/drawing/2014/main" id="{C3225EC3-C96E-8B42-963D-6C31DCF82596}"/>
              </a:ext>
            </a:extLst>
          </p:cNvPr>
          <p:cNvSpPr/>
          <p:nvPr/>
        </p:nvSpPr>
        <p:spPr>
          <a:xfrm>
            <a:off x="463299" y="2155301"/>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48" name="TextBox 81">
            <a:extLst>
              <a:ext uri="{FF2B5EF4-FFF2-40B4-BE49-F238E27FC236}">
                <a16:creationId xmlns:a16="http://schemas.microsoft.com/office/drawing/2014/main" id="{6E85F440-140C-7E45-A0B0-72D2DC5D313C}"/>
              </a:ext>
            </a:extLst>
          </p:cNvPr>
          <p:cNvSpPr txBox="1"/>
          <p:nvPr/>
        </p:nvSpPr>
        <p:spPr>
          <a:xfrm>
            <a:off x="744100" y="2672203"/>
            <a:ext cx="2485529" cy="2031325"/>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Fortalecer la alianza mundial para el desarrollo sostenible, complementada por alianzas entre múltiples interesados que movilicen y promuevan el intercambio de conocimientos, capacidad técnica, tecnología y recursos financieros, a fin de apoyar el logro de los objetivos de desarrollo sostenible en todos los países, en particular los países en desarrollo.</a:t>
            </a:r>
            <a:endParaRPr lang="es-GT" sz="1200" b="1" i="1" dirty="0">
              <a:latin typeface="Arial" panose="020B0604020202020204" pitchFamily="34" charset="0"/>
              <a:cs typeface="Arial" panose="020B0604020202020204" pitchFamily="34" charset="0"/>
            </a:endParaRPr>
          </a:p>
        </p:txBody>
      </p:sp>
      <p:sp>
        <p:nvSpPr>
          <p:cNvPr id="49" name="Oval 135">
            <a:extLst>
              <a:ext uri="{FF2B5EF4-FFF2-40B4-BE49-F238E27FC236}">
                <a16:creationId xmlns:a16="http://schemas.microsoft.com/office/drawing/2014/main" id="{544E6143-6E7D-A94F-992D-E5F1E0245D34}"/>
              </a:ext>
            </a:extLst>
          </p:cNvPr>
          <p:cNvSpPr/>
          <p:nvPr/>
        </p:nvSpPr>
        <p:spPr>
          <a:xfrm>
            <a:off x="548195" y="2721890"/>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solidFill>
                <a:schemeClr val="tx1">
                  <a:lumMod val="75000"/>
                  <a:lumOff val="25000"/>
                </a:schemeClr>
              </a:solidFill>
            </a:endParaRPr>
          </a:p>
        </p:txBody>
      </p:sp>
      <p:grpSp>
        <p:nvGrpSpPr>
          <p:cNvPr id="50" name="6 Grupo">
            <a:extLst>
              <a:ext uri="{FF2B5EF4-FFF2-40B4-BE49-F238E27FC236}">
                <a16:creationId xmlns:a16="http://schemas.microsoft.com/office/drawing/2014/main" id="{62F267FB-D142-994D-A1A4-FA0F0CB3CED2}"/>
              </a:ext>
            </a:extLst>
          </p:cNvPr>
          <p:cNvGrpSpPr/>
          <p:nvPr/>
        </p:nvGrpSpPr>
        <p:grpSpPr>
          <a:xfrm>
            <a:off x="6499532" y="5053566"/>
            <a:ext cx="2756034" cy="1081913"/>
            <a:chOff x="6526163" y="5109986"/>
            <a:chExt cx="2756035" cy="1081914"/>
          </a:xfrm>
        </p:grpSpPr>
        <p:sp>
          <p:nvSpPr>
            <p:cNvPr id="51" name="TextBox 200">
              <a:extLst>
                <a:ext uri="{FF2B5EF4-FFF2-40B4-BE49-F238E27FC236}">
                  <a16:creationId xmlns:a16="http://schemas.microsoft.com/office/drawing/2014/main" id="{9E19D29F-81BE-F44B-B462-64F123D5AE1B}"/>
                </a:ext>
              </a:extLst>
            </p:cNvPr>
            <p:cNvSpPr txBox="1"/>
            <p:nvPr/>
          </p:nvSpPr>
          <p:spPr>
            <a:xfrm>
              <a:off x="7142720"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52" name="TextBox 201">
              <a:extLst>
                <a:ext uri="{FF2B5EF4-FFF2-40B4-BE49-F238E27FC236}">
                  <a16:creationId xmlns:a16="http://schemas.microsoft.com/office/drawing/2014/main" id="{E1614379-50F3-CE45-B563-B69161763B72}"/>
                </a:ext>
              </a:extLst>
            </p:cNvPr>
            <p:cNvSpPr txBox="1"/>
            <p:nvPr/>
          </p:nvSpPr>
          <p:spPr>
            <a:xfrm>
              <a:off x="6526163" y="5859501"/>
              <a:ext cx="2756035"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1.0 millones</a:t>
              </a:r>
            </a:p>
          </p:txBody>
        </p:sp>
        <p:grpSp>
          <p:nvGrpSpPr>
            <p:cNvPr id="53" name="Group 258">
              <a:extLst>
                <a:ext uri="{FF2B5EF4-FFF2-40B4-BE49-F238E27FC236}">
                  <a16:creationId xmlns:a16="http://schemas.microsoft.com/office/drawing/2014/main" id="{EDF07D28-B342-514C-85FE-A3BD36F90781}"/>
                </a:ext>
              </a:extLst>
            </p:cNvPr>
            <p:cNvGrpSpPr/>
            <p:nvPr/>
          </p:nvGrpSpPr>
          <p:grpSpPr>
            <a:xfrm>
              <a:off x="6526163" y="5115728"/>
              <a:ext cx="531730" cy="531730"/>
              <a:chOff x="4469581" y="499171"/>
              <a:chExt cx="531730" cy="531730"/>
            </a:xfrm>
          </p:grpSpPr>
          <p:sp>
            <p:nvSpPr>
              <p:cNvPr id="54" name="Oval 259">
                <a:extLst>
                  <a:ext uri="{FF2B5EF4-FFF2-40B4-BE49-F238E27FC236}">
                    <a16:creationId xmlns:a16="http://schemas.microsoft.com/office/drawing/2014/main" id="{ED357CAF-3EFA-654C-BA0B-624B9FD80B78}"/>
                  </a:ext>
                </a:extLst>
              </p:cNvPr>
              <p:cNvSpPr/>
              <p:nvPr/>
            </p:nvSpPr>
            <p:spPr>
              <a:xfrm>
                <a:off x="4469581" y="499171"/>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57" name="Group 260">
                <a:extLst>
                  <a:ext uri="{FF2B5EF4-FFF2-40B4-BE49-F238E27FC236}">
                    <a16:creationId xmlns:a16="http://schemas.microsoft.com/office/drawing/2014/main" id="{AE217418-5689-4E44-AAF7-176395A1B1B4}"/>
                  </a:ext>
                </a:extLst>
              </p:cNvPr>
              <p:cNvGrpSpPr/>
              <p:nvPr/>
            </p:nvGrpSpPr>
            <p:grpSpPr>
              <a:xfrm>
                <a:off x="4619666" y="648185"/>
                <a:ext cx="224070" cy="226840"/>
                <a:chOff x="1000126" y="663575"/>
                <a:chExt cx="5140325" cy="5203826"/>
              </a:xfrm>
              <a:solidFill>
                <a:schemeClr val="bg1"/>
              </a:solidFill>
            </p:grpSpPr>
            <p:sp>
              <p:nvSpPr>
                <p:cNvPr id="58" name="Freeform 22">
                  <a:extLst>
                    <a:ext uri="{FF2B5EF4-FFF2-40B4-BE49-F238E27FC236}">
                      <a16:creationId xmlns:a16="http://schemas.microsoft.com/office/drawing/2014/main" id="{7C820CFF-6B29-CD40-A2EF-7E66CEFFA630}"/>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59" name="Freeform 23">
                  <a:extLst>
                    <a:ext uri="{FF2B5EF4-FFF2-40B4-BE49-F238E27FC236}">
                      <a16:creationId xmlns:a16="http://schemas.microsoft.com/office/drawing/2014/main" id="{CB1FFB0A-62AF-8B4B-863A-E707342C022C}"/>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0" name="Freeform 24">
                  <a:extLst>
                    <a:ext uri="{FF2B5EF4-FFF2-40B4-BE49-F238E27FC236}">
                      <a16:creationId xmlns:a16="http://schemas.microsoft.com/office/drawing/2014/main" id="{87B4546D-E051-2446-9CDF-C3F2937FAC4E}"/>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1" name="Freeform 25">
                  <a:extLst>
                    <a:ext uri="{FF2B5EF4-FFF2-40B4-BE49-F238E27FC236}">
                      <a16:creationId xmlns:a16="http://schemas.microsoft.com/office/drawing/2014/main" id="{E0AB5D26-97B9-1040-9401-1851A246E17D}"/>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2" name="Freeform 26">
                  <a:extLst>
                    <a:ext uri="{FF2B5EF4-FFF2-40B4-BE49-F238E27FC236}">
                      <a16:creationId xmlns:a16="http://schemas.microsoft.com/office/drawing/2014/main" id="{7155A091-49D0-F547-9F5F-99A86BEB5314}"/>
                    </a:ext>
                  </a:extLst>
                </p:cNvPr>
                <p:cNvSpPr>
                  <a:spLocks/>
                </p:cNvSpPr>
                <p:nvPr/>
              </p:nvSpPr>
              <p:spPr bwMode="auto">
                <a:xfrm>
                  <a:off x="2892426" y="3502025"/>
                  <a:ext cx="1181100" cy="2365375"/>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3" name="Freeform 27">
                  <a:extLst>
                    <a:ext uri="{FF2B5EF4-FFF2-40B4-BE49-F238E27FC236}">
                      <a16:creationId xmlns:a16="http://schemas.microsoft.com/office/drawing/2014/main" id="{960B4C02-D714-AE40-AD13-3DC65771E7FD}"/>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4" name="Freeform 28">
                  <a:extLst>
                    <a:ext uri="{FF2B5EF4-FFF2-40B4-BE49-F238E27FC236}">
                      <a16:creationId xmlns:a16="http://schemas.microsoft.com/office/drawing/2014/main" id="{F3B54A6A-8217-C84E-A782-274BCA50F033}"/>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sp>
        <p:nvSpPr>
          <p:cNvPr id="65" name="TextBox 9">
            <a:extLst>
              <a:ext uri="{FF2B5EF4-FFF2-40B4-BE49-F238E27FC236}">
                <a16:creationId xmlns:a16="http://schemas.microsoft.com/office/drawing/2014/main" id="{1742CA32-4DD9-0C43-9DD9-C43A612A0AE2}"/>
              </a:ext>
            </a:extLst>
          </p:cNvPr>
          <p:cNvSpPr txBox="1"/>
          <p:nvPr/>
        </p:nvSpPr>
        <p:spPr>
          <a:xfrm>
            <a:off x="9922371" y="456935"/>
            <a:ext cx="2011980" cy="646331"/>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Ubicación Geográfica de los Beneficiarios</a:t>
            </a:r>
          </a:p>
        </p:txBody>
      </p:sp>
      <p:cxnSp>
        <p:nvCxnSpPr>
          <p:cNvPr id="66" name="Straight Connector 305">
            <a:extLst>
              <a:ext uri="{FF2B5EF4-FFF2-40B4-BE49-F238E27FC236}">
                <a16:creationId xmlns:a16="http://schemas.microsoft.com/office/drawing/2014/main" id="{7156CC13-27C3-0E48-81DF-062D55357F2A}"/>
              </a:ext>
            </a:extLst>
          </p:cNvPr>
          <p:cNvCxnSpPr>
            <a:cxnSpLocks/>
          </p:cNvCxnSpPr>
          <p:nvPr/>
        </p:nvCxnSpPr>
        <p:spPr>
          <a:xfrm flipH="1" flipV="1">
            <a:off x="9592820" y="308292"/>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7" name="Title 1">
            <a:extLst>
              <a:ext uri="{FF2B5EF4-FFF2-40B4-BE49-F238E27FC236}">
                <a16:creationId xmlns:a16="http://schemas.microsoft.com/office/drawing/2014/main" id="{C9C9E837-D762-3F48-9BE4-64B8437F74A7}"/>
              </a:ext>
            </a:extLst>
          </p:cNvPr>
          <p:cNvSpPr txBox="1">
            <a:spLocks/>
          </p:cNvSpPr>
          <p:nvPr/>
        </p:nvSpPr>
        <p:spPr>
          <a:xfrm>
            <a:off x="3880932" y="2550141"/>
            <a:ext cx="4985186" cy="1918640"/>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1600" dirty="0">
                <a:latin typeface="Arial Black" panose="020B0604020202020204" pitchFamily="34" charset="0"/>
                <a:cs typeface="Arial Black" panose="020B0604020202020204" pitchFamily="34" charset="0"/>
              </a:rPr>
              <a:t>DESCRIPCIÓN:</a:t>
            </a:r>
          </a:p>
          <a:p>
            <a:pPr algn="ctr"/>
            <a:r>
              <a:rPr lang="es-GT" sz="1600" dirty="0">
                <a:latin typeface="Arial Black" panose="020B0604020202020204" pitchFamily="34" charset="0"/>
                <a:cs typeface="Arial Black" panose="020B0604020202020204" pitchFamily="34" charset="0"/>
              </a:rPr>
              <a:t>Intercambio de apoyo técnico en beneficio al sector cultural, que contribuirá con el fortalecimiento de las expresiones culturales y acceso a fondos </a:t>
            </a:r>
            <a:r>
              <a:rPr lang="es-GT" sz="1600" dirty="0" err="1">
                <a:latin typeface="Arial Black" panose="020B0604020202020204" pitchFamily="34" charset="0"/>
                <a:cs typeface="Arial Black" panose="020B0604020202020204" pitchFamily="34" charset="0"/>
              </a:rPr>
              <a:t>concursables</a:t>
            </a:r>
            <a:r>
              <a:rPr lang="es-GT" sz="1600" dirty="0">
                <a:latin typeface="Arial Black" panose="020B0604020202020204" pitchFamily="34" charset="0"/>
                <a:cs typeface="Arial Black" panose="020B0604020202020204" pitchFamily="34" charset="0"/>
              </a:rPr>
              <a:t> del sistema iberoamericano.</a:t>
            </a:r>
          </a:p>
          <a:p>
            <a:pPr algn="ctr"/>
            <a:r>
              <a:rPr lang="es-GT" sz="1600" dirty="0">
                <a:latin typeface="Arial Black" panose="020B0604020202020204" pitchFamily="34" charset="0"/>
                <a:cs typeface="Arial Black" panose="020B0604020202020204" pitchFamily="34" charset="0"/>
              </a:rPr>
              <a:t>  </a:t>
            </a:r>
          </a:p>
        </p:txBody>
      </p:sp>
      <p:sp>
        <p:nvSpPr>
          <p:cNvPr id="68" name="19 Rectángulo redondeado">
            <a:extLst>
              <a:ext uri="{FF2B5EF4-FFF2-40B4-BE49-F238E27FC236}">
                <a16:creationId xmlns:a16="http://schemas.microsoft.com/office/drawing/2014/main" id="{6EA15FC8-BE09-B54B-9665-53F53EEAD0B8}"/>
              </a:ext>
            </a:extLst>
          </p:cNvPr>
          <p:cNvSpPr/>
          <p:nvPr/>
        </p:nvSpPr>
        <p:spPr>
          <a:xfrm>
            <a:off x="3685005" y="2534712"/>
            <a:ext cx="5299385" cy="208321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69" name="Oval 135">
            <a:extLst>
              <a:ext uri="{FF2B5EF4-FFF2-40B4-BE49-F238E27FC236}">
                <a16:creationId xmlns:a16="http://schemas.microsoft.com/office/drawing/2014/main" id="{5593F72D-64C0-2341-9374-F9FC42A6FC05}"/>
              </a:ext>
            </a:extLst>
          </p:cNvPr>
          <p:cNvSpPr/>
          <p:nvPr/>
        </p:nvSpPr>
        <p:spPr>
          <a:xfrm>
            <a:off x="548218" y="1946809"/>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70" name="Title 1">
            <a:extLst>
              <a:ext uri="{FF2B5EF4-FFF2-40B4-BE49-F238E27FC236}">
                <a16:creationId xmlns:a16="http://schemas.microsoft.com/office/drawing/2014/main" id="{DC4BBDAE-5EE2-3E4B-B1C6-B1196D046346}"/>
              </a:ext>
            </a:extLst>
          </p:cNvPr>
          <p:cNvSpPr txBox="1">
            <a:spLocks/>
          </p:cNvSpPr>
          <p:nvPr/>
        </p:nvSpPr>
        <p:spPr>
          <a:xfrm>
            <a:off x="3169668" y="117043"/>
            <a:ext cx="6330058" cy="148638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000" dirty="0">
                <a:latin typeface="Arial Black" panose="020B0604020202020204" pitchFamily="34" charset="0"/>
                <a:ea typeface="Ebrima" panose="02000000000000000000" pitchFamily="2" charset="0"/>
                <a:cs typeface="Arial Black" panose="020B0604020202020204" pitchFamily="34" charset="0"/>
              </a:rPr>
              <a:t>III. Programas priorizados </a:t>
            </a:r>
          </a:p>
          <a:p>
            <a:pPr algn="ctr"/>
            <a:r>
              <a:rPr lang="es-GT" sz="2000" dirty="0">
                <a:latin typeface="Arial Unicode MS" panose="020B0604020202020204" pitchFamily="34" charset="-128"/>
                <a:ea typeface="Arial Unicode MS" panose="020B0604020202020204" pitchFamily="34" charset="-128"/>
                <a:cs typeface="Arial Unicode MS" panose="020B0604020202020204" pitchFamily="34" charset="-128"/>
              </a:rPr>
              <a:t>Programa 14. </a:t>
            </a:r>
          </a:p>
          <a:p>
            <a:pPr algn="ctr"/>
            <a:r>
              <a:rPr lang="es-GT" sz="2000" dirty="0">
                <a:latin typeface="Arial Unicode MS" panose="020B0604020202020204" pitchFamily="34" charset="-128"/>
                <a:ea typeface="Arial Unicode MS" panose="020B0604020202020204" pitchFamily="34" charset="-128"/>
                <a:cs typeface="Arial Unicode MS" panose="020B0604020202020204" pitchFamily="34" charset="-128"/>
              </a:rPr>
              <a:t>Gestión del Desarrollo Cultural</a:t>
            </a:r>
            <a:endParaRPr lang="es-GT" sz="24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nvGrpSpPr>
          <p:cNvPr id="71" name="3 Grupo">
            <a:extLst>
              <a:ext uri="{FF2B5EF4-FFF2-40B4-BE49-F238E27FC236}">
                <a16:creationId xmlns:a16="http://schemas.microsoft.com/office/drawing/2014/main" id="{84DB2B4F-46BB-7C4C-A69A-D95446EFDCEB}"/>
              </a:ext>
            </a:extLst>
          </p:cNvPr>
          <p:cNvGrpSpPr/>
          <p:nvPr/>
        </p:nvGrpSpPr>
        <p:grpSpPr>
          <a:xfrm>
            <a:off x="541542" y="5011670"/>
            <a:ext cx="5554458" cy="977331"/>
            <a:chOff x="358662" y="4812986"/>
            <a:chExt cx="5554456" cy="1339322"/>
          </a:xfrm>
        </p:grpSpPr>
        <p:sp>
          <p:nvSpPr>
            <p:cNvPr id="72" name="TextBox 289">
              <a:extLst>
                <a:ext uri="{FF2B5EF4-FFF2-40B4-BE49-F238E27FC236}">
                  <a16:creationId xmlns:a16="http://schemas.microsoft.com/office/drawing/2014/main" id="{68CE56E2-B442-7644-BE8A-8A878837B072}"/>
                </a:ext>
              </a:extLst>
            </p:cNvPr>
            <p:cNvSpPr txBox="1"/>
            <p:nvPr/>
          </p:nvSpPr>
          <p:spPr>
            <a:xfrm>
              <a:off x="849670" y="4870400"/>
              <a:ext cx="2156345" cy="337418"/>
            </a:xfrm>
            <a:prstGeom prst="rect">
              <a:avLst/>
            </a:prstGeom>
            <a:noFill/>
          </p:spPr>
          <p:txBody>
            <a:bodyPr wrap="square" lIns="0" tIns="0" rIns="0" bIns="0" rtlCol="0">
              <a:spAutoFit/>
            </a:bodyPr>
            <a:lstStyle/>
            <a:p>
              <a:r>
                <a:rPr lang="es-GT" sz="1600" b="1" dirty="0">
                  <a:solidFill>
                    <a:schemeClr val="tx2"/>
                  </a:solidFill>
                  <a:latin typeface="Ebrima" panose="02000000000000000000" pitchFamily="2" charset="0"/>
                  <a:ea typeface="Ebrima" panose="02000000000000000000" pitchFamily="2" charset="0"/>
                  <a:cs typeface="Ebrima" panose="02000000000000000000" pitchFamily="2" charset="0"/>
                </a:rPr>
                <a:t>¿A quién se entrega?</a:t>
              </a:r>
            </a:p>
          </p:txBody>
        </p:sp>
        <p:sp>
          <p:nvSpPr>
            <p:cNvPr id="73" name="92 Rectángulo">
              <a:extLst>
                <a:ext uri="{FF2B5EF4-FFF2-40B4-BE49-F238E27FC236}">
                  <a16:creationId xmlns:a16="http://schemas.microsoft.com/office/drawing/2014/main" id="{474F1276-9403-C74C-AB45-8299E9C4CE62}"/>
                </a:ext>
              </a:extLst>
            </p:cNvPr>
            <p:cNvSpPr/>
            <p:nvPr/>
          </p:nvSpPr>
          <p:spPr>
            <a:xfrm>
              <a:off x="802656" y="5350940"/>
              <a:ext cx="5110462" cy="801368"/>
            </a:xfrm>
            <a:prstGeom prst="rect">
              <a:avLst/>
            </a:prstGeom>
          </p:spPr>
          <p:txBody>
            <a:bodyPr wrap="square">
              <a:spAutoFit/>
            </a:bodyPr>
            <a:lstStyle/>
            <a:p>
              <a:r>
                <a:rPr lang="es-ES" sz="1600" b="1" dirty="0">
                  <a:solidFill>
                    <a:schemeClr val="tx2"/>
                  </a:solidFill>
                </a:rPr>
                <a:t>POBLACIÓN OBJETIVO: </a:t>
              </a:r>
              <a:r>
                <a:rPr lang="es-ES" sz="1600" dirty="0">
                  <a:solidFill>
                    <a:schemeClr val="tx2"/>
                  </a:solidFill>
                </a:rPr>
                <a:t>Población en general</a:t>
              </a:r>
            </a:p>
            <a:p>
              <a:r>
                <a:rPr lang="es-ES" sz="1600" b="1" dirty="0">
                  <a:solidFill>
                    <a:schemeClr val="tx2"/>
                  </a:solidFill>
                </a:rPr>
                <a:t>POBLACIÓN BENEFICIADA: </a:t>
              </a:r>
              <a:r>
                <a:rPr lang="es-ES" sz="1600" dirty="0">
                  <a:solidFill>
                    <a:schemeClr val="tx2"/>
                  </a:solidFill>
                </a:rPr>
                <a:t>Población en general</a:t>
              </a:r>
            </a:p>
          </p:txBody>
        </p:sp>
        <p:pic>
          <p:nvPicPr>
            <p:cNvPr id="74" name="93 Imagen">
              <a:extLst>
                <a:ext uri="{FF2B5EF4-FFF2-40B4-BE49-F238E27FC236}">
                  <a16:creationId xmlns:a16="http://schemas.microsoft.com/office/drawing/2014/main" id="{C2A00934-0B34-D440-B582-47E6B8F8CB72}"/>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58662" y="4812986"/>
              <a:ext cx="364490" cy="537951"/>
            </a:xfrm>
            <a:prstGeom prst="rect">
              <a:avLst/>
            </a:prstGeom>
          </p:spPr>
        </p:pic>
      </p:grpSp>
      <p:sp>
        <p:nvSpPr>
          <p:cNvPr id="75" name="TextBox 9">
            <a:extLst>
              <a:ext uri="{FF2B5EF4-FFF2-40B4-BE49-F238E27FC236}">
                <a16:creationId xmlns:a16="http://schemas.microsoft.com/office/drawing/2014/main" id="{0CCEC64B-647E-1745-974E-F2D519662DBB}"/>
              </a:ext>
            </a:extLst>
          </p:cNvPr>
          <p:cNvSpPr txBox="1"/>
          <p:nvPr/>
        </p:nvSpPr>
        <p:spPr>
          <a:xfrm>
            <a:off x="9802017" y="3163110"/>
            <a:ext cx="2076599" cy="1969770"/>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cs typeface="Arial Black" panose="020B0604020202020204" pitchFamily="34" charset="0"/>
              </a:rPr>
              <a:t>IMPACTO</a:t>
            </a:r>
          </a:p>
          <a:p>
            <a:pPr algn="ctr"/>
            <a:r>
              <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Valorización de la cultura como motor del desarrollo humano integral a nivel nacional e iberoamericano, generando posibilidades de mayor productividad.</a:t>
            </a:r>
          </a:p>
        </p:txBody>
      </p:sp>
      <p:sp>
        <p:nvSpPr>
          <p:cNvPr id="76" name="Elipse 75">
            <a:extLst>
              <a:ext uri="{FF2B5EF4-FFF2-40B4-BE49-F238E27FC236}">
                <a16:creationId xmlns:a16="http://schemas.microsoft.com/office/drawing/2014/main" id="{D204D636-26D0-E340-8757-901C55F58723}"/>
              </a:ext>
            </a:extLst>
          </p:cNvPr>
          <p:cNvSpPr/>
          <p:nvPr/>
        </p:nvSpPr>
        <p:spPr>
          <a:xfrm>
            <a:off x="3670856" y="1701751"/>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77" name="CuadroTexto 76">
            <a:extLst>
              <a:ext uri="{FF2B5EF4-FFF2-40B4-BE49-F238E27FC236}">
                <a16:creationId xmlns:a16="http://schemas.microsoft.com/office/drawing/2014/main" id="{C99355B7-B667-A14D-96F1-F7FF99F1598D}"/>
              </a:ext>
            </a:extLst>
          </p:cNvPr>
          <p:cNvSpPr txBox="1"/>
          <p:nvPr/>
        </p:nvSpPr>
        <p:spPr>
          <a:xfrm>
            <a:off x="3742990" y="1710525"/>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7</a:t>
            </a:r>
          </a:p>
        </p:txBody>
      </p:sp>
      <p:pic>
        <p:nvPicPr>
          <p:cNvPr id="78" name="Imagen 77">
            <a:extLst>
              <a:ext uri="{FF2B5EF4-FFF2-40B4-BE49-F238E27FC236}">
                <a16:creationId xmlns:a16="http://schemas.microsoft.com/office/drawing/2014/main" id="{6A219371-EF07-904F-B44F-A87ABDAFD3BD}"/>
              </a:ext>
            </a:extLst>
          </p:cNvPr>
          <p:cNvPicPr>
            <a:picLocks noChangeAspect="1"/>
          </p:cNvPicPr>
          <p:nvPr/>
        </p:nvPicPr>
        <p:blipFill rotWithShape="1">
          <a:blip r:embed="rId5">
            <a:duotone>
              <a:prstClr val="black"/>
              <a:schemeClr val="accent5">
                <a:lumMod val="50000"/>
                <a:tint val="45000"/>
                <a:satMod val="400000"/>
              </a:schemeClr>
            </a:duotone>
            <a:extLst>
              <a:ext uri="{BEBA8EAE-BF5A-486C-A8C5-ECC9F3942E4B}">
                <a14:imgProps xmlns:a14="http://schemas.microsoft.com/office/drawing/2010/main">
                  <a14:imgLayer r:embed="rId6">
                    <a14:imgEffect>
                      <a14:backgroundRemoval t="16797" b="90625" l="5584" r="94924"/>
                    </a14:imgEffect>
                  </a14:imgLayer>
                </a14:imgProps>
              </a:ext>
            </a:extLst>
          </a:blip>
          <a:srcRect l="7383" t="17329" r="5491" b="10322"/>
          <a:stretch/>
        </p:blipFill>
        <p:spPr>
          <a:xfrm>
            <a:off x="9830601" y="1522441"/>
            <a:ext cx="1009716" cy="1089581"/>
          </a:xfrm>
          <a:prstGeom prst="rect">
            <a:avLst/>
          </a:prstGeom>
          <a:effectLst>
            <a:outerShdw blurRad="50800" dist="50800" dir="5400000" algn="ctr" rotWithShape="0">
              <a:srgbClr val="000000">
                <a:alpha val="0"/>
              </a:srgbClr>
            </a:outerShdw>
            <a:reflection stA="0" endPos="65000" dist="50800" dir="5400000" sy="-100000" algn="bl" rotWithShape="0"/>
          </a:effectLst>
        </p:spPr>
      </p:pic>
      <p:sp>
        <p:nvSpPr>
          <p:cNvPr id="79" name="Título 3">
            <a:extLst>
              <a:ext uri="{FF2B5EF4-FFF2-40B4-BE49-F238E27FC236}">
                <a16:creationId xmlns:a16="http://schemas.microsoft.com/office/drawing/2014/main" id="{1267E0C0-CCE4-6A43-8D49-9499211D6F8D}"/>
              </a:ext>
            </a:extLst>
          </p:cNvPr>
          <p:cNvSpPr txBox="1">
            <a:spLocks/>
          </p:cNvSpPr>
          <p:nvPr/>
        </p:nvSpPr>
        <p:spPr>
          <a:xfrm>
            <a:off x="10482339" y="2160327"/>
            <a:ext cx="1648978" cy="477976"/>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400" b="1"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A nivel nacional</a:t>
            </a:r>
          </a:p>
        </p:txBody>
      </p:sp>
    </p:spTree>
    <p:extLst>
      <p:ext uri="{BB962C8B-B14F-4D97-AF65-F5344CB8AC3E}">
        <p14:creationId xmlns:p14="http://schemas.microsoft.com/office/powerpoint/2010/main" val="9595780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8" name="Rectangle 38">
            <a:extLst>
              <a:ext uri="{FF2B5EF4-FFF2-40B4-BE49-F238E27FC236}">
                <a16:creationId xmlns:a16="http://schemas.microsoft.com/office/drawing/2014/main" id="{BAD8D1DF-D819-434B-9FDD-107F920A5766}"/>
              </a:ext>
            </a:extLst>
          </p:cNvPr>
          <p:cNvSpPr/>
          <p:nvPr/>
        </p:nvSpPr>
        <p:spPr>
          <a:xfrm>
            <a:off x="315770" y="1238926"/>
            <a:ext cx="3284408" cy="3831441"/>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49" name="Group 11">
            <a:extLst>
              <a:ext uri="{FF2B5EF4-FFF2-40B4-BE49-F238E27FC236}">
                <a16:creationId xmlns:a16="http://schemas.microsoft.com/office/drawing/2014/main" id="{AC0AB680-097C-C84B-9A17-9BD42F912560}"/>
              </a:ext>
            </a:extLst>
          </p:cNvPr>
          <p:cNvGrpSpPr/>
          <p:nvPr/>
        </p:nvGrpSpPr>
        <p:grpSpPr>
          <a:xfrm>
            <a:off x="485707" y="1317272"/>
            <a:ext cx="3006148" cy="943490"/>
            <a:chOff x="418793" y="760516"/>
            <a:chExt cx="2487282" cy="915594"/>
          </a:xfrm>
        </p:grpSpPr>
        <p:sp>
          <p:nvSpPr>
            <p:cNvPr id="50" name="TextBox 80">
              <a:extLst>
                <a:ext uri="{FF2B5EF4-FFF2-40B4-BE49-F238E27FC236}">
                  <a16:creationId xmlns:a16="http://schemas.microsoft.com/office/drawing/2014/main" id="{7DEE8432-91C9-DA44-88D1-AA7DCA5CB234}"/>
                </a:ext>
              </a:extLst>
            </p:cNvPr>
            <p:cNvSpPr txBox="1"/>
            <p:nvPr/>
          </p:nvSpPr>
          <p:spPr>
            <a:xfrm>
              <a:off x="685018" y="1309096"/>
              <a:ext cx="2221057" cy="367014"/>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a:p>
              <a:r>
                <a:rPr lang="es-GT" sz="1200" dirty="0">
                  <a:latin typeface="Arial" panose="020B0604020202020204" pitchFamily="34" charset="0"/>
                  <a:cs typeface="Arial" panose="020B0604020202020204" pitchFamily="34" charset="0"/>
                </a:rPr>
                <a:t>Riqueza para todas y todos</a:t>
              </a:r>
            </a:p>
          </p:txBody>
        </p:sp>
        <p:sp>
          <p:nvSpPr>
            <p:cNvPr id="51" name="Freeform: Shape 40">
              <a:extLst>
                <a:ext uri="{FF2B5EF4-FFF2-40B4-BE49-F238E27FC236}">
                  <a16:creationId xmlns:a16="http://schemas.microsoft.com/office/drawing/2014/main" id="{73F15941-F254-BE40-B021-4AC445D719D8}"/>
                </a:ext>
              </a:extLst>
            </p:cNvPr>
            <p:cNvSpPr/>
            <p:nvPr/>
          </p:nvSpPr>
          <p:spPr>
            <a:xfrm>
              <a:off x="418793" y="760516"/>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Prioridad Estratégica </a:t>
              </a:r>
            </a:p>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K’atun 2032</a:t>
              </a:r>
            </a:p>
          </p:txBody>
        </p:sp>
      </p:grpSp>
      <p:sp>
        <p:nvSpPr>
          <p:cNvPr id="52" name="Title 1">
            <a:extLst>
              <a:ext uri="{FF2B5EF4-FFF2-40B4-BE49-F238E27FC236}">
                <a16:creationId xmlns:a16="http://schemas.microsoft.com/office/drawing/2014/main" id="{1D5207DD-B0B5-9547-B955-93C51B310F5F}"/>
              </a:ext>
            </a:extLst>
          </p:cNvPr>
          <p:cNvSpPr>
            <a:spLocks noGrp="1"/>
          </p:cNvSpPr>
          <p:nvPr>
            <p:ph type="title"/>
          </p:nvPr>
        </p:nvSpPr>
        <p:spPr>
          <a:xfrm>
            <a:off x="4248058" y="1810026"/>
            <a:ext cx="4624682" cy="477896"/>
          </a:xfrm>
        </p:spPr>
        <p:txBody>
          <a:bodyPr>
            <a:normAutofit fontScale="90000"/>
          </a:bodyPr>
          <a:lstStyle/>
          <a:p>
            <a:pPr>
              <a:lnSpc>
                <a:spcPct val="90000"/>
              </a:lnSpc>
            </a:pPr>
            <a:r>
              <a:rPr lang="es-GT" sz="32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Culturas</a:t>
            </a:r>
            <a:br>
              <a:rPr lang="es-GT" sz="32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b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Año internacional  de las lenguas indígenas (UNESCO)</a:t>
            </a:r>
          </a:p>
        </p:txBody>
      </p:sp>
      <p:sp>
        <p:nvSpPr>
          <p:cNvPr id="53" name="Freeform: Shape 44">
            <a:extLst>
              <a:ext uri="{FF2B5EF4-FFF2-40B4-BE49-F238E27FC236}">
                <a16:creationId xmlns:a16="http://schemas.microsoft.com/office/drawing/2014/main" id="{C25B03D5-D6F6-2441-92C6-A1EB143E06E0}"/>
              </a:ext>
            </a:extLst>
          </p:cNvPr>
          <p:cNvSpPr/>
          <p:nvPr/>
        </p:nvSpPr>
        <p:spPr>
          <a:xfrm>
            <a:off x="463299" y="2338222"/>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54" name="TextBox 81">
            <a:extLst>
              <a:ext uri="{FF2B5EF4-FFF2-40B4-BE49-F238E27FC236}">
                <a16:creationId xmlns:a16="http://schemas.microsoft.com/office/drawing/2014/main" id="{CB63DD3F-70F8-7241-81B7-4B0520AE9812}"/>
              </a:ext>
            </a:extLst>
          </p:cNvPr>
          <p:cNvSpPr txBox="1"/>
          <p:nvPr/>
        </p:nvSpPr>
        <p:spPr>
          <a:xfrm>
            <a:off x="744100" y="2855124"/>
            <a:ext cx="2750502" cy="2215991"/>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Para el 2030, garantizar que todos los estudiantes adquieran los conocimientos teóricos y prácticos necesarios para promover el desarrollo sostenible, en particular mediante la educación para el desarrollo sostenible, los derechos humanos, la igualdad entre los géneros, la promoción de una cultura de paz y no violencia, la ciudadanía mundial y la valoración de la diversidad cultural y de la contribución de la cultura al desarrollo sostenible, entre otros medios.</a:t>
            </a:r>
            <a:endParaRPr lang="es-GT" sz="1200" b="1" i="1" dirty="0">
              <a:latin typeface="Arial" panose="020B0604020202020204" pitchFamily="34" charset="0"/>
              <a:cs typeface="Arial" panose="020B0604020202020204" pitchFamily="34" charset="0"/>
            </a:endParaRPr>
          </a:p>
        </p:txBody>
      </p:sp>
      <p:sp>
        <p:nvSpPr>
          <p:cNvPr id="55" name="Oval 135">
            <a:extLst>
              <a:ext uri="{FF2B5EF4-FFF2-40B4-BE49-F238E27FC236}">
                <a16:creationId xmlns:a16="http://schemas.microsoft.com/office/drawing/2014/main" id="{AC5533EA-36E1-9C4C-B417-5E93CAAC626E}"/>
              </a:ext>
            </a:extLst>
          </p:cNvPr>
          <p:cNvSpPr/>
          <p:nvPr/>
        </p:nvSpPr>
        <p:spPr>
          <a:xfrm>
            <a:off x="548195" y="2904811"/>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solidFill>
                <a:schemeClr val="tx1">
                  <a:lumMod val="75000"/>
                  <a:lumOff val="25000"/>
                </a:schemeClr>
              </a:solidFill>
            </a:endParaRPr>
          </a:p>
        </p:txBody>
      </p:sp>
      <p:grpSp>
        <p:nvGrpSpPr>
          <p:cNvPr id="56" name="6 Grupo">
            <a:extLst>
              <a:ext uri="{FF2B5EF4-FFF2-40B4-BE49-F238E27FC236}">
                <a16:creationId xmlns:a16="http://schemas.microsoft.com/office/drawing/2014/main" id="{4E9D3B3D-E6FD-6D45-AEC3-17B54ED83E76}"/>
              </a:ext>
            </a:extLst>
          </p:cNvPr>
          <p:cNvGrpSpPr/>
          <p:nvPr/>
        </p:nvGrpSpPr>
        <p:grpSpPr>
          <a:xfrm>
            <a:off x="6545453" y="5129896"/>
            <a:ext cx="2756034" cy="1081913"/>
            <a:chOff x="6526163" y="5109986"/>
            <a:chExt cx="2756035" cy="1081914"/>
          </a:xfrm>
        </p:grpSpPr>
        <p:sp>
          <p:nvSpPr>
            <p:cNvPr id="57" name="TextBox 200">
              <a:extLst>
                <a:ext uri="{FF2B5EF4-FFF2-40B4-BE49-F238E27FC236}">
                  <a16:creationId xmlns:a16="http://schemas.microsoft.com/office/drawing/2014/main" id="{21210102-9685-C04F-B268-327E87E457A1}"/>
                </a:ext>
              </a:extLst>
            </p:cNvPr>
            <p:cNvSpPr txBox="1"/>
            <p:nvPr/>
          </p:nvSpPr>
          <p:spPr>
            <a:xfrm>
              <a:off x="7142720"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58" name="TextBox 201">
              <a:extLst>
                <a:ext uri="{FF2B5EF4-FFF2-40B4-BE49-F238E27FC236}">
                  <a16:creationId xmlns:a16="http://schemas.microsoft.com/office/drawing/2014/main" id="{9C97675F-8DA6-9643-AA2F-19EFEBE1F5B4}"/>
                </a:ext>
              </a:extLst>
            </p:cNvPr>
            <p:cNvSpPr txBox="1"/>
            <p:nvPr/>
          </p:nvSpPr>
          <p:spPr>
            <a:xfrm>
              <a:off x="6526163" y="5859501"/>
              <a:ext cx="2756035"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1.0 millones</a:t>
              </a:r>
            </a:p>
          </p:txBody>
        </p:sp>
        <p:grpSp>
          <p:nvGrpSpPr>
            <p:cNvPr id="59" name="Group 258">
              <a:extLst>
                <a:ext uri="{FF2B5EF4-FFF2-40B4-BE49-F238E27FC236}">
                  <a16:creationId xmlns:a16="http://schemas.microsoft.com/office/drawing/2014/main" id="{0B81C723-5804-034D-80CB-12EEFA764FA4}"/>
                </a:ext>
              </a:extLst>
            </p:cNvPr>
            <p:cNvGrpSpPr/>
            <p:nvPr/>
          </p:nvGrpSpPr>
          <p:grpSpPr>
            <a:xfrm>
              <a:off x="6526163" y="5115728"/>
              <a:ext cx="531730" cy="531730"/>
              <a:chOff x="4469581" y="499171"/>
              <a:chExt cx="531730" cy="531730"/>
            </a:xfrm>
          </p:grpSpPr>
          <p:sp>
            <p:nvSpPr>
              <p:cNvPr id="60" name="Oval 259">
                <a:extLst>
                  <a:ext uri="{FF2B5EF4-FFF2-40B4-BE49-F238E27FC236}">
                    <a16:creationId xmlns:a16="http://schemas.microsoft.com/office/drawing/2014/main" id="{35C3196F-721A-E740-BE57-77F944A7167E}"/>
                  </a:ext>
                </a:extLst>
              </p:cNvPr>
              <p:cNvSpPr/>
              <p:nvPr/>
            </p:nvSpPr>
            <p:spPr>
              <a:xfrm>
                <a:off x="4469581" y="499171"/>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61" name="Group 260">
                <a:extLst>
                  <a:ext uri="{FF2B5EF4-FFF2-40B4-BE49-F238E27FC236}">
                    <a16:creationId xmlns:a16="http://schemas.microsoft.com/office/drawing/2014/main" id="{753FCB2F-F32A-1D4C-A9E6-964D6CB7FE04}"/>
                  </a:ext>
                </a:extLst>
              </p:cNvPr>
              <p:cNvGrpSpPr/>
              <p:nvPr/>
            </p:nvGrpSpPr>
            <p:grpSpPr>
              <a:xfrm>
                <a:off x="4619666" y="648185"/>
                <a:ext cx="224070" cy="226840"/>
                <a:chOff x="1000126" y="663575"/>
                <a:chExt cx="5140325" cy="5203826"/>
              </a:xfrm>
              <a:solidFill>
                <a:schemeClr val="bg1"/>
              </a:solidFill>
            </p:grpSpPr>
            <p:sp>
              <p:nvSpPr>
                <p:cNvPr id="62" name="Freeform 22">
                  <a:extLst>
                    <a:ext uri="{FF2B5EF4-FFF2-40B4-BE49-F238E27FC236}">
                      <a16:creationId xmlns:a16="http://schemas.microsoft.com/office/drawing/2014/main" id="{030F742E-3096-5248-8349-98F70B58F3B0}"/>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3" name="Freeform 23">
                  <a:extLst>
                    <a:ext uri="{FF2B5EF4-FFF2-40B4-BE49-F238E27FC236}">
                      <a16:creationId xmlns:a16="http://schemas.microsoft.com/office/drawing/2014/main" id="{758AFA2B-B129-7C46-AAB9-A02FFDF141CC}"/>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4" name="Freeform 24">
                  <a:extLst>
                    <a:ext uri="{FF2B5EF4-FFF2-40B4-BE49-F238E27FC236}">
                      <a16:creationId xmlns:a16="http://schemas.microsoft.com/office/drawing/2014/main" id="{58E9416C-664A-D745-B799-E4B5B14F10BD}"/>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5" name="Freeform 25">
                  <a:extLst>
                    <a:ext uri="{FF2B5EF4-FFF2-40B4-BE49-F238E27FC236}">
                      <a16:creationId xmlns:a16="http://schemas.microsoft.com/office/drawing/2014/main" id="{2EDDCAC3-5039-2746-96B9-4CF1D38C7EBA}"/>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6" name="Freeform 26">
                  <a:extLst>
                    <a:ext uri="{FF2B5EF4-FFF2-40B4-BE49-F238E27FC236}">
                      <a16:creationId xmlns:a16="http://schemas.microsoft.com/office/drawing/2014/main" id="{8CFC9165-0354-A148-A8DF-999A1B61F20F}"/>
                    </a:ext>
                  </a:extLst>
                </p:cNvPr>
                <p:cNvSpPr>
                  <a:spLocks/>
                </p:cNvSpPr>
                <p:nvPr/>
              </p:nvSpPr>
              <p:spPr bwMode="auto">
                <a:xfrm>
                  <a:off x="2892426" y="3502025"/>
                  <a:ext cx="1181100" cy="2365375"/>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7" name="Freeform 27">
                  <a:extLst>
                    <a:ext uri="{FF2B5EF4-FFF2-40B4-BE49-F238E27FC236}">
                      <a16:creationId xmlns:a16="http://schemas.microsoft.com/office/drawing/2014/main" id="{8269A472-4874-AD4B-920F-5FEFC77E89AB}"/>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8" name="Freeform 28">
                  <a:extLst>
                    <a:ext uri="{FF2B5EF4-FFF2-40B4-BE49-F238E27FC236}">
                      <a16:creationId xmlns:a16="http://schemas.microsoft.com/office/drawing/2014/main" id="{A9249AAA-A323-0940-95A9-96370610D2E3}"/>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sp>
        <p:nvSpPr>
          <p:cNvPr id="69" name="TextBox 9">
            <a:extLst>
              <a:ext uri="{FF2B5EF4-FFF2-40B4-BE49-F238E27FC236}">
                <a16:creationId xmlns:a16="http://schemas.microsoft.com/office/drawing/2014/main" id="{88CA3054-5B06-6E41-ABCC-494A5DE001CA}"/>
              </a:ext>
            </a:extLst>
          </p:cNvPr>
          <p:cNvSpPr txBox="1"/>
          <p:nvPr/>
        </p:nvSpPr>
        <p:spPr>
          <a:xfrm>
            <a:off x="9922371" y="456935"/>
            <a:ext cx="2011980" cy="646331"/>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Ubicación Geográfica de los Beneficiarios</a:t>
            </a:r>
          </a:p>
        </p:txBody>
      </p:sp>
      <p:cxnSp>
        <p:nvCxnSpPr>
          <p:cNvPr id="70" name="Straight Connector 305">
            <a:extLst>
              <a:ext uri="{FF2B5EF4-FFF2-40B4-BE49-F238E27FC236}">
                <a16:creationId xmlns:a16="http://schemas.microsoft.com/office/drawing/2014/main" id="{8736F14F-9D0D-2742-A842-727AA0312FC6}"/>
              </a:ext>
            </a:extLst>
          </p:cNvPr>
          <p:cNvCxnSpPr>
            <a:cxnSpLocks/>
          </p:cNvCxnSpPr>
          <p:nvPr/>
        </p:nvCxnSpPr>
        <p:spPr>
          <a:xfrm flipH="1" flipV="1">
            <a:off x="9592820" y="308292"/>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1" name="Title 1">
            <a:extLst>
              <a:ext uri="{FF2B5EF4-FFF2-40B4-BE49-F238E27FC236}">
                <a16:creationId xmlns:a16="http://schemas.microsoft.com/office/drawing/2014/main" id="{3C62A093-DAAD-7141-97EE-A54F8B38C42F}"/>
              </a:ext>
            </a:extLst>
          </p:cNvPr>
          <p:cNvSpPr txBox="1">
            <a:spLocks/>
          </p:cNvSpPr>
          <p:nvPr/>
        </p:nvSpPr>
        <p:spPr>
          <a:xfrm>
            <a:off x="3880932" y="2725245"/>
            <a:ext cx="4985186" cy="1918640"/>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1800" dirty="0">
                <a:latin typeface="Arial Black" panose="020B0604020202020204" pitchFamily="34" charset="0"/>
                <a:cs typeface="Arial Black" panose="020B0604020202020204" pitchFamily="34" charset="0"/>
              </a:rPr>
              <a:t>DESCRIPCIÓN:</a:t>
            </a:r>
          </a:p>
          <a:p>
            <a:pPr algn="ctr"/>
            <a:r>
              <a:rPr lang="es-GT" sz="1800" dirty="0">
                <a:latin typeface="Arial Black" panose="020B0604020202020204" pitchFamily="34" charset="0"/>
                <a:cs typeface="Arial Black" panose="020B0604020202020204" pitchFamily="34" charset="0"/>
              </a:rPr>
              <a:t>Fortalecimiento de los idiomas nacionales mediante producción de materiales culturales educativos y espacios de ciencia y filosofía de los pueblos originarios.</a:t>
            </a:r>
          </a:p>
        </p:txBody>
      </p:sp>
      <p:sp>
        <p:nvSpPr>
          <p:cNvPr id="72" name="19 Rectángulo redondeado">
            <a:extLst>
              <a:ext uri="{FF2B5EF4-FFF2-40B4-BE49-F238E27FC236}">
                <a16:creationId xmlns:a16="http://schemas.microsoft.com/office/drawing/2014/main" id="{1F55CF7B-EB38-6C42-8AE8-B870257322F6}"/>
              </a:ext>
            </a:extLst>
          </p:cNvPr>
          <p:cNvSpPr/>
          <p:nvPr/>
        </p:nvSpPr>
        <p:spPr>
          <a:xfrm>
            <a:off x="3685005" y="2655386"/>
            <a:ext cx="5299385" cy="208321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73" name="Oval 135">
            <a:extLst>
              <a:ext uri="{FF2B5EF4-FFF2-40B4-BE49-F238E27FC236}">
                <a16:creationId xmlns:a16="http://schemas.microsoft.com/office/drawing/2014/main" id="{B1FF317B-1AF0-E546-9311-E738B1B8BED6}"/>
              </a:ext>
            </a:extLst>
          </p:cNvPr>
          <p:cNvSpPr/>
          <p:nvPr/>
        </p:nvSpPr>
        <p:spPr>
          <a:xfrm>
            <a:off x="548218" y="1946809"/>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74" name="Title 1">
            <a:extLst>
              <a:ext uri="{FF2B5EF4-FFF2-40B4-BE49-F238E27FC236}">
                <a16:creationId xmlns:a16="http://schemas.microsoft.com/office/drawing/2014/main" id="{D30F45E5-46F7-104F-B343-A3FBEDAD6E94}"/>
              </a:ext>
            </a:extLst>
          </p:cNvPr>
          <p:cNvSpPr txBox="1">
            <a:spLocks/>
          </p:cNvSpPr>
          <p:nvPr/>
        </p:nvSpPr>
        <p:spPr>
          <a:xfrm>
            <a:off x="3169668" y="117043"/>
            <a:ext cx="6330058" cy="148638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000" dirty="0">
                <a:latin typeface="Arial Black" panose="020B0604020202020204" pitchFamily="34" charset="0"/>
                <a:ea typeface="Ebrima" panose="02000000000000000000" pitchFamily="2" charset="0"/>
                <a:cs typeface="Arial Black" panose="020B0604020202020204" pitchFamily="34" charset="0"/>
              </a:rPr>
              <a:t>III. Programas priorizados </a:t>
            </a:r>
          </a:p>
          <a:p>
            <a:pPr algn="ctr"/>
            <a:r>
              <a:rPr lang="es-GT" sz="2000" dirty="0">
                <a:latin typeface="Arial Black" panose="020B0604020202020204" pitchFamily="34" charset="0"/>
                <a:ea typeface="Arial Unicode MS" panose="020B0604020202020204" pitchFamily="34" charset="-128"/>
                <a:cs typeface="Arial Black" panose="020B0604020202020204" pitchFamily="34" charset="0"/>
              </a:rPr>
              <a:t>Programa 14. </a:t>
            </a:r>
          </a:p>
          <a:p>
            <a:pPr algn="ctr"/>
            <a:r>
              <a:rPr lang="es-GT" sz="2000" dirty="0">
                <a:latin typeface="Arial Black" panose="020B0604020202020204" pitchFamily="34" charset="0"/>
                <a:ea typeface="Arial Unicode MS" panose="020B0604020202020204" pitchFamily="34" charset="-128"/>
                <a:cs typeface="Arial Black" panose="020B0604020202020204" pitchFamily="34" charset="0"/>
              </a:rPr>
              <a:t>Gestión del Desarrollo Cultural</a:t>
            </a:r>
            <a:endParaRPr lang="es-GT" sz="2400" dirty="0">
              <a:latin typeface="Arial Black" panose="020B0604020202020204" pitchFamily="34" charset="0"/>
              <a:ea typeface="Arial Unicode MS" panose="020B0604020202020204" pitchFamily="34" charset="-128"/>
              <a:cs typeface="Arial Black" panose="020B0604020202020204" pitchFamily="34" charset="0"/>
            </a:endParaRPr>
          </a:p>
        </p:txBody>
      </p:sp>
      <p:sp>
        <p:nvSpPr>
          <p:cNvPr id="75" name="TextBox 9">
            <a:extLst>
              <a:ext uri="{FF2B5EF4-FFF2-40B4-BE49-F238E27FC236}">
                <a16:creationId xmlns:a16="http://schemas.microsoft.com/office/drawing/2014/main" id="{C4731FA1-1A2A-5240-96BA-ED11C081C0EB}"/>
              </a:ext>
            </a:extLst>
          </p:cNvPr>
          <p:cNvSpPr txBox="1"/>
          <p:nvPr/>
        </p:nvSpPr>
        <p:spPr>
          <a:xfrm>
            <a:off x="9786274" y="2958811"/>
            <a:ext cx="2076599" cy="1938992"/>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IMPACTO</a:t>
            </a:r>
          </a:p>
          <a:p>
            <a:pPr algn="ctr"/>
            <a:r>
              <a:rPr lang="es-GT" sz="1400" b="1" dirty="0">
                <a:solidFill>
                  <a:schemeClr val="tx2"/>
                </a:solidFill>
                <a:latin typeface="Arial" panose="020B0604020202020204" pitchFamily="34" charset="0"/>
                <a:ea typeface="Arial Unicode MS" panose="020B0604020202020204" pitchFamily="34" charset="-128"/>
                <a:cs typeface="Arial" panose="020B0604020202020204" pitchFamily="34" charset="0"/>
              </a:rPr>
              <a:t>Revitalización de los idiomas en grave peligro de extinción  y expresiones culturales así como la investigación de la ciencia y la filosofía de los pueblos originarios.</a:t>
            </a:r>
          </a:p>
        </p:txBody>
      </p:sp>
      <p:sp>
        <p:nvSpPr>
          <p:cNvPr id="76" name="Elipse 75">
            <a:extLst>
              <a:ext uri="{FF2B5EF4-FFF2-40B4-BE49-F238E27FC236}">
                <a16:creationId xmlns:a16="http://schemas.microsoft.com/office/drawing/2014/main" id="{CDD354F9-1401-284F-8FE1-3C8B28D8AF2B}"/>
              </a:ext>
            </a:extLst>
          </p:cNvPr>
          <p:cNvSpPr/>
          <p:nvPr/>
        </p:nvSpPr>
        <p:spPr>
          <a:xfrm>
            <a:off x="3670856" y="1701751"/>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77" name="CuadroTexto 76">
            <a:extLst>
              <a:ext uri="{FF2B5EF4-FFF2-40B4-BE49-F238E27FC236}">
                <a16:creationId xmlns:a16="http://schemas.microsoft.com/office/drawing/2014/main" id="{D18281DB-8C81-9C4D-B104-70D05B8F6CE6}"/>
              </a:ext>
            </a:extLst>
          </p:cNvPr>
          <p:cNvSpPr txBox="1"/>
          <p:nvPr/>
        </p:nvSpPr>
        <p:spPr>
          <a:xfrm>
            <a:off x="3742990" y="1710525"/>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8</a:t>
            </a:r>
          </a:p>
        </p:txBody>
      </p:sp>
      <p:sp>
        <p:nvSpPr>
          <p:cNvPr id="78" name="8 Redondear rectángulo de esquina diagonal">
            <a:extLst>
              <a:ext uri="{FF2B5EF4-FFF2-40B4-BE49-F238E27FC236}">
                <a16:creationId xmlns:a16="http://schemas.microsoft.com/office/drawing/2014/main" id="{CBB06DA3-23AD-544E-9293-F175B578FBD3}"/>
              </a:ext>
            </a:extLst>
          </p:cNvPr>
          <p:cNvSpPr/>
          <p:nvPr/>
        </p:nvSpPr>
        <p:spPr>
          <a:xfrm>
            <a:off x="295023" y="5216867"/>
            <a:ext cx="5981554" cy="1105192"/>
          </a:xfrm>
          <a:prstGeom prst="round2DiagRect">
            <a:avLst/>
          </a:prstGeom>
          <a:noFill/>
          <a:ln>
            <a:solidFill>
              <a:schemeClr val="tx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s-GT" sz="2399"/>
          </a:p>
        </p:txBody>
      </p:sp>
      <p:grpSp>
        <p:nvGrpSpPr>
          <p:cNvPr id="79" name="3 Grupo">
            <a:extLst>
              <a:ext uri="{FF2B5EF4-FFF2-40B4-BE49-F238E27FC236}">
                <a16:creationId xmlns:a16="http://schemas.microsoft.com/office/drawing/2014/main" id="{01B5062A-8E5A-784B-A3A6-50F251BDF605}"/>
              </a:ext>
            </a:extLst>
          </p:cNvPr>
          <p:cNvGrpSpPr/>
          <p:nvPr/>
        </p:nvGrpSpPr>
        <p:grpSpPr>
          <a:xfrm>
            <a:off x="535935" y="5241265"/>
            <a:ext cx="5554458" cy="977331"/>
            <a:chOff x="358662" y="4812986"/>
            <a:chExt cx="5554456" cy="1339322"/>
          </a:xfrm>
        </p:grpSpPr>
        <p:sp>
          <p:nvSpPr>
            <p:cNvPr id="80" name="TextBox 289">
              <a:extLst>
                <a:ext uri="{FF2B5EF4-FFF2-40B4-BE49-F238E27FC236}">
                  <a16:creationId xmlns:a16="http://schemas.microsoft.com/office/drawing/2014/main" id="{4FF68420-767D-0349-9C6D-4A4F182F1507}"/>
                </a:ext>
              </a:extLst>
            </p:cNvPr>
            <p:cNvSpPr txBox="1"/>
            <p:nvPr/>
          </p:nvSpPr>
          <p:spPr>
            <a:xfrm>
              <a:off x="849670" y="4870400"/>
              <a:ext cx="2156345" cy="337418"/>
            </a:xfrm>
            <a:prstGeom prst="rect">
              <a:avLst/>
            </a:prstGeom>
            <a:noFill/>
          </p:spPr>
          <p:txBody>
            <a:bodyPr wrap="square" lIns="0" tIns="0" rIns="0" bIns="0" rtlCol="0">
              <a:spAutoFit/>
            </a:bodyPr>
            <a:lstStyle/>
            <a:p>
              <a:r>
                <a:rPr lang="es-GT" sz="1600" b="1" dirty="0">
                  <a:solidFill>
                    <a:schemeClr val="tx2"/>
                  </a:solidFill>
                  <a:latin typeface="Ebrima" panose="02000000000000000000" pitchFamily="2" charset="0"/>
                  <a:ea typeface="Ebrima" panose="02000000000000000000" pitchFamily="2" charset="0"/>
                  <a:cs typeface="Ebrima" panose="02000000000000000000" pitchFamily="2" charset="0"/>
                </a:rPr>
                <a:t>¿A quién se entrega?</a:t>
              </a:r>
            </a:p>
          </p:txBody>
        </p:sp>
        <p:sp>
          <p:nvSpPr>
            <p:cNvPr id="81" name="92 Rectángulo">
              <a:extLst>
                <a:ext uri="{FF2B5EF4-FFF2-40B4-BE49-F238E27FC236}">
                  <a16:creationId xmlns:a16="http://schemas.microsoft.com/office/drawing/2014/main" id="{782C62F1-6A0E-FF41-8D38-0FD285E0018D}"/>
                </a:ext>
              </a:extLst>
            </p:cNvPr>
            <p:cNvSpPr/>
            <p:nvPr/>
          </p:nvSpPr>
          <p:spPr>
            <a:xfrm>
              <a:off x="802656" y="5350940"/>
              <a:ext cx="5110462" cy="801368"/>
            </a:xfrm>
            <a:prstGeom prst="rect">
              <a:avLst/>
            </a:prstGeom>
          </p:spPr>
          <p:txBody>
            <a:bodyPr wrap="square">
              <a:spAutoFit/>
            </a:bodyPr>
            <a:lstStyle/>
            <a:p>
              <a:r>
                <a:rPr lang="es-ES" sz="1600" b="1" dirty="0">
                  <a:solidFill>
                    <a:schemeClr val="tx2"/>
                  </a:solidFill>
                </a:rPr>
                <a:t>POBLACIÓN OBJETIVO: </a:t>
              </a:r>
              <a:r>
                <a:rPr lang="es-ES" sz="1600" dirty="0">
                  <a:solidFill>
                    <a:schemeClr val="tx2"/>
                  </a:solidFill>
                </a:rPr>
                <a:t>Población en general</a:t>
              </a:r>
            </a:p>
            <a:p>
              <a:r>
                <a:rPr lang="es-ES" sz="1600" b="1" dirty="0">
                  <a:solidFill>
                    <a:schemeClr val="tx2"/>
                  </a:solidFill>
                </a:rPr>
                <a:t>POBLACIÓN BENEFICIADA: </a:t>
              </a:r>
              <a:r>
                <a:rPr lang="es-ES" sz="1600" dirty="0">
                  <a:solidFill>
                    <a:schemeClr val="tx2"/>
                  </a:solidFill>
                </a:rPr>
                <a:t>Pueblos Maya, Garífuna y </a:t>
              </a:r>
              <a:r>
                <a:rPr lang="es-ES" sz="1600" dirty="0" err="1">
                  <a:solidFill>
                    <a:schemeClr val="tx2"/>
                  </a:solidFill>
                </a:rPr>
                <a:t>Xinka</a:t>
              </a:r>
              <a:endParaRPr lang="es-ES" sz="1600" dirty="0">
                <a:solidFill>
                  <a:schemeClr val="tx2"/>
                </a:solidFill>
              </a:endParaRPr>
            </a:p>
          </p:txBody>
        </p:sp>
        <p:pic>
          <p:nvPicPr>
            <p:cNvPr id="82" name="93 Imagen">
              <a:extLst>
                <a:ext uri="{FF2B5EF4-FFF2-40B4-BE49-F238E27FC236}">
                  <a16:creationId xmlns:a16="http://schemas.microsoft.com/office/drawing/2014/main" id="{14B9C3EA-2F54-1446-91F0-E917703E0EE0}"/>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58662" y="4812986"/>
              <a:ext cx="364490" cy="537951"/>
            </a:xfrm>
            <a:prstGeom prst="rect">
              <a:avLst/>
            </a:prstGeom>
          </p:spPr>
        </p:pic>
      </p:grpSp>
      <p:pic>
        <p:nvPicPr>
          <p:cNvPr id="83" name="Imagen 82">
            <a:extLst>
              <a:ext uri="{FF2B5EF4-FFF2-40B4-BE49-F238E27FC236}">
                <a16:creationId xmlns:a16="http://schemas.microsoft.com/office/drawing/2014/main" id="{A940F55D-DA3B-AE4B-B070-E451FE8A969E}"/>
              </a:ext>
            </a:extLst>
          </p:cNvPr>
          <p:cNvPicPr>
            <a:picLocks noChangeAspect="1"/>
          </p:cNvPicPr>
          <p:nvPr/>
        </p:nvPicPr>
        <p:blipFill rotWithShape="1">
          <a:blip r:embed="rId5">
            <a:duotone>
              <a:schemeClr val="accent5">
                <a:shade val="45000"/>
                <a:satMod val="135000"/>
              </a:schemeClr>
              <a:prstClr val="white"/>
            </a:duotone>
            <a:extLst>
              <a:ext uri="{BEBA8EAE-BF5A-486C-A8C5-ECC9F3942E4B}">
                <a14:imgProps xmlns:a14="http://schemas.microsoft.com/office/drawing/2010/main">
                  <a14:imgLayer r:embed="rId6">
                    <a14:imgEffect>
                      <a14:backgroundRemoval t="16797" b="90625" l="5584" r="94924"/>
                    </a14:imgEffect>
                  </a14:imgLayer>
                </a14:imgProps>
              </a:ext>
            </a:extLst>
          </a:blip>
          <a:srcRect l="7383" t="17329" r="5491" b="10322"/>
          <a:stretch/>
        </p:blipFill>
        <p:spPr>
          <a:xfrm>
            <a:off x="9851897" y="1465764"/>
            <a:ext cx="1009716" cy="1089581"/>
          </a:xfrm>
          <a:prstGeom prst="rect">
            <a:avLst/>
          </a:prstGeom>
          <a:effectLst>
            <a:outerShdw blurRad="50800" dist="50800" dir="5400000" algn="ctr" rotWithShape="0">
              <a:srgbClr val="000000">
                <a:alpha val="0"/>
              </a:srgbClr>
            </a:outerShdw>
            <a:reflection stA="0" endPos="65000" dist="50800" dir="5400000" sy="-100000" algn="bl" rotWithShape="0"/>
          </a:effectLst>
        </p:spPr>
      </p:pic>
      <p:sp>
        <p:nvSpPr>
          <p:cNvPr id="84" name="Elipse 83">
            <a:extLst>
              <a:ext uri="{FF2B5EF4-FFF2-40B4-BE49-F238E27FC236}">
                <a16:creationId xmlns:a16="http://schemas.microsoft.com/office/drawing/2014/main" id="{FFB1EE4F-5D80-554D-8E8A-3C0EBE9667EA}"/>
              </a:ext>
            </a:extLst>
          </p:cNvPr>
          <p:cNvSpPr/>
          <p:nvPr/>
        </p:nvSpPr>
        <p:spPr>
          <a:xfrm>
            <a:off x="10569006" y="2057688"/>
            <a:ext cx="76200" cy="100013"/>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85" name="Título 3">
            <a:extLst>
              <a:ext uri="{FF2B5EF4-FFF2-40B4-BE49-F238E27FC236}">
                <a16:creationId xmlns:a16="http://schemas.microsoft.com/office/drawing/2014/main" id="{94B6EF68-1F1B-C042-B3EB-DA480B1DA3FC}"/>
              </a:ext>
            </a:extLst>
          </p:cNvPr>
          <p:cNvSpPr txBox="1">
            <a:spLocks/>
          </p:cNvSpPr>
          <p:nvPr/>
        </p:nvSpPr>
        <p:spPr>
          <a:xfrm>
            <a:off x="10475060" y="2105576"/>
            <a:ext cx="1648978" cy="477976"/>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400" b="1"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Izabal,</a:t>
            </a:r>
          </a:p>
          <a:p>
            <a:pPr algn="ctr"/>
            <a:r>
              <a:rPr lang="es-GT" sz="1400" b="1"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Santa Rosa, Chiquimula, Chimaltenango Jalapa, Petén</a:t>
            </a:r>
          </a:p>
        </p:txBody>
      </p:sp>
      <p:sp>
        <p:nvSpPr>
          <p:cNvPr id="86" name="Elipse 85">
            <a:extLst>
              <a:ext uri="{FF2B5EF4-FFF2-40B4-BE49-F238E27FC236}">
                <a16:creationId xmlns:a16="http://schemas.microsoft.com/office/drawing/2014/main" id="{C75CFFBA-1B1F-7943-A37A-4755DB355AC1}"/>
              </a:ext>
            </a:extLst>
          </p:cNvPr>
          <p:cNvSpPr/>
          <p:nvPr/>
        </p:nvSpPr>
        <p:spPr>
          <a:xfrm>
            <a:off x="10398860" y="2242412"/>
            <a:ext cx="76200" cy="100013"/>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87" name="Elipse 46">
            <a:extLst>
              <a:ext uri="{FF2B5EF4-FFF2-40B4-BE49-F238E27FC236}">
                <a16:creationId xmlns:a16="http://schemas.microsoft.com/office/drawing/2014/main" id="{66BBF872-1D59-7349-BF51-2EFA18F98F38}"/>
              </a:ext>
            </a:extLst>
          </p:cNvPr>
          <p:cNvSpPr/>
          <p:nvPr/>
        </p:nvSpPr>
        <p:spPr>
          <a:xfrm>
            <a:off x="10192022" y="2253294"/>
            <a:ext cx="76200" cy="100013"/>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88" name="Elipse 46">
            <a:extLst>
              <a:ext uri="{FF2B5EF4-FFF2-40B4-BE49-F238E27FC236}">
                <a16:creationId xmlns:a16="http://schemas.microsoft.com/office/drawing/2014/main" id="{588A6574-357D-B042-B131-1392AC111C6A}"/>
              </a:ext>
            </a:extLst>
          </p:cNvPr>
          <p:cNvSpPr/>
          <p:nvPr/>
        </p:nvSpPr>
        <p:spPr>
          <a:xfrm>
            <a:off x="10431514" y="1730766"/>
            <a:ext cx="76200" cy="100013"/>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89" name="Elipse 46">
            <a:extLst>
              <a:ext uri="{FF2B5EF4-FFF2-40B4-BE49-F238E27FC236}">
                <a16:creationId xmlns:a16="http://schemas.microsoft.com/office/drawing/2014/main" id="{0DB2EE89-C6A6-C542-BC51-F16588D57969}"/>
              </a:ext>
            </a:extLst>
          </p:cNvPr>
          <p:cNvSpPr/>
          <p:nvPr/>
        </p:nvSpPr>
        <p:spPr>
          <a:xfrm>
            <a:off x="10485944" y="2133548"/>
            <a:ext cx="76200" cy="100013"/>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Tree>
    <p:extLst>
      <p:ext uri="{BB962C8B-B14F-4D97-AF65-F5344CB8AC3E}">
        <p14:creationId xmlns:p14="http://schemas.microsoft.com/office/powerpoint/2010/main" val="40652340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6" name="Rectangle 38">
            <a:extLst>
              <a:ext uri="{FF2B5EF4-FFF2-40B4-BE49-F238E27FC236}">
                <a16:creationId xmlns:a16="http://schemas.microsoft.com/office/drawing/2014/main" id="{6400C3E2-E915-934B-B153-51D2B418FCE1}"/>
              </a:ext>
            </a:extLst>
          </p:cNvPr>
          <p:cNvSpPr/>
          <p:nvPr/>
        </p:nvSpPr>
        <p:spPr>
          <a:xfrm>
            <a:off x="315770" y="1238926"/>
            <a:ext cx="3284408" cy="3831441"/>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87" name="Group 11">
            <a:extLst>
              <a:ext uri="{FF2B5EF4-FFF2-40B4-BE49-F238E27FC236}">
                <a16:creationId xmlns:a16="http://schemas.microsoft.com/office/drawing/2014/main" id="{1BA1FB81-7BE4-6C46-AF15-5803F067A68B}"/>
              </a:ext>
            </a:extLst>
          </p:cNvPr>
          <p:cNvGrpSpPr/>
          <p:nvPr/>
        </p:nvGrpSpPr>
        <p:grpSpPr>
          <a:xfrm>
            <a:off x="485707" y="1317272"/>
            <a:ext cx="3006148" cy="943490"/>
            <a:chOff x="418793" y="760516"/>
            <a:chExt cx="2487282" cy="915594"/>
          </a:xfrm>
        </p:grpSpPr>
        <p:sp>
          <p:nvSpPr>
            <p:cNvPr id="88" name="TextBox 80">
              <a:extLst>
                <a:ext uri="{FF2B5EF4-FFF2-40B4-BE49-F238E27FC236}">
                  <a16:creationId xmlns:a16="http://schemas.microsoft.com/office/drawing/2014/main" id="{F57A4C30-6114-8C43-95DD-0D73B9C43D7E}"/>
                </a:ext>
              </a:extLst>
            </p:cNvPr>
            <p:cNvSpPr txBox="1"/>
            <p:nvPr/>
          </p:nvSpPr>
          <p:spPr>
            <a:xfrm>
              <a:off x="685018" y="1309096"/>
              <a:ext cx="2221057" cy="367014"/>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a:p>
              <a:r>
                <a:rPr lang="es-GT" sz="1200" dirty="0">
                  <a:latin typeface="Arial" panose="020B0604020202020204" pitchFamily="34" charset="0"/>
                  <a:cs typeface="Arial" panose="020B0604020202020204" pitchFamily="34" charset="0"/>
                </a:rPr>
                <a:t>Riqueza para todas y todos</a:t>
              </a:r>
            </a:p>
          </p:txBody>
        </p:sp>
        <p:sp>
          <p:nvSpPr>
            <p:cNvPr id="89" name="Freeform: Shape 40">
              <a:extLst>
                <a:ext uri="{FF2B5EF4-FFF2-40B4-BE49-F238E27FC236}">
                  <a16:creationId xmlns:a16="http://schemas.microsoft.com/office/drawing/2014/main" id="{E5C79F23-5BCB-814C-9488-BB71B0CF6B91}"/>
                </a:ext>
              </a:extLst>
            </p:cNvPr>
            <p:cNvSpPr/>
            <p:nvPr/>
          </p:nvSpPr>
          <p:spPr>
            <a:xfrm>
              <a:off x="418793" y="760516"/>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Prioridad Estratégica </a:t>
              </a:r>
            </a:p>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K’atun 2032</a:t>
              </a:r>
            </a:p>
          </p:txBody>
        </p:sp>
      </p:grpSp>
      <p:sp>
        <p:nvSpPr>
          <p:cNvPr id="90" name="Title 1">
            <a:extLst>
              <a:ext uri="{FF2B5EF4-FFF2-40B4-BE49-F238E27FC236}">
                <a16:creationId xmlns:a16="http://schemas.microsoft.com/office/drawing/2014/main" id="{2020F844-D5A0-4C46-A53E-9C630F11F95F}"/>
              </a:ext>
            </a:extLst>
          </p:cNvPr>
          <p:cNvSpPr>
            <a:spLocks noGrp="1"/>
          </p:cNvSpPr>
          <p:nvPr>
            <p:ph type="title"/>
          </p:nvPr>
        </p:nvSpPr>
        <p:spPr>
          <a:xfrm>
            <a:off x="4517687" y="1810026"/>
            <a:ext cx="4624682" cy="477896"/>
          </a:xfrm>
        </p:spPr>
        <p:txBody>
          <a:bodyPr>
            <a:noAutofit/>
          </a:body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Desarrollo de conocimientos y enseñanza del arte de tejer la indumentaria maya en el área de Chixoy</a:t>
            </a:r>
          </a:p>
        </p:txBody>
      </p:sp>
      <p:sp>
        <p:nvSpPr>
          <p:cNvPr id="91" name="Freeform: Shape 44">
            <a:extLst>
              <a:ext uri="{FF2B5EF4-FFF2-40B4-BE49-F238E27FC236}">
                <a16:creationId xmlns:a16="http://schemas.microsoft.com/office/drawing/2014/main" id="{6543AEF0-D3F3-2B47-8D97-92833141700E}"/>
              </a:ext>
            </a:extLst>
          </p:cNvPr>
          <p:cNvSpPr/>
          <p:nvPr/>
        </p:nvSpPr>
        <p:spPr>
          <a:xfrm>
            <a:off x="463299" y="2338222"/>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92" name="TextBox 81">
            <a:extLst>
              <a:ext uri="{FF2B5EF4-FFF2-40B4-BE49-F238E27FC236}">
                <a16:creationId xmlns:a16="http://schemas.microsoft.com/office/drawing/2014/main" id="{B3A4B117-5BF6-F344-96D4-B23CEC7B2286}"/>
              </a:ext>
            </a:extLst>
          </p:cNvPr>
          <p:cNvSpPr txBox="1"/>
          <p:nvPr/>
        </p:nvSpPr>
        <p:spPr>
          <a:xfrm>
            <a:off x="744100" y="2855124"/>
            <a:ext cx="2750502" cy="2215991"/>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Para el 2030, garantizar que todos los estudiantes adquieran los conocimientos teóricos y prácticos necesarios para promover el desarrollo sostenible, en particular mediante la educación para el desarrollo sostenible, los derechos humanos, la igualdad entre los géneros, la promoción de una cultura de paz y no violencia, la ciudadanía mundial y la valoración de la diversidad cultural y de la contribución de la cultura al desarrollo sostenible, entre otros medios.</a:t>
            </a:r>
            <a:endParaRPr lang="es-GT" sz="1200" b="1" i="1" dirty="0">
              <a:latin typeface="Arial" panose="020B0604020202020204" pitchFamily="34" charset="0"/>
              <a:cs typeface="Arial" panose="020B0604020202020204" pitchFamily="34" charset="0"/>
            </a:endParaRPr>
          </a:p>
        </p:txBody>
      </p:sp>
      <p:sp>
        <p:nvSpPr>
          <p:cNvPr id="93" name="Oval 135">
            <a:extLst>
              <a:ext uri="{FF2B5EF4-FFF2-40B4-BE49-F238E27FC236}">
                <a16:creationId xmlns:a16="http://schemas.microsoft.com/office/drawing/2014/main" id="{EB182DCF-5BAD-814C-BBA2-A532B749024F}"/>
              </a:ext>
            </a:extLst>
          </p:cNvPr>
          <p:cNvSpPr/>
          <p:nvPr/>
        </p:nvSpPr>
        <p:spPr>
          <a:xfrm>
            <a:off x="548195" y="2904811"/>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solidFill>
                <a:schemeClr val="tx1">
                  <a:lumMod val="75000"/>
                  <a:lumOff val="25000"/>
                </a:schemeClr>
              </a:solidFill>
            </a:endParaRPr>
          </a:p>
        </p:txBody>
      </p:sp>
      <p:grpSp>
        <p:nvGrpSpPr>
          <p:cNvPr id="94" name="6 Grupo">
            <a:extLst>
              <a:ext uri="{FF2B5EF4-FFF2-40B4-BE49-F238E27FC236}">
                <a16:creationId xmlns:a16="http://schemas.microsoft.com/office/drawing/2014/main" id="{13BEF9AE-C36C-104F-A04A-0D90986D9ABC}"/>
              </a:ext>
            </a:extLst>
          </p:cNvPr>
          <p:cNvGrpSpPr/>
          <p:nvPr/>
        </p:nvGrpSpPr>
        <p:grpSpPr>
          <a:xfrm>
            <a:off x="6556681" y="5216867"/>
            <a:ext cx="2756034" cy="1081913"/>
            <a:chOff x="6526163" y="5109986"/>
            <a:chExt cx="2756035" cy="1081914"/>
          </a:xfrm>
        </p:grpSpPr>
        <p:sp>
          <p:nvSpPr>
            <p:cNvPr id="95" name="TextBox 200">
              <a:extLst>
                <a:ext uri="{FF2B5EF4-FFF2-40B4-BE49-F238E27FC236}">
                  <a16:creationId xmlns:a16="http://schemas.microsoft.com/office/drawing/2014/main" id="{B3F05E44-C636-DF41-97B2-13F24A667099}"/>
                </a:ext>
              </a:extLst>
            </p:cNvPr>
            <p:cNvSpPr txBox="1"/>
            <p:nvPr/>
          </p:nvSpPr>
          <p:spPr>
            <a:xfrm>
              <a:off x="7142720"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96" name="TextBox 201">
              <a:extLst>
                <a:ext uri="{FF2B5EF4-FFF2-40B4-BE49-F238E27FC236}">
                  <a16:creationId xmlns:a16="http://schemas.microsoft.com/office/drawing/2014/main" id="{B728CA5C-DB1C-B84B-B263-F1037F4BC103}"/>
                </a:ext>
              </a:extLst>
            </p:cNvPr>
            <p:cNvSpPr txBox="1"/>
            <p:nvPr/>
          </p:nvSpPr>
          <p:spPr>
            <a:xfrm>
              <a:off x="6526163" y="5859501"/>
              <a:ext cx="2756035"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1.0 millones</a:t>
              </a:r>
            </a:p>
          </p:txBody>
        </p:sp>
        <p:grpSp>
          <p:nvGrpSpPr>
            <p:cNvPr id="97" name="Group 258">
              <a:extLst>
                <a:ext uri="{FF2B5EF4-FFF2-40B4-BE49-F238E27FC236}">
                  <a16:creationId xmlns:a16="http://schemas.microsoft.com/office/drawing/2014/main" id="{992AF180-BC1A-6241-9D97-F7348905391B}"/>
                </a:ext>
              </a:extLst>
            </p:cNvPr>
            <p:cNvGrpSpPr/>
            <p:nvPr/>
          </p:nvGrpSpPr>
          <p:grpSpPr>
            <a:xfrm>
              <a:off x="6526163" y="5115728"/>
              <a:ext cx="531730" cy="531730"/>
              <a:chOff x="4469581" y="499171"/>
              <a:chExt cx="531730" cy="531730"/>
            </a:xfrm>
          </p:grpSpPr>
          <p:sp>
            <p:nvSpPr>
              <p:cNvPr id="98" name="Oval 259">
                <a:extLst>
                  <a:ext uri="{FF2B5EF4-FFF2-40B4-BE49-F238E27FC236}">
                    <a16:creationId xmlns:a16="http://schemas.microsoft.com/office/drawing/2014/main" id="{DCF871AB-8FD8-EA42-9C6E-705F3653CAEC}"/>
                  </a:ext>
                </a:extLst>
              </p:cNvPr>
              <p:cNvSpPr/>
              <p:nvPr/>
            </p:nvSpPr>
            <p:spPr>
              <a:xfrm>
                <a:off x="4469581" y="499171"/>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99" name="Group 260">
                <a:extLst>
                  <a:ext uri="{FF2B5EF4-FFF2-40B4-BE49-F238E27FC236}">
                    <a16:creationId xmlns:a16="http://schemas.microsoft.com/office/drawing/2014/main" id="{941EE758-2638-7648-83C9-451BF358F46B}"/>
                  </a:ext>
                </a:extLst>
              </p:cNvPr>
              <p:cNvGrpSpPr/>
              <p:nvPr/>
            </p:nvGrpSpPr>
            <p:grpSpPr>
              <a:xfrm>
                <a:off x="4619666" y="648185"/>
                <a:ext cx="224070" cy="226840"/>
                <a:chOff x="1000126" y="663575"/>
                <a:chExt cx="5140325" cy="5203826"/>
              </a:xfrm>
              <a:solidFill>
                <a:schemeClr val="bg1"/>
              </a:solidFill>
            </p:grpSpPr>
            <p:sp>
              <p:nvSpPr>
                <p:cNvPr id="100" name="Freeform 22">
                  <a:extLst>
                    <a:ext uri="{FF2B5EF4-FFF2-40B4-BE49-F238E27FC236}">
                      <a16:creationId xmlns:a16="http://schemas.microsoft.com/office/drawing/2014/main" id="{EA81A117-CF4C-074C-B416-E34E79892873}"/>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01" name="Freeform 23">
                  <a:extLst>
                    <a:ext uri="{FF2B5EF4-FFF2-40B4-BE49-F238E27FC236}">
                      <a16:creationId xmlns:a16="http://schemas.microsoft.com/office/drawing/2014/main" id="{3487CDF4-33EE-1543-ACD7-50C84D0F211F}"/>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02" name="Freeform 24">
                  <a:extLst>
                    <a:ext uri="{FF2B5EF4-FFF2-40B4-BE49-F238E27FC236}">
                      <a16:creationId xmlns:a16="http://schemas.microsoft.com/office/drawing/2014/main" id="{88024860-1E43-654E-9C11-A02EB7B70423}"/>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03" name="Freeform 25">
                  <a:extLst>
                    <a:ext uri="{FF2B5EF4-FFF2-40B4-BE49-F238E27FC236}">
                      <a16:creationId xmlns:a16="http://schemas.microsoft.com/office/drawing/2014/main" id="{BA80F15B-203D-E146-AD07-1B03F3C8D0AE}"/>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04" name="Freeform 26">
                  <a:extLst>
                    <a:ext uri="{FF2B5EF4-FFF2-40B4-BE49-F238E27FC236}">
                      <a16:creationId xmlns:a16="http://schemas.microsoft.com/office/drawing/2014/main" id="{DE7AE3DF-AA37-A949-8FD2-4BB123CF7C16}"/>
                    </a:ext>
                  </a:extLst>
                </p:cNvPr>
                <p:cNvSpPr>
                  <a:spLocks/>
                </p:cNvSpPr>
                <p:nvPr/>
              </p:nvSpPr>
              <p:spPr bwMode="auto">
                <a:xfrm>
                  <a:off x="2892426" y="3502025"/>
                  <a:ext cx="1181100" cy="2365375"/>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05" name="Freeform 27">
                  <a:extLst>
                    <a:ext uri="{FF2B5EF4-FFF2-40B4-BE49-F238E27FC236}">
                      <a16:creationId xmlns:a16="http://schemas.microsoft.com/office/drawing/2014/main" id="{29268B78-902E-C54C-B2DA-8C592CD7F545}"/>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06" name="Freeform 28">
                  <a:extLst>
                    <a:ext uri="{FF2B5EF4-FFF2-40B4-BE49-F238E27FC236}">
                      <a16:creationId xmlns:a16="http://schemas.microsoft.com/office/drawing/2014/main" id="{A17A964F-4C51-5841-B552-1D2E47E330B5}"/>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sp>
        <p:nvSpPr>
          <p:cNvPr id="107" name="TextBox 9">
            <a:extLst>
              <a:ext uri="{FF2B5EF4-FFF2-40B4-BE49-F238E27FC236}">
                <a16:creationId xmlns:a16="http://schemas.microsoft.com/office/drawing/2014/main" id="{F403EA3A-C425-4D41-A372-BFCEDB06E24D}"/>
              </a:ext>
            </a:extLst>
          </p:cNvPr>
          <p:cNvSpPr txBox="1"/>
          <p:nvPr/>
        </p:nvSpPr>
        <p:spPr>
          <a:xfrm>
            <a:off x="9922371" y="456935"/>
            <a:ext cx="2011980" cy="646331"/>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Ubicación Geográfica de los Beneficiarios</a:t>
            </a:r>
          </a:p>
        </p:txBody>
      </p:sp>
      <p:cxnSp>
        <p:nvCxnSpPr>
          <p:cNvPr id="108" name="Straight Connector 305">
            <a:extLst>
              <a:ext uri="{FF2B5EF4-FFF2-40B4-BE49-F238E27FC236}">
                <a16:creationId xmlns:a16="http://schemas.microsoft.com/office/drawing/2014/main" id="{0C2E0CC2-EDB4-0D48-9870-C4EFAEFF446F}"/>
              </a:ext>
            </a:extLst>
          </p:cNvPr>
          <p:cNvCxnSpPr>
            <a:cxnSpLocks/>
          </p:cNvCxnSpPr>
          <p:nvPr/>
        </p:nvCxnSpPr>
        <p:spPr>
          <a:xfrm flipH="1" flipV="1">
            <a:off x="9592820" y="308292"/>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9" name="Title 1">
            <a:extLst>
              <a:ext uri="{FF2B5EF4-FFF2-40B4-BE49-F238E27FC236}">
                <a16:creationId xmlns:a16="http://schemas.microsoft.com/office/drawing/2014/main" id="{CB0F7830-6EF7-8149-BBA4-3E8911C971E0}"/>
              </a:ext>
            </a:extLst>
          </p:cNvPr>
          <p:cNvSpPr txBox="1">
            <a:spLocks/>
          </p:cNvSpPr>
          <p:nvPr/>
        </p:nvSpPr>
        <p:spPr>
          <a:xfrm>
            <a:off x="4150561" y="2725245"/>
            <a:ext cx="4985186" cy="1918640"/>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1800" dirty="0">
                <a:latin typeface="Arial Black" panose="020B0604020202020204" pitchFamily="34" charset="0"/>
                <a:cs typeface="Arial Black" panose="020B0604020202020204" pitchFamily="34" charset="0"/>
              </a:rPr>
              <a:t>DESCRIPCIÓN:</a:t>
            </a:r>
          </a:p>
          <a:p>
            <a:pPr algn="ctr"/>
            <a:r>
              <a:rPr lang="es-ES" sz="1800" dirty="0">
                <a:latin typeface="Arial Black" panose="020B0604020202020204" pitchFamily="34" charset="0"/>
                <a:cs typeface="Arial Black" panose="020B0604020202020204" pitchFamily="34" charset="0"/>
              </a:rPr>
              <a:t>Impulsar la formación de nuevas portadoras y hacedoras del arte del tejido de la indumentaria maya en las comunidades de </a:t>
            </a:r>
            <a:r>
              <a:rPr lang="es-ES" sz="1800" dirty="0" err="1">
                <a:latin typeface="Arial Black" panose="020B0604020202020204" pitchFamily="34" charset="0"/>
                <a:cs typeface="Arial Black" panose="020B0604020202020204" pitchFamily="34" charset="0"/>
              </a:rPr>
              <a:t>Chixoy</a:t>
            </a:r>
            <a:r>
              <a:rPr lang="es-ES" sz="1800" dirty="0">
                <a:latin typeface="Arial Black" panose="020B0604020202020204" pitchFamily="34" charset="0"/>
                <a:cs typeface="Arial Black" panose="020B0604020202020204" pitchFamily="34" charset="0"/>
              </a:rPr>
              <a:t>.</a:t>
            </a:r>
            <a:endParaRPr lang="es-GT" sz="1800" dirty="0">
              <a:latin typeface="Arial Black" panose="020B0604020202020204" pitchFamily="34" charset="0"/>
              <a:cs typeface="Arial Black" panose="020B0604020202020204" pitchFamily="34" charset="0"/>
            </a:endParaRPr>
          </a:p>
        </p:txBody>
      </p:sp>
      <p:sp>
        <p:nvSpPr>
          <p:cNvPr id="110" name="19 Rectángulo redondeado">
            <a:extLst>
              <a:ext uri="{FF2B5EF4-FFF2-40B4-BE49-F238E27FC236}">
                <a16:creationId xmlns:a16="http://schemas.microsoft.com/office/drawing/2014/main" id="{4ACF7CAB-6125-254E-A220-D4C5C79EED2A}"/>
              </a:ext>
            </a:extLst>
          </p:cNvPr>
          <p:cNvSpPr/>
          <p:nvPr/>
        </p:nvSpPr>
        <p:spPr>
          <a:xfrm>
            <a:off x="3954634" y="2655386"/>
            <a:ext cx="5299385" cy="208321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111" name="Oval 135">
            <a:extLst>
              <a:ext uri="{FF2B5EF4-FFF2-40B4-BE49-F238E27FC236}">
                <a16:creationId xmlns:a16="http://schemas.microsoft.com/office/drawing/2014/main" id="{32F1EEC5-9C4B-9D42-851F-0AA1B4F14BB8}"/>
              </a:ext>
            </a:extLst>
          </p:cNvPr>
          <p:cNvSpPr/>
          <p:nvPr/>
        </p:nvSpPr>
        <p:spPr>
          <a:xfrm>
            <a:off x="548218" y="1946809"/>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112" name="Title 1">
            <a:extLst>
              <a:ext uri="{FF2B5EF4-FFF2-40B4-BE49-F238E27FC236}">
                <a16:creationId xmlns:a16="http://schemas.microsoft.com/office/drawing/2014/main" id="{9CE63B55-2D65-0942-8452-58FAD7FCB642}"/>
              </a:ext>
            </a:extLst>
          </p:cNvPr>
          <p:cNvSpPr txBox="1">
            <a:spLocks/>
          </p:cNvSpPr>
          <p:nvPr/>
        </p:nvSpPr>
        <p:spPr>
          <a:xfrm>
            <a:off x="3431470" y="95600"/>
            <a:ext cx="6330058" cy="148638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000" dirty="0">
                <a:latin typeface="Arial Black" panose="020B0604020202020204" pitchFamily="34" charset="0"/>
                <a:ea typeface="Ebrima" panose="02000000000000000000" pitchFamily="2" charset="0"/>
                <a:cs typeface="Arial Black" panose="020B0604020202020204" pitchFamily="34" charset="0"/>
              </a:rPr>
              <a:t>III. Programas priorizados </a:t>
            </a:r>
          </a:p>
          <a:p>
            <a:pPr algn="ctr"/>
            <a:r>
              <a:rPr lang="es-GT" sz="2000" dirty="0">
                <a:latin typeface="Arial Black" panose="020B0604020202020204" pitchFamily="34" charset="0"/>
                <a:ea typeface="Arial Unicode MS" panose="020B0604020202020204" pitchFamily="34" charset="-128"/>
                <a:cs typeface="Arial Black" panose="020B0604020202020204" pitchFamily="34" charset="0"/>
              </a:rPr>
              <a:t>Programa 14. </a:t>
            </a:r>
          </a:p>
          <a:p>
            <a:pPr algn="ctr"/>
            <a:r>
              <a:rPr lang="es-GT" sz="2000" dirty="0">
                <a:latin typeface="Arial Black" panose="020B0604020202020204" pitchFamily="34" charset="0"/>
                <a:ea typeface="Arial Unicode MS" panose="020B0604020202020204" pitchFamily="34" charset="-128"/>
                <a:cs typeface="Arial Black" panose="020B0604020202020204" pitchFamily="34" charset="0"/>
              </a:rPr>
              <a:t>Gestión del Desarrollo Cultural</a:t>
            </a:r>
            <a:endParaRPr lang="es-GT" sz="2400" dirty="0">
              <a:latin typeface="Arial Black" panose="020B0604020202020204" pitchFamily="34" charset="0"/>
              <a:ea typeface="Arial Unicode MS" panose="020B0604020202020204" pitchFamily="34" charset="-128"/>
              <a:cs typeface="Arial Black" panose="020B0604020202020204" pitchFamily="34" charset="0"/>
            </a:endParaRPr>
          </a:p>
        </p:txBody>
      </p:sp>
      <p:sp>
        <p:nvSpPr>
          <p:cNvPr id="113" name="TextBox 9">
            <a:extLst>
              <a:ext uri="{FF2B5EF4-FFF2-40B4-BE49-F238E27FC236}">
                <a16:creationId xmlns:a16="http://schemas.microsoft.com/office/drawing/2014/main" id="{A697435F-CBB6-7549-BC5E-CE857EBABA00}"/>
              </a:ext>
            </a:extLst>
          </p:cNvPr>
          <p:cNvSpPr txBox="1"/>
          <p:nvPr/>
        </p:nvSpPr>
        <p:spPr>
          <a:xfrm>
            <a:off x="9786274" y="2958811"/>
            <a:ext cx="2076599" cy="1723549"/>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IMPACTO</a:t>
            </a:r>
          </a:p>
          <a:p>
            <a:pPr algn="ctr"/>
            <a:r>
              <a:rPr lang="es-GT" sz="1400" b="1" dirty="0">
                <a:solidFill>
                  <a:schemeClr val="tx2"/>
                </a:solidFill>
                <a:latin typeface="Arial" panose="020B0604020202020204" pitchFamily="34" charset="0"/>
                <a:ea typeface="Arial Unicode MS" panose="020B0604020202020204" pitchFamily="34" charset="-128"/>
                <a:cs typeface="Arial" panose="020B0604020202020204" pitchFamily="34" charset="0"/>
              </a:rPr>
              <a:t> Mujeres de las comunidades afectadas por la construcción de la hidroeléctrica </a:t>
            </a:r>
            <a:r>
              <a:rPr lang="es-GT" sz="1400" b="1" dirty="0" err="1">
                <a:solidFill>
                  <a:schemeClr val="tx2"/>
                </a:solidFill>
                <a:latin typeface="Arial" panose="020B0604020202020204" pitchFamily="34" charset="0"/>
                <a:ea typeface="Arial Unicode MS" panose="020B0604020202020204" pitchFamily="34" charset="-128"/>
                <a:cs typeface="Arial" panose="020B0604020202020204" pitchFamily="34" charset="0"/>
              </a:rPr>
              <a:t>Chixoy</a:t>
            </a:r>
            <a:r>
              <a:rPr lang="es-GT" sz="1400" b="1" dirty="0">
                <a:solidFill>
                  <a:schemeClr val="tx2"/>
                </a:solidFill>
                <a:latin typeface="Arial" panose="020B0604020202020204" pitchFamily="34" charset="0"/>
                <a:ea typeface="Arial Unicode MS" panose="020B0604020202020204" pitchFamily="34" charset="-128"/>
                <a:cs typeface="Arial" panose="020B0604020202020204" pitchFamily="34" charset="0"/>
              </a:rPr>
              <a:t>, quienes desarrollaran la habilidad de tejer la indumentaria maya</a:t>
            </a:r>
            <a:r>
              <a:rPr lang="es-GT" sz="14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a:t>
            </a:r>
          </a:p>
        </p:txBody>
      </p:sp>
      <p:sp>
        <p:nvSpPr>
          <p:cNvPr id="114" name="Elipse 113">
            <a:extLst>
              <a:ext uri="{FF2B5EF4-FFF2-40B4-BE49-F238E27FC236}">
                <a16:creationId xmlns:a16="http://schemas.microsoft.com/office/drawing/2014/main" id="{6E4D1939-4918-7E4B-83E8-881A41E3F585}"/>
              </a:ext>
            </a:extLst>
          </p:cNvPr>
          <p:cNvSpPr/>
          <p:nvPr/>
        </p:nvSpPr>
        <p:spPr>
          <a:xfrm>
            <a:off x="3940485" y="1701751"/>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115" name="CuadroTexto 114">
            <a:extLst>
              <a:ext uri="{FF2B5EF4-FFF2-40B4-BE49-F238E27FC236}">
                <a16:creationId xmlns:a16="http://schemas.microsoft.com/office/drawing/2014/main" id="{9FD09E08-DC1A-3949-BC21-CA15DBDBDD5A}"/>
              </a:ext>
            </a:extLst>
          </p:cNvPr>
          <p:cNvSpPr txBox="1"/>
          <p:nvPr/>
        </p:nvSpPr>
        <p:spPr>
          <a:xfrm>
            <a:off x="4012619" y="1710525"/>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9</a:t>
            </a:r>
          </a:p>
        </p:txBody>
      </p:sp>
      <p:sp>
        <p:nvSpPr>
          <p:cNvPr id="116" name="8 Redondear rectángulo de esquina diagonal">
            <a:extLst>
              <a:ext uri="{FF2B5EF4-FFF2-40B4-BE49-F238E27FC236}">
                <a16:creationId xmlns:a16="http://schemas.microsoft.com/office/drawing/2014/main" id="{E26A0533-1EA2-844E-997B-91C212CCBDBB}"/>
              </a:ext>
            </a:extLst>
          </p:cNvPr>
          <p:cNvSpPr/>
          <p:nvPr/>
        </p:nvSpPr>
        <p:spPr>
          <a:xfrm>
            <a:off x="295023" y="5216867"/>
            <a:ext cx="5981554" cy="1105192"/>
          </a:xfrm>
          <a:prstGeom prst="round2DiagRect">
            <a:avLst/>
          </a:prstGeom>
          <a:noFill/>
          <a:ln>
            <a:solidFill>
              <a:schemeClr val="tx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s-GT" sz="2399"/>
          </a:p>
        </p:txBody>
      </p:sp>
      <p:grpSp>
        <p:nvGrpSpPr>
          <p:cNvPr id="117" name="3 Grupo">
            <a:extLst>
              <a:ext uri="{FF2B5EF4-FFF2-40B4-BE49-F238E27FC236}">
                <a16:creationId xmlns:a16="http://schemas.microsoft.com/office/drawing/2014/main" id="{7117EA98-8664-BD47-B87B-F29205295BF3}"/>
              </a:ext>
            </a:extLst>
          </p:cNvPr>
          <p:cNvGrpSpPr/>
          <p:nvPr/>
        </p:nvGrpSpPr>
        <p:grpSpPr>
          <a:xfrm>
            <a:off x="535935" y="5241265"/>
            <a:ext cx="5554458" cy="1125580"/>
            <a:chOff x="358662" y="4812986"/>
            <a:chExt cx="5554456" cy="1542481"/>
          </a:xfrm>
        </p:grpSpPr>
        <p:sp>
          <p:nvSpPr>
            <p:cNvPr id="118" name="TextBox 289">
              <a:extLst>
                <a:ext uri="{FF2B5EF4-FFF2-40B4-BE49-F238E27FC236}">
                  <a16:creationId xmlns:a16="http://schemas.microsoft.com/office/drawing/2014/main" id="{EE0D8DEF-9CCA-5A4D-92C5-943F991804D6}"/>
                </a:ext>
              </a:extLst>
            </p:cNvPr>
            <p:cNvSpPr txBox="1"/>
            <p:nvPr/>
          </p:nvSpPr>
          <p:spPr>
            <a:xfrm>
              <a:off x="849670" y="4870400"/>
              <a:ext cx="2156345" cy="337418"/>
            </a:xfrm>
            <a:prstGeom prst="rect">
              <a:avLst/>
            </a:prstGeom>
            <a:noFill/>
          </p:spPr>
          <p:txBody>
            <a:bodyPr wrap="square" lIns="0" tIns="0" rIns="0" bIns="0" rtlCol="0">
              <a:spAutoFit/>
            </a:bodyPr>
            <a:lstStyle/>
            <a:p>
              <a:r>
                <a:rPr lang="es-GT" sz="1600" b="1" dirty="0">
                  <a:solidFill>
                    <a:schemeClr val="tx2"/>
                  </a:solidFill>
                  <a:latin typeface="Ebrima" panose="02000000000000000000" pitchFamily="2" charset="0"/>
                  <a:ea typeface="Ebrima" panose="02000000000000000000" pitchFamily="2" charset="0"/>
                  <a:cs typeface="Ebrima" panose="02000000000000000000" pitchFamily="2" charset="0"/>
                </a:rPr>
                <a:t>¿A quién se entrega?</a:t>
              </a:r>
            </a:p>
          </p:txBody>
        </p:sp>
        <p:sp>
          <p:nvSpPr>
            <p:cNvPr id="119" name="92 Rectángulo">
              <a:extLst>
                <a:ext uri="{FF2B5EF4-FFF2-40B4-BE49-F238E27FC236}">
                  <a16:creationId xmlns:a16="http://schemas.microsoft.com/office/drawing/2014/main" id="{E3AAFB94-6CD1-B54E-9ADD-6BDBA70B7745}"/>
                </a:ext>
              </a:extLst>
            </p:cNvPr>
            <p:cNvSpPr/>
            <p:nvPr/>
          </p:nvSpPr>
          <p:spPr>
            <a:xfrm>
              <a:off x="802656" y="5216679"/>
              <a:ext cx="5110462" cy="1138788"/>
            </a:xfrm>
            <a:prstGeom prst="rect">
              <a:avLst/>
            </a:prstGeom>
          </p:spPr>
          <p:txBody>
            <a:bodyPr wrap="square">
              <a:spAutoFit/>
            </a:bodyPr>
            <a:lstStyle/>
            <a:p>
              <a:r>
                <a:rPr lang="es-ES" sz="1600" b="1" dirty="0">
                  <a:solidFill>
                    <a:schemeClr val="tx2"/>
                  </a:solidFill>
                </a:rPr>
                <a:t>POBLACIÓN OBJETIVO: </a:t>
              </a:r>
              <a:r>
                <a:rPr lang="es-ES" sz="1600" dirty="0">
                  <a:solidFill>
                    <a:schemeClr val="tx2"/>
                  </a:solidFill>
                </a:rPr>
                <a:t>Pueblos mayas</a:t>
              </a:r>
            </a:p>
            <a:p>
              <a:r>
                <a:rPr lang="es-ES" sz="1600" b="1" dirty="0">
                  <a:solidFill>
                    <a:schemeClr val="tx2"/>
                  </a:solidFill>
                </a:rPr>
                <a:t>POBLACIÓN BENEFICIADA: </a:t>
              </a:r>
              <a:r>
                <a:rPr lang="es-ES" sz="1600" dirty="0">
                  <a:solidFill>
                    <a:schemeClr val="tx2"/>
                  </a:solidFill>
                </a:rPr>
                <a:t>Comunidades </a:t>
              </a:r>
              <a:r>
                <a:rPr lang="es-ES" sz="1600" dirty="0" err="1">
                  <a:solidFill>
                    <a:schemeClr val="tx2"/>
                  </a:solidFill>
                </a:rPr>
                <a:t>Achí</a:t>
              </a:r>
              <a:r>
                <a:rPr lang="es-ES" sz="1600" dirty="0">
                  <a:solidFill>
                    <a:schemeClr val="tx2"/>
                  </a:solidFill>
                </a:rPr>
                <a:t>’, </a:t>
              </a:r>
              <a:r>
                <a:rPr lang="es-ES" sz="1600" dirty="0" err="1">
                  <a:solidFill>
                    <a:schemeClr val="tx2"/>
                  </a:solidFill>
                </a:rPr>
                <a:t>K’iche</a:t>
              </a:r>
              <a:r>
                <a:rPr lang="es-ES" sz="1600" dirty="0">
                  <a:solidFill>
                    <a:schemeClr val="tx2"/>
                  </a:solidFill>
                </a:rPr>
                <a:t>’, </a:t>
              </a:r>
              <a:r>
                <a:rPr lang="es-ES" sz="1600" dirty="0" err="1">
                  <a:solidFill>
                    <a:schemeClr val="tx2"/>
                  </a:solidFill>
                </a:rPr>
                <a:t>Poqomchi</a:t>
              </a:r>
              <a:r>
                <a:rPr lang="es-ES" sz="1600" dirty="0">
                  <a:solidFill>
                    <a:schemeClr val="tx2"/>
                  </a:solidFill>
                </a:rPr>
                <a:t>’ y </a:t>
              </a:r>
              <a:r>
                <a:rPr lang="es-ES" sz="1600" dirty="0" err="1">
                  <a:solidFill>
                    <a:schemeClr val="tx2"/>
                  </a:solidFill>
                </a:rPr>
                <a:t>Q’eqchi</a:t>
              </a:r>
              <a:r>
                <a:rPr lang="es-ES" sz="1600" dirty="0">
                  <a:solidFill>
                    <a:schemeClr val="tx2"/>
                  </a:solidFill>
                </a:rPr>
                <a:t>’</a:t>
              </a:r>
            </a:p>
          </p:txBody>
        </p:sp>
        <p:pic>
          <p:nvPicPr>
            <p:cNvPr id="120" name="93 Imagen">
              <a:extLst>
                <a:ext uri="{FF2B5EF4-FFF2-40B4-BE49-F238E27FC236}">
                  <a16:creationId xmlns:a16="http://schemas.microsoft.com/office/drawing/2014/main" id="{089B5B24-BCEB-AF45-926B-7E5BE0863B08}"/>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58662" y="4812986"/>
              <a:ext cx="364490" cy="537951"/>
            </a:xfrm>
            <a:prstGeom prst="rect">
              <a:avLst/>
            </a:prstGeom>
          </p:spPr>
        </p:pic>
      </p:grpSp>
      <p:pic>
        <p:nvPicPr>
          <p:cNvPr id="121" name="Imagen 120">
            <a:extLst>
              <a:ext uri="{FF2B5EF4-FFF2-40B4-BE49-F238E27FC236}">
                <a16:creationId xmlns:a16="http://schemas.microsoft.com/office/drawing/2014/main" id="{E3EF6F99-9DEA-CE40-A91E-497205218F73}"/>
              </a:ext>
            </a:extLst>
          </p:cNvPr>
          <p:cNvPicPr>
            <a:picLocks noChangeAspect="1"/>
          </p:cNvPicPr>
          <p:nvPr/>
        </p:nvPicPr>
        <p:blipFill rotWithShape="1">
          <a:blip r:embed="rId5">
            <a:duotone>
              <a:schemeClr val="accent5">
                <a:shade val="45000"/>
                <a:satMod val="135000"/>
              </a:schemeClr>
              <a:prstClr val="white"/>
            </a:duotone>
            <a:extLst>
              <a:ext uri="{BEBA8EAE-BF5A-486C-A8C5-ECC9F3942E4B}">
                <a14:imgProps xmlns:a14="http://schemas.microsoft.com/office/drawing/2010/main">
                  <a14:imgLayer r:embed="rId6">
                    <a14:imgEffect>
                      <a14:backgroundRemoval t="16797" b="90625" l="5584" r="94924"/>
                    </a14:imgEffect>
                  </a14:imgLayer>
                </a14:imgProps>
              </a:ext>
            </a:extLst>
          </a:blip>
          <a:srcRect l="7383" t="17329" r="5491" b="10322"/>
          <a:stretch/>
        </p:blipFill>
        <p:spPr>
          <a:xfrm>
            <a:off x="9846260" y="1530744"/>
            <a:ext cx="1009716" cy="1089581"/>
          </a:xfrm>
          <a:prstGeom prst="rect">
            <a:avLst/>
          </a:prstGeom>
          <a:effectLst>
            <a:outerShdw blurRad="50800" dist="50800" dir="5400000" algn="ctr" rotWithShape="0">
              <a:srgbClr val="000000">
                <a:alpha val="0"/>
              </a:srgbClr>
            </a:outerShdw>
            <a:reflection stA="0" endPos="65000" dist="50800" dir="5400000" sy="-100000" algn="bl" rotWithShape="0"/>
          </a:effectLst>
        </p:spPr>
      </p:pic>
      <p:sp>
        <p:nvSpPr>
          <p:cNvPr id="122" name="Elipse 121">
            <a:extLst>
              <a:ext uri="{FF2B5EF4-FFF2-40B4-BE49-F238E27FC236}">
                <a16:creationId xmlns:a16="http://schemas.microsoft.com/office/drawing/2014/main" id="{14B46F22-9A43-C84B-9023-75DEA0609C3F}"/>
              </a:ext>
            </a:extLst>
          </p:cNvPr>
          <p:cNvSpPr/>
          <p:nvPr/>
        </p:nvSpPr>
        <p:spPr>
          <a:xfrm>
            <a:off x="10267213" y="2177826"/>
            <a:ext cx="76200" cy="100013"/>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123" name="Título 3">
            <a:extLst>
              <a:ext uri="{FF2B5EF4-FFF2-40B4-BE49-F238E27FC236}">
                <a16:creationId xmlns:a16="http://schemas.microsoft.com/office/drawing/2014/main" id="{104E93F6-CFD7-054B-9DA3-B4B9272C7033}"/>
              </a:ext>
            </a:extLst>
          </p:cNvPr>
          <p:cNvSpPr txBox="1">
            <a:spLocks/>
          </p:cNvSpPr>
          <p:nvPr/>
        </p:nvSpPr>
        <p:spPr>
          <a:xfrm>
            <a:off x="10589169" y="2192328"/>
            <a:ext cx="1648978" cy="684568"/>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400" b="1"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Baja Verapaz, Alta Verapaz y Quiché</a:t>
            </a:r>
          </a:p>
          <a:p>
            <a:pPr algn="ctr"/>
            <a:r>
              <a:rPr lang="es-GT" sz="1400" b="1" dirty="0">
                <a:solidFill>
                  <a:srgbClr val="C00000"/>
                </a:solidFill>
                <a:latin typeface="Arial Unicode MS" panose="020B0604020202020204" pitchFamily="34" charset="-128"/>
                <a:ea typeface="Arial Unicode MS" panose="020B0604020202020204" pitchFamily="34" charset="-128"/>
                <a:cs typeface="Arial Unicode MS" panose="020B0604020202020204" pitchFamily="34" charset="-128"/>
              </a:rPr>
              <a:t> </a:t>
            </a:r>
          </a:p>
        </p:txBody>
      </p:sp>
      <p:sp>
        <p:nvSpPr>
          <p:cNvPr id="124" name="Elipse 41">
            <a:extLst>
              <a:ext uri="{FF2B5EF4-FFF2-40B4-BE49-F238E27FC236}">
                <a16:creationId xmlns:a16="http://schemas.microsoft.com/office/drawing/2014/main" id="{F2C3428D-A4EE-DE43-8D25-098D5E44A017}"/>
              </a:ext>
            </a:extLst>
          </p:cNvPr>
          <p:cNvSpPr/>
          <p:nvPr/>
        </p:nvSpPr>
        <p:spPr>
          <a:xfrm>
            <a:off x="10343411" y="2047190"/>
            <a:ext cx="76200" cy="100013"/>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
        <p:nvSpPr>
          <p:cNvPr id="125" name="Elipse 41">
            <a:extLst>
              <a:ext uri="{FF2B5EF4-FFF2-40B4-BE49-F238E27FC236}">
                <a16:creationId xmlns:a16="http://schemas.microsoft.com/office/drawing/2014/main" id="{3D631A38-9F76-1242-B1E8-3B0F11C5A072}"/>
              </a:ext>
            </a:extLst>
          </p:cNvPr>
          <p:cNvSpPr/>
          <p:nvPr/>
        </p:nvSpPr>
        <p:spPr>
          <a:xfrm>
            <a:off x="10212779" y="2112506"/>
            <a:ext cx="76200" cy="100013"/>
          </a:xfrm>
          <a:prstGeom prst="ellipse">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dirty="0"/>
          </a:p>
        </p:txBody>
      </p:sp>
    </p:spTree>
    <p:extLst>
      <p:ext uri="{BB962C8B-B14F-4D97-AF65-F5344CB8AC3E}">
        <p14:creationId xmlns:p14="http://schemas.microsoft.com/office/powerpoint/2010/main" val="538225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2" name="Rectangle 38">
            <a:extLst>
              <a:ext uri="{FF2B5EF4-FFF2-40B4-BE49-F238E27FC236}">
                <a16:creationId xmlns:a16="http://schemas.microsoft.com/office/drawing/2014/main" id="{99EC014B-C87C-D24F-94BA-B9ABCDB3D6CD}"/>
              </a:ext>
            </a:extLst>
          </p:cNvPr>
          <p:cNvSpPr/>
          <p:nvPr/>
        </p:nvSpPr>
        <p:spPr>
          <a:xfrm>
            <a:off x="106664" y="1161858"/>
            <a:ext cx="3421104" cy="511769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43" name="Group 14">
            <a:extLst>
              <a:ext uri="{FF2B5EF4-FFF2-40B4-BE49-F238E27FC236}">
                <a16:creationId xmlns:a16="http://schemas.microsoft.com/office/drawing/2014/main" id="{E0055F37-2047-EE48-AB70-E43F05030489}"/>
              </a:ext>
            </a:extLst>
          </p:cNvPr>
          <p:cNvGrpSpPr/>
          <p:nvPr/>
        </p:nvGrpSpPr>
        <p:grpSpPr>
          <a:xfrm>
            <a:off x="625287" y="1199180"/>
            <a:ext cx="2822722" cy="3637220"/>
            <a:chOff x="715279" y="1479592"/>
            <a:chExt cx="2335516" cy="3529678"/>
          </a:xfrm>
        </p:grpSpPr>
        <p:sp>
          <p:nvSpPr>
            <p:cNvPr id="56" name="Freeform: Shape 40">
              <a:extLst>
                <a:ext uri="{FF2B5EF4-FFF2-40B4-BE49-F238E27FC236}">
                  <a16:creationId xmlns:a16="http://schemas.microsoft.com/office/drawing/2014/main" id="{1C46AAA5-1A72-C845-B9CD-F75FBB878070}"/>
                </a:ext>
              </a:extLst>
            </p:cNvPr>
            <p:cNvSpPr/>
            <p:nvPr/>
          </p:nvSpPr>
          <p:spPr>
            <a:xfrm>
              <a:off x="782021" y="1479592"/>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2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2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2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Estratégica</a:t>
              </a:r>
              <a:r>
                <a:rPr lang="en-US" sz="12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K’ATUN 2032</a:t>
              </a:r>
            </a:p>
          </p:txBody>
        </p:sp>
        <p:sp>
          <p:nvSpPr>
            <p:cNvPr id="54" name="Freeform: Shape 43">
              <a:extLst>
                <a:ext uri="{FF2B5EF4-FFF2-40B4-BE49-F238E27FC236}">
                  <a16:creationId xmlns:a16="http://schemas.microsoft.com/office/drawing/2014/main" id="{AEBDA793-5E0D-4240-B18F-26BF7C747B4A}"/>
                </a:ext>
              </a:extLst>
            </p:cNvPr>
            <p:cNvSpPr/>
            <p:nvPr/>
          </p:nvSpPr>
          <p:spPr>
            <a:xfrm>
              <a:off x="782021" y="2343961"/>
              <a:ext cx="2210601"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Presidencial</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sp>
          <p:nvSpPr>
            <p:cNvPr id="50" name="Freeform: Shape 44">
              <a:extLst>
                <a:ext uri="{FF2B5EF4-FFF2-40B4-BE49-F238E27FC236}">
                  <a16:creationId xmlns:a16="http://schemas.microsoft.com/office/drawing/2014/main" id="{84FD9C71-3F4E-0D44-96D2-FCEEADD34E17}"/>
                </a:ext>
              </a:extLst>
            </p:cNvPr>
            <p:cNvSpPr/>
            <p:nvPr/>
          </p:nvSpPr>
          <p:spPr>
            <a:xfrm>
              <a:off x="715279" y="4569828"/>
              <a:ext cx="2268773"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Programa</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grpSp>
      <p:sp>
        <p:nvSpPr>
          <p:cNvPr id="60" name="Freeform: Shape 44">
            <a:extLst>
              <a:ext uri="{FF2B5EF4-FFF2-40B4-BE49-F238E27FC236}">
                <a16:creationId xmlns:a16="http://schemas.microsoft.com/office/drawing/2014/main" id="{2F86A5EC-C04C-B34C-8615-3EF3E1B7597C}"/>
              </a:ext>
            </a:extLst>
          </p:cNvPr>
          <p:cNvSpPr/>
          <p:nvPr/>
        </p:nvSpPr>
        <p:spPr>
          <a:xfrm>
            <a:off x="618133" y="3097056"/>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63" name="TextBox 9">
            <a:extLst>
              <a:ext uri="{FF2B5EF4-FFF2-40B4-BE49-F238E27FC236}">
                <a16:creationId xmlns:a16="http://schemas.microsoft.com/office/drawing/2014/main" id="{B61C7EAE-057E-8A47-BCCD-81A7A6D36E64}"/>
              </a:ext>
            </a:extLst>
          </p:cNvPr>
          <p:cNvSpPr txBox="1"/>
          <p:nvPr/>
        </p:nvSpPr>
        <p:spPr>
          <a:xfrm>
            <a:off x="4462805" y="4991225"/>
            <a:ext cx="1779364" cy="492443"/>
          </a:xfrm>
          <a:prstGeom prst="rect">
            <a:avLst/>
          </a:prstGeom>
          <a:noFill/>
        </p:spPr>
        <p:txBody>
          <a:bodyPr wrap="square" lIns="0" tIns="0" rIns="0" bIns="0" rtlCol="0">
            <a:spAutoFit/>
          </a:bodyPr>
          <a:lstStyle/>
          <a:p>
            <a:pPr algn="ctr"/>
            <a:r>
              <a:rPr lang="en-GB" sz="1600" b="1" dirty="0">
                <a:solidFill>
                  <a:schemeClr val="tx2"/>
                </a:solidFill>
                <a:latin typeface="Arial Black" panose="020B0604020202020204" pitchFamily="34" charset="0"/>
                <a:cs typeface="Arial Black" panose="020B0604020202020204" pitchFamily="34" charset="0"/>
              </a:rPr>
              <a:t>DURACIÓN DEL PROYECTO</a:t>
            </a:r>
            <a:endParaRPr lang="en-IN" sz="1600" b="1" dirty="0">
              <a:solidFill>
                <a:schemeClr val="tx2"/>
              </a:solidFill>
              <a:latin typeface="Arial Black" panose="020B0604020202020204" pitchFamily="34" charset="0"/>
              <a:cs typeface="Arial Black" panose="020B0604020202020204" pitchFamily="34" charset="0"/>
            </a:endParaRPr>
          </a:p>
        </p:txBody>
      </p:sp>
      <p:sp>
        <p:nvSpPr>
          <p:cNvPr id="64" name="TextBox 10">
            <a:extLst>
              <a:ext uri="{FF2B5EF4-FFF2-40B4-BE49-F238E27FC236}">
                <a16:creationId xmlns:a16="http://schemas.microsoft.com/office/drawing/2014/main" id="{033BF8AF-9E54-A847-B2B8-36E3710DB57B}"/>
              </a:ext>
            </a:extLst>
          </p:cNvPr>
          <p:cNvSpPr txBox="1"/>
          <p:nvPr/>
        </p:nvSpPr>
        <p:spPr>
          <a:xfrm>
            <a:off x="4171949" y="5617542"/>
            <a:ext cx="2283140" cy="461665"/>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IN" sz="3000" dirty="0">
                <a:solidFill>
                  <a:schemeClr val="accent1"/>
                </a:solidFill>
              </a:rPr>
              <a:t>11 </a:t>
            </a:r>
            <a:r>
              <a:rPr lang="en-IN" sz="2400" dirty="0" err="1">
                <a:solidFill>
                  <a:schemeClr val="accent1"/>
                </a:solidFill>
                <a:latin typeface="Arial Black" panose="020B0604020202020204" pitchFamily="34" charset="0"/>
                <a:cs typeface="Arial Black" panose="020B0604020202020204" pitchFamily="34" charset="0"/>
              </a:rPr>
              <a:t>Meses</a:t>
            </a:r>
            <a:endParaRPr lang="en-IN" sz="2400" dirty="0">
              <a:solidFill>
                <a:schemeClr val="accent1"/>
              </a:solidFill>
              <a:latin typeface="Arial Black" panose="020B0604020202020204" pitchFamily="34" charset="0"/>
              <a:cs typeface="Arial Black" panose="020B0604020202020204" pitchFamily="34" charset="0"/>
            </a:endParaRPr>
          </a:p>
        </p:txBody>
      </p:sp>
      <p:grpSp>
        <p:nvGrpSpPr>
          <p:cNvPr id="67" name="Group 3">
            <a:extLst>
              <a:ext uri="{FF2B5EF4-FFF2-40B4-BE49-F238E27FC236}">
                <a16:creationId xmlns:a16="http://schemas.microsoft.com/office/drawing/2014/main" id="{6660D89A-75C1-6445-9DC1-B24EA7CE6650}"/>
              </a:ext>
            </a:extLst>
          </p:cNvPr>
          <p:cNvGrpSpPr/>
          <p:nvPr/>
        </p:nvGrpSpPr>
        <p:grpSpPr>
          <a:xfrm>
            <a:off x="3841127" y="4964404"/>
            <a:ext cx="531729" cy="531729"/>
            <a:chOff x="1060566" y="1943691"/>
            <a:chExt cx="531730" cy="531730"/>
          </a:xfrm>
        </p:grpSpPr>
        <p:sp>
          <p:nvSpPr>
            <p:cNvPr id="68" name="Oval 193">
              <a:extLst>
                <a:ext uri="{FF2B5EF4-FFF2-40B4-BE49-F238E27FC236}">
                  <a16:creationId xmlns:a16="http://schemas.microsoft.com/office/drawing/2014/main" id="{35EBAD23-4921-A84D-B506-F00098C8640C}"/>
                </a:ext>
              </a:extLst>
            </p:cNvPr>
            <p:cNvSpPr/>
            <p:nvPr/>
          </p:nvSpPr>
          <p:spPr>
            <a:xfrm>
              <a:off x="1060566" y="1943691"/>
              <a:ext cx="531730" cy="53173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69" name="Group 194">
              <a:extLst>
                <a:ext uri="{FF2B5EF4-FFF2-40B4-BE49-F238E27FC236}">
                  <a16:creationId xmlns:a16="http://schemas.microsoft.com/office/drawing/2014/main" id="{B108D948-8FB0-C540-A3AA-CF69CC376D63}"/>
                </a:ext>
              </a:extLst>
            </p:cNvPr>
            <p:cNvGrpSpPr/>
            <p:nvPr/>
          </p:nvGrpSpPr>
          <p:grpSpPr>
            <a:xfrm>
              <a:off x="1211844" y="2078944"/>
              <a:ext cx="279100" cy="261224"/>
              <a:chOff x="765175" y="1228726"/>
              <a:chExt cx="5205413" cy="4872038"/>
            </a:xfrm>
            <a:solidFill>
              <a:schemeClr val="bg1"/>
            </a:solidFill>
          </p:grpSpPr>
          <p:sp>
            <p:nvSpPr>
              <p:cNvPr id="70" name="Freeform 6">
                <a:extLst>
                  <a:ext uri="{FF2B5EF4-FFF2-40B4-BE49-F238E27FC236}">
                    <a16:creationId xmlns:a16="http://schemas.microsoft.com/office/drawing/2014/main" id="{A85CB12F-6913-3744-A52E-783846480A71}"/>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1" name="Freeform 7">
                <a:extLst>
                  <a:ext uri="{FF2B5EF4-FFF2-40B4-BE49-F238E27FC236}">
                    <a16:creationId xmlns:a16="http://schemas.microsoft.com/office/drawing/2014/main" id="{B76677C7-04C1-6A41-8524-045FD7B46DA6}"/>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2" name="Freeform 8">
                <a:extLst>
                  <a:ext uri="{FF2B5EF4-FFF2-40B4-BE49-F238E27FC236}">
                    <a16:creationId xmlns:a16="http://schemas.microsoft.com/office/drawing/2014/main" id="{E48D51F7-6878-A042-B5E2-7B132F4F3052}"/>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3" name="Freeform 9">
                <a:extLst>
                  <a:ext uri="{FF2B5EF4-FFF2-40B4-BE49-F238E27FC236}">
                    <a16:creationId xmlns:a16="http://schemas.microsoft.com/office/drawing/2014/main" id="{A8330E76-4366-A54C-BC77-A7F99B282514}"/>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84" name="4 Grupo">
            <a:extLst>
              <a:ext uri="{FF2B5EF4-FFF2-40B4-BE49-F238E27FC236}">
                <a16:creationId xmlns:a16="http://schemas.microsoft.com/office/drawing/2014/main" id="{7BB0973A-B3D2-5D43-9165-8CB3D3EB2A08}"/>
              </a:ext>
            </a:extLst>
          </p:cNvPr>
          <p:cNvGrpSpPr/>
          <p:nvPr/>
        </p:nvGrpSpPr>
        <p:grpSpPr>
          <a:xfrm>
            <a:off x="9624811" y="1161858"/>
            <a:ext cx="2392582" cy="1611293"/>
            <a:chOff x="9798857" y="5135373"/>
            <a:chExt cx="2392582" cy="1611292"/>
          </a:xfrm>
        </p:grpSpPr>
        <p:sp>
          <p:nvSpPr>
            <p:cNvPr id="86" name="TextBox 211">
              <a:extLst>
                <a:ext uri="{FF2B5EF4-FFF2-40B4-BE49-F238E27FC236}">
                  <a16:creationId xmlns:a16="http://schemas.microsoft.com/office/drawing/2014/main" id="{4BD8F2DC-5065-9845-98C5-461DEFEA827C}"/>
                </a:ext>
              </a:extLst>
            </p:cNvPr>
            <p:cNvSpPr txBox="1"/>
            <p:nvPr/>
          </p:nvSpPr>
          <p:spPr>
            <a:xfrm>
              <a:off x="9798857" y="5915668"/>
              <a:ext cx="2319613" cy="830997"/>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3000" dirty="0">
                  <a:solidFill>
                    <a:schemeClr val="accent3"/>
                  </a:solidFill>
                  <a:latin typeface="Arial Black" panose="020B0604020202020204" pitchFamily="34" charset="0"/>
                  <a:ea typeface="Arial Unicode MS" panose="020B0604020202020204" pitchFamily="34" charset="-128"/>
                  <a:cs typeface="Arial Black" panose="020B0604020202020204" pitchFamily="34" charset="0"/>
                </a:rPr>
                <a:t>100,000</a:t>
              </a:r>
            </a:p>
            <a:p>
              <a:pPr algn="ctr">
                <a:lnSpc>
                  <a:spcPct val="90000"/>
                </a:lnSpc>
                <a:spcBef>
                  <a:spcPct val="0"/>
                </a:spcBef>
              </a:pPr>
              <a:r>
                <a:rPr lang="es-GT" sz="3000" dirty="0">
                  <a:solidFill>
                    <a:schemeClr val="accent3"/>
                  </a:solidFill>
                  <a:latin typeface="Arial Black" panose="020B0604020202020204" pitchFamily="34" charset="0"/>
                  <a:ea typeface="Arial Unicode MS" panose="020B0604020202020204" pitchFamily="34" charset="-128"/>
                  <a:cs typeface="Arial Black" panose="020B0604020202020204" pitchFamily="34" charset="0"/>
                </a:rPr>
                <a:t> Personas</a:t>
              </a:r>
            </a:p>
          </p:txBody>
        </p:sp>
        <p:sp>
          <p:nvSpPr>
            <p:cNvPr id="87" name="TextBox 9">
              <a:extLst>
                <a:ext uri="{FF2B5EF4-FFF2-40B4-BE49-F238E27FC236}">
                  <a16:creationId xmlns:a16="http://schemas.microsoft.com/office/drawing/2014/main" id="{01F920DE-F51B-7244-9126-731D8FCBA84D}"/>
                </a:ext>
              </a:extLst>
            </p:cNvPr>
            <p:cNvSpPr txBox="1"/>
            <p:nvPr/>
          </p:nvSpPr>
          <p:spPr>
            <a:xfrm>
              <a:off x="10567519" y="5135373"/>
              <a:ext cx="1623920" cy="430887"/>
            </a:xfrm>
            <a:prstGeom prst="rect">
              <a:avLst/>
            </a:prstGeom>
            <a:noFill/>
          </p:spPr>
          <p:txBody>
            <a:bodyPr wrap="square" lIns="0" tIns="0" rIns="0" bIns="0" rtlCol="0">
              <a:spAutoFit/>
            </a:bodyPr>
            <a:lstStyle/>
            <a:p>
              <a:pPr algn="ctr"/>
              <a:r>
                <a:rPr lang="en-GB" sz="1400" b="1" dirty="0">
                  <a:solidFill>
                    <a:schemeClr val="tx1">
                      <a:lumMod val="75000"/>
                      <a:lumOff val="25000"/>
                    </a:schemeClr>
                  </a:solidFill>
                  <a:latin typeface="Arial Black" panose="020B0604020202020204" pitchFamily="34" charset="0"/>
                  <a:cs typeface="Arial Black" panose="020B0604020202020204" pitchFamily="34" charset="0"/>
                </a:rPr>
                <a:t>BENEFICIARIOS TOTALES</a:t>
              </a:r>
              <a:endParaRPr lang="en-IN" sz="1400" b="1" dirty="0">
                <a:solidFill>
                  <a:schemeClr val="tx1">
                    <a:lumMod val="75000"/>
                    <a:lumOff val="25000"/>
                  </a:schemeClr>
                </a:solidFill>
                <a:latin typeface="Arial Black" panose="020B0604020202020204" pitchFamily="34" charset="0"/>
                <a:cs typeface="Arial Black" panose="020B0604020202020204" pitchFamily="34" charset="0"/>
              </a:endParaRPr>
            </a:p>
          </p:txBody>
        </p:sp>
      </p:grpSp>
      <p:cxnSp>
        <p:nvCxnSpPr>
          <p:cNvPr id="96" name="Straight Connector 305">
            <a:extLst>
              <a:ext uri="{FF2B5EF4-FFF2-40B4-BE49-F238E27FC236}">
                <a16:creationId xmlns:a16="http://schemas.microsoft.com/office/drawing/2014/main" id="{4411DE09-FAAF-0F45-AE28-F3C9198D1C99}"/>
              </a:ext>
            </a:extLst>
          </p:cNvPr>
          <p:cNvCxnSpPr>
            <a:cxnSpLocks/>
          </p:cNvCxnSpPr>
          <p:nvPr/>
        </p:nvCxnSpPr>
        <p:spPr>
          <a:xfrm flipH="1" flipV="1">
            <a:off x="9257769" y="391359"/>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7" name="Title 1">
            <a:extLst>
              <a:ext uri="{FF2B5EF4-FFF2-40B4-BE49-F238E27FC236}">
                <a16:creationId xmlns:a16="http://schemas.microsoft.com/office/drawing/2014/main" id="{72F2A2C0-C479-AB4D-A3F9-B8C87BD42FB6}"/>
              </a:ext>
            </a:extLst>
          </p:cNvPr>
          <p:cNvSpPr txBox="1">
            <a:spLocks/>
          </p:cNvSpPr>
          <p:nvPr/>
        </p:nvSpPr>
        <p:spPr>
          <a:xfrm>
            <a:off x="4098483" y="1980439"/>
            <a:ext cx="4830462" cy="271588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1400" dirty="0">
                <a:latin typeface="Arial Black" panose="020B0604020202020204" pitchFamily="34" charset="0"/>
                <a:cs typeface="Arial Black" panose="020B0604020202020204" pitchFamily="34" charset="0"/>
              </a:rPr>
              <a:t>DESCRIPCIÓN:</a:t>
            </a:r>
          </a:p>
          <a:p>
            <a:pPr algn="ctr"/>
            <a:r>
              <a:rPr lang="es-GT" sz="1400" dirty="0">
                <a:latin typeface="Arial Black" panose="020B0604020202020204" pitchFamily="34" charset="0"/>
                <a:cs typeface="Arial Black" panose="020B0604020202020204" pitchFamily="34" charset="0"/>
              </a:rPr>
              <a:t>PRIMERA FASE</a:t>
            </a:r>
          </a:p>
          <a:p>
            <a:pPr algn="ctr"/>
            <a:r>
              <a:rPr lang="es-ES" sz="1300" dirty="0">
                <a:latin typeface="Arial Black" panose="020B0604020202020204" pitchFamily="34" charset="0"/>
                <a:cs typeface="Arial Black" panose="020B0604020202020204" pitchFamily="34" charset="0"/>
              </a:rPr>
              <a:t>Construcción de la Escuela de Arte Dramático, la cual contará con los espacios arquitectónicos necesarios para brindar el servicio de formación en esta disciplina, proyecto que se ejecutará en su primera fase durante el período 2019-2020, alcanzando el proyecto un costo total de </a:t>
            </a:r>
            <a:br>
              <a:rPr lang="es-ES" sz="1300" dirty="0">
                <a:latin typeface="Arial Black" panose="020B0604020202020204" pitchFamily="34" charset="0"/>
                <a:cs typeface="Arial Black" panose="020B0604020202020204" pitchFamily="34" charset="0"/>
              </a:rPr>
            </a:br>
            <a:r>
              <a:rPr lang="es-ES" sz="1300" dirty="0">
                <a:latin typeface="Arial Black" panose="020B0604020202020204" pitchFamily="34" charset="0"/>
                <a:cs typeface="Arial Black" panose="020B0604020202020204" pitchFamily="34" charset="0"/>
              </a:rPr>
              <a:t>Q50.0 millones.</a:t>
            </a:r>
          </a:p>
          <a:p>
            <a:pPr algn="ctr"/>
            <a:endParaRPr lang="es-ES" sz="1300" dirty="0">
              <a:latin typeface="Arial Black" panose="020B0604020202020204" pitchFamily="34" charset="0"/>
              <a:cs typeface="Arial Black" panose="020B0604020202020204" pitchFamily="34" charset="0"/>
            </a:endParaRPr>
          </a:p>
          <a:p>
            <a:pPr algn="ctr"/>
            <a:r>
              <a:rPr lang="es-ES" sz="1400" dirty="0">
                <a:latin typeface="Arial Black" panose="020B0604020202020204" pitchFamily="34" charset="0"/>
                <a:cs typeface="Arial Black" panose="020B0604020202020204" pitchFamily="34" charset="0"/>
              </a:rPr>
              <a:t>SEGUNDA FASE</a:t>
            </a:r>
          </a:p>
          <a:p>
            <a:pPr algn="ctr"/>
            <a:r>
              <a:rPr lang="es-ES" sz="1300" dirty="0">
                <a:latin typeface="Arial Black" panose="020B0604020202020204" pitchFamily="34" charset="0"/>
                <a:cs typeface="Arial Black" panose="020B0604020202020204" pitchFamily="34" charset="0"/>
              </a:rPr>
              <a:t>Consistirá en el equipamiento del edificio de la ENAD a ejecutarse en el ejercicio fiscal </a:t>
            </a:r>
          </a:p>
          <a:p>
            <a:pPr algn="ctr"/>
            <a:r>
              <a:rPr lang="es-ES" sz="1300" dirty="0">
                <a:latin typeface="Arial Black" panose="020B0604020202020204" pitchFamily="34" charset="0"/>
                <a:cs typeface="Arial Black" panose="020B0604020202020204" pitchFamily="34" charset="0"/>
              </a:rPr>
              <a:t>2020-2021.</a:t>
            </a:r>
            <a:endParaRPr lang="es-GT" sz="1300" dirty="0">
              <a:latin typeface="Arial Black" panose="020B0604020202020204" pitchFamily="34" charset="0"/>
              <a:cs typeface="Arial Black" panose="020B0604020202020204" pitchFamily="34" charset="0"/>
            </a:endParaRPr>
          </a:p>
        </p:txBody>
      </p:sp>
      <p:sp>
        <p:nvSpPr>
          <p:cNvPr id="98" name="19 Rectángulo redondeado">
            <a:extLst>
              <a:ext uri="{FF2B5EF4-FFF2-40B4-BE49-F238E27FC236}">
                <a16:creationId xmlns:a16="http://schemas.microsoft.com/office/drawing/2014/main" id="{1250CACA-D955-EA46-826E-101A02E6A1F9}"/>
              </a:ext>
            </a:extLst>
          </p:cNvPr>
          <p:cNvSpPr/>
          <p:nvPr/>
        </p:nvSpPr>
        <p:spPr>
          <a:xfrm>
            <a:off x="3990195" y="1884063"/>
            <a:ext cx="5050882" cy="291340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99" name="Oval 135">
            <a:extLst>
              <a:ext uri="{FF2B5EF4-FFF2-40B4-BE49-F238E27FC236}">
                <a16:creationId xmlns:a16="http://schemas.microsoft.com/office/drawing/2014/main" id="{5565E854-1D1E-F143-939C-A2FA93596CBD}"/>
              </a:ext>
            </a:extLst>
          </p:cNvPr>
          <p:cNvSpPr/>
          <p:nvPr/>
        </p:nvSpPr>
        <p:spPr>
          <a:xfrm>
            <a:off x="665619" y="1844811"/>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104" name="Freeform: Shape 44">
            <a:extLst>
              <a:ext uri="{FF2B5EF4-FFF2-40B4-BE49-F238E27FC236}">
                <a16:creationId xmlns:a16="http://schemas.microsoft.com/office/drawing/2014/main" id="{5E5E52D4-2438-2F47-8762-898209C0CC3A}"/>
              </a:ext>
            </a:extLst>
          </p:cNvPr>
          <p:cNvSpPr/>
          <p:nvPr/>
        </p:nvSpPr>
        <p:spPr>
          <a:xfrm>
            <a:off x="649567" y="5222435"/>
            <a:ext cx="2742056" cy="452831"/>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Producto</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subproducto</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sp>
        <p:nvSpPr>
          <p:cNvPr id="106" name="Title 1">
            <a:extLst>
              <a:ext uri="{FF2B5EF4-FFF2-40B4-BE49-F238E27FC236}">
                <a16:creationId xmlns:a16="http://schemas.microsoft.com/office/drawing/2014/main" id="{ED35E3CE-09CC-464D-B7B6-0CD6A0BA2EEE}"/>
              </a:ext>
            </a:extLst>
          </p:cNvPr>
          <p:cNvSpPr txBox="1">
            <a:spLocks/>
          </p:cNvSpPr>
          <p:nvPr/>
        </p:nvSpPr>
        <p:spPr>
          <a:xfrm>
            <a:off x="3796938" y="419339"/>
            <a:ext cx="5181113" cy="522664"/>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400" dirty="0">
                <a:latin typeface="Arial Black" panose="020B0604020202020204" pitchFamily="34" charset="0"/>
                <a:ea typeface="Ebrima" panose="02000000000000000000" pitchFamily="2" charset="0"/>
                <a:cs typeface="Arial Black" panose="020B0604020202020204" pitchFamily="34" charset="0"/>
              </a:rPr>
              <a:t>IV. Proyectos Estratégicos</a:t>
            </a:r>
            <a:endParaRPr lang="en-US" sz="2400" dirty="0">
              <a:latin typeface="Arial Black" panose="020B0604020202020204" pitchFamily="34" charset="0"/>
              <a:cs typeface="Arial Black" panose="020B0604020202020204" pitchFamily="34" charset="0"/>
            </a:endParaRPr>
          </a:p>
        </p:txBody>
      </p:sp>
      <p:grpSp>
        <p:nvGrpSpPr>
          <p:cNvPr id="107" name="136 Grupo">
            <a:extLst>
              <a:ext uri="{FF2B5EF4-FFF2-40B4-BE49-F238E27FC236}">
                <a16:creationId xmlns:a16="http://schemas.microsoft.com/office/drawing/2014/main" id="{CC49B8A9-58C6-FC4E-BE12-511968C3472D}"/>
              </a:ext>
            </a:extLst>
          </p:cNvPr>
          <p:cNvGrpSpPr/>
          <p:nvPr/>
        </p:nvGrpSpPr>
        <p:grpSpPr>
          <a:xfrm>
            <a:off x="9697780" y="3316777"/>
            <a:ext cx="2319613" cy="1294343"/>
            <a:chOff x="9757693" y="5156314"/>
            <a:chExt cx="2319613" cy="1294343"/>
          </a:xfrm>
        </p:grpSpPr>
        <p:sp>
          <p:nvSpPr>
            <p:cNvPr id="109" name="TextBox 211">
              <a:extLst>
                <a:ext uri="{FF2B5EF4-FFF2-40B4-BE49-F238E27FC236}">
                  <a16:creationId xmlns:a16="http://schemas.microsoft.com/office/drawing/2014/main" id="{60889DC1-728B-4D43-A623-A71C659375FD}"/>
                </a:ext>
              </a:extLst>
            </p:cNvPr>
            <p:cNvSpPr txBox="1"/>
            <p:nvPr/>
          </p:nvSpPr>
          <p:spPr>
            <a:xfrm>
              <a:off x="9757693" y="6065936"/>
              <a:ext cx="2319613" cy="384721"/>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GB" sz="2500" dirty="0">
                  <a:solidFill>
                    <a:schemeClr val="accent3"/>
                  </a:solidFill>
                  <a:latin typeface="Arial Black" panose="020B0604020202020204" pitchFamily="34" charset="0"/>
                  <a:cs typeface="Arial Black" panose="020B0604020202020204" pitchFamily="34" charset="0"/>
                </a:rPr>
                <a:t>INVERSIÓN</a:t>
              </a:r>
            </a:p>
          </p:txBody>
        </p:sp>
        <p:sp>
          <p:nvSpPr>
            <p:cNvPr id="110" name="TextBox 9">
              <a:extLst>
                <a:ext uri="{FF2B5EF4-FFF2-40B4-BE49-F238E27FC236}">
                  <a16:creationId xmlns:a16="http://schemas.microsoft.com/office/drawing/2014/main" id="{ED34E3F5-7043-5F47-BE47-3800FDA5ED1D}"/>
                </a:ext>
              </a:extLst>
            </p:cNvPr>
            <p:cNvSpPr txBox="1"/>
            <p:nvPr/>
          </p:nvSpPr>
          <p:spPr>
            <a:xfrm>
              <a:off x="10391334" y="5156314"/>
              <a:ext cx="1685479" cy="648095"/>
            </a:xfrm>
            <a:prstGeom prst="rect">
              <a:avLst/>
            </a:prstGeom>
            <a:noFill/>
          </p:spPr>
          <p:txBody>
            <a:bodyPr wrap="square" lIns="0" tIns="0" rIns="0" bIns="0" rtlCol="0">
              <a:spAutoFit/>
            </a:bodyPr>
            <a:lstStyle/>
            <a:p>
              <a:pPr algn="ct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CLASIFICACIÓN</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POR</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TIPO</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DE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GASTO</a:t>
              </a:r>
              <a:endParaRPr lang="en-IN" sz="1400" b="1" dirty="0">
                <a:solidFill>
                  <a:schemeClr val="tx1">
                    <a:lumMod val="75000"/>
                    <a:lumOff val="25000"/>
                  </a:schemeClr>
                </a:solidFill>
                <a:latin typeface="Arial Black" panose="020B0604020202020204" pitchFamily="34" charset="0"/>
                <a:cs typeface="Arial Black" panose="020B0604020202020204" pitchFamily="34" charset="0"/>
              </a:endParaRPr>
            </a:p>
          </p:txBody>
        </p:sp>
      </p:grpSp>
      <p:grpSp>
        <p:nvGrpSpPr>
          <p:cNvPr id="115" name="Group 3">
            <a:extLst>
              <a:ext uri="{FF2B5EF4-FFF2-40B4-BE49-F238E27FC236}">
                <a16:creationId xmlns:a16="http://schemas.microsoft.com/office/drawing/2014/main" id="{C9823DA0-367D-A845-8F34-5B7F51BFE376}"/>
              </a:ext>
            </a:extLst>
          </p:cNvPr>
          <p:cNvGrpSpPr/>
          <p:nvPr/>
        </p:nvGrpSpPr>
        <p:grpSpPr>
          <a:xfrm>
            <a:off x="9543719" y="3233910"/>
            <a:ext cx="531729" cy="531729"/>
            <a:chOff x="1060566" y="1943691"/>
            <a:chExt cx="531730" cy="531730"/>
          </a:xfrm>
        </p:grpSpPr>
        <p:sp>
          <p:nvSpPr>
            <p:cNvPr id="116" name="Oval 193">
              <a:extLst>
                <a:ext uri="{FF2B5EF4-FFF2-40B4-BE49-F238E27FC236}">
                  <a16:creationId xmlns:a16="http://schemas.microsoft.com/office/drawing/2014/main" id="{D395B5DC-F084-B049-965D-FE8ABC9BE9BA}"/>
                </a:ext>
              </a:extLst>
            </p:cNvPr>
            <p:cNvSpPr/>
            <p:nvPr/>
          </p:nvSpPr>
          <p:spPr>
            <a:xfrm>
              <a:off x="1060566" y="1943691"/>
              <a:ext cx="531730" cy="5317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117" name="Group 194">
              <a:extLst>
                <a:ext uri="{FF2B5EF4-FFF2-40B4-BE49-F238E27FC236}">
                  <a16:creationId xmlns:a16="http://schemas.microsoft.com/office/drawing/2014/main" id="{10D78BB2-874D-CF46-8E56-A21A9FE12CED}"/>
                </a:ext>
              </a:extLst>
            </p:cNvPr>
            <p:cNvGrpSpPr/>
            <p:nvPr/>
          </p:nvGrpSpPr>
          <p:grpSpPr>
            <a:xfrm>
              <a:off x="1211844" y="2078944"/>
              <a:ext cx="279100" cy="261224"/>
              <a:chOff x="765175" y="1228726"/>
              <a:chExt cx="5205413" cy="4872038"/>
            </a:xfrm>
            <a:solidFill>
              <a:schemeClr val="bg1"/>
            </a:solidFill>
          </p:grpSpPr>
          <p:sp>
            <p:nvSpPr>
              <p:cNvPr id="118" name="Freeform 6">
                <a:extLst>
                  <a:ext uri="{FF2B5EF4-FFF2-40B4-BE49-F238E27FC236}">
                    <a16:creationId xmlns:a16="http://schemas.microsoft.com/office/drawing/2014/main" id="{DCA1146E-54AC-8548-B487-6EEEA9B34EF6}"/>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19" name="Freeform 7">
                <a:extLst>
                  <a:ext uri="{FF2B5EF4-FFF2-40B4-BE49-F238E27FC236}">
                    <a16:creationId xmlns:a16="http://schemas.microsoft.com/office/drawing/2014/main" id="{39A82537-C142-C24C-95ED-3F0BBF3E19A7}"/>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20" name="Freeform 8">
                <a:extLst>
                  <a:ext uri="{FF2B5EF4-FFF2-40B4-BE49-F238E27FC236}">
                    <a16:creationId xmlns:a16="http://schemas.microsoft.com/office/drawing/2014/main" id="{3D363324-6781-1447-8CF3-C670D67A2253}"/>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21" name="Freeform 9">
                <a:extLst>
                  <a:ext uri="{FF2B5EF4-FFF2-40B4-BE49-F238E27FC236}">
                    <a16:creationId xmlns:a16="http://schemas.microsoft.com/office/drawing/2014/main" id="{F4D1734C-E0E8-614F-807A-CF950B85B821}"/>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122" name="Group 298">
            <a:extLst>
              <a:ext uri="{FF2B5EF4-FFF2-40B4-BE49-F238E27FC236}">
                <a16:creationId xmlns:a16="http://schemas.microsoft.com/office/drawing/2014/main" id="{B5F2C795-459D-DA4B-89DF-67B2CDA3D746}"/>
              </a:ext>
            </a:extLst>
          </p:cNvPr>
          <p:cNvGrpSpPr/>
          <p:nvPr/>
        </p:nvGrpSpPr>
        <p:grpSpPr>
          <a:xfrm>
            <a:off x="9749329" y="5186900"/>
            <a:ext cx="2470480" cy="430887"/>
            <a:chOff x="9222004" y="1097466"/>
            <a:chExt cx="2470480" cy="430885"/>
          </a:xfrm>
        </p:grpSpPr>
        <p:grpSp>
          <p:nvGrpSpPr>
            <p:cNvPr id="123" name="Group 283">
              <a:extLst>
                <a:ext uri="{FF2B5EF4-FFF2-40B4-BE49-F238E27FC236}">
                  <a16:creationId xmlns:a16="http://schemas.microsoft.com/office/drawing/2014/main" id="{39E3C7E5-647C-3F40-893A-A8E7BA1F7E40}"/>
                </a:ext>
              </a:extLst>
            </p:cNvPr>
            <p:cNvGrpSpPr/>
            <p:nvPr/>
          </p:nvGrpSpPr>
          <p:grpSpPr>
            <a:xfrm>
              <a:off x="9222004" y="1142200"/>
              <a:ext cx="266339" cy="320154"/>
              <a:chOff x="5616492" y="2184403"/>
              <a:chExt cx="4329114" cy="5203820"/>
            </a:xfrm>
            <a:solidFill>
              <a:schemeClr val="accent2"/>
            </a:solidFill>
          </p:grpSpPr>
          <p:sp>
            <p:nvSpPr>
              <p:cNvPr id="125" name="Freeform 55">
                <a:extLst>
                  <a:ext uri="{FF2B5EF4-FFF2-40B4-BE49-F238E27FC236}">
                    <a16:creationId xmlns:a16="http://schemas.microsoft.com/office/drawing/2014/main" id="{3B823581-CCD4-FA4C-802D-02EC0AA58798}"/>
                  </a:ext>
                </a:extLst>
              </p:cNvPr>
              <p:cNvSpPr>
                <a:spLocks noEditPoints="1"/>
              </p:cNvSpPr>
              <p:nvPr/>
            </p:nvSpPr>
            <p:spPr bwMode="auto">
              <a:xfrm>
                <a:off x="5616492" y="2184403"/>
                <a:ext cx="4329114" cy="5203820"/>
              </a:xfrm>
              <a:custGeom>
                <a:avLst/>
                <a:gdLst>
                  <a:gd name="T0" fmla="*/ 439 w 5454"/>
                  <a:gd name="T1" fmla="*/ 1146 h 6556"/>
                  <a:gd name="T2" fmla="*/ 393 w 5454"/>
                  <a:gd name="T3" fmla="*/ 1178 h 6556"/>
                  <a:gd name="T4" fmla="*/ 375 w 5454"/>
                  <a:gd name="T5" fmla="*/ 1234 h 6556"/>
                  <a:gd name="T6" fmla="*/ 379 w 5454"/>
                  <a:gd name="T7" fmla="*/ 6118 h 6556"/>
                  <a:gd name="T8" fmla="*/ 413 w 5454"/>
                  <a:gd name="T9" fmla="*/ 6163 h 6556"/>
                  <a:gd name="T10" fmla="*/ 469 w 5454"/>
                  <a:gd name="T11" fmla="*/ 6181 h 6556"/>
                  <a:gd name="T12" fmla="*/ 4121 w 5454"/>
                  <a:gd name="T13" fmla="*/ 6177 h 6556"/>
                  <a:gd name="T14" fmla="*/ 4167 w 5454"/>
                  <a:gd name="T15" fmla="*/ 6143 h 6556"/>
                  <a:gd name="T16" fmla="*/ 4185 w 5454"/>
                  <a:gd name="T17" fmla="*/ 6088 h 6556"/>
                  <a:gd name="T18" fmla="*/ 1363 w 5454"/>
                  <a:gd name="T19" fmla="*/ 5791 h 6556"/>
                  <a:gd name="T20" fmla="*/ 1215 w 5454"/>
                  <a:gd name="T21" fmla="*/ 5767 h 6556"/>
                  <a:gd name="T22" fmla="*/ 1085 w 5454"/>
                  <a:gd name="T23" fmla="*/ 5699 h 6556"/>
                  <a:gd name="T24" fmla="*/ 983 w 5454"/>
                  <a:gd name="T25" fmla="*/ 5597 h 6556"/>
                  <a:gd name="T26" fmla="*/ 918 w 5454"/>
                  <a:gd name="T27" fmla="*/ 5470 h 6556"/>
                  <a:gd name="T28" fmla="*/ 894 w 5454"/>
                  <a:gd name="T29" fmla="*/ 5322 h 6556"/>
                  <a:gd name="T30" fmla="*/ 469 w 5454"/>
                  <a:gd name="T31" fmla="*/ 1140 h 6556"/>
                  <a:gd name="T32" fmla="*/ 1333 w 5454"/>
                  <a:gd name="T33" fmla="*/ 379 h 6556"/>
                  <a:gd name="T34" fmla="*/ 1287 w 5454"/>
                  <a:gd name="T35" fmla="*/ 413 h 6556"/>
                  <a:gd name="T36" fmla="*/ 1269 w 5454"/>
                  <a:gd name="T37" fmla="*/ 468 h 6556"/>
                  <a:gd name="T38" fmla="*/ 1273 w 5454"/>
                  <a:gd name="T39" fmla="*/ 5352 h 6556"/>
                  <a:gd name="T40" fmla="*/ 1307 w 5454"/>
                  <a:gd name="T41" fmla="*/ 5398 h 6556"/>
                  <a:gd name="T42" fmla="*/ 1363 w 5454"/>
                  <a:gd name="T43" fmla="*/ 5416 h 6556"/>
                  <a:gd name="T44" fmla="*/ 5015 w 5454"/>
                  <a:gd name="T45" fmla="*/ 5412 h 6556"/>
                  <a:gd name="T46" fmla="*/ 5061 w 5454"/>
                  <a:gd name="T47" fmla="*/ 5378 h 6556"/>
                  <a:gd name="T48" fmla="*/ 5079 w 5454"/>
                  <a:gd name="T49" fmla="*/ 5322 h 6556"/>
                  <a:gd name="T50" fmla="*/ 5075 w 5454"/>
                  <a:gd name="T51" fmla="*/ 439 h 6556"/>
                  <a:gd name="T52" fmla="*/ 5041 w 5454"/>
                  <a:gd name="T53" fmla="*/ 393 h 6556"/>
                  <a:gd name="T54" fmla="*/ 4985 w 5454"/>
                  <a:gd name="T55" fmla="*/ 375 h 6556"/>
                  <a:gd name="T56" fmla="*/ 1363 w 5454"/>
                  <a:gd name="T57" fmla="*/ 0 h 6556"/>
                  <a:gd name="T58" fmla="*/ 5061 w 5454"/>
                  <a:gd name="T59" fmla="*/ 6 h 6556"/>
                  <a:gd name="T60" fmla="*/ 5201 w 5454"/>
                  <a:gd name="T61" fmla="*/ 52 h 6556"/>
                  <a:gd name="T62" fmla="*/ 5316 w 5454"/>
                  <a:gd name="T63" fmla="*/ 138 h 6556"/>
                  <a:gd name="T64" fmla="*/ 5402 w 5454"/>
                  <a:gd name="T65" fmla="*/ 253 h 6556"/>
                  <a:gd name="T66" fmla="*/ 5448 w 5454"/>
                  <a:gd name="T67" fmla="*/ 393 h 6556"/>
                  <a:gd name="T68" fmla="*/ 5454 w 5454"/>
                  <a:gd name="T69" fmla="*/ 5322 h 6556"/>
                  <a:gd name="T70" fmla="*/ 5430 w 5454"/>
                  <a:gd name="T71" fmla="*/ 5470 h 6556"/>
                  <a:gd name="T72" fmla="*/ 5362 w 5454"/>
                  <a:gd name="T73" fmla="*/ 5597 h 6556"/>
                  <a:gd name="T74" fmla="*/ 5263 w 5454"/>
                  <a:gd name="T75" fmla="*/ 5699 h 6556"/>
                  <a:gd name="T76" fmla="*/ 5133 w 5454"/>
                  <a:gd name="T77" fmla="*/ 5767 h 6556"/>
                  <a:gd name="T78" fmla="*/ 4985 w 5454"/>
                  <a:gd name="T79" fmla="*/ 5791 h 6556"/>
                  <a:gd name="T80" fmla="*/ 4560 w 5454"/>
                  <a:gd name="T81" fmla="*/ 6088 h 6556"/>
                  <a:gd name="T82" fmla="*/ 4536 w 5454"/>
                  <a:gd name="T83" fmla="*/ 6235 h 6556"/>
                  <a:gd name="T84" fmla="*/ 4469 w 5454"/>
                  <a:gd name="T85" fmla="*/ 6365 h 6556"/>
                  <a:gd name="T86" fmla="*/ 4369 w 5454"/>
                  <a:gd name="T87" fmla="*/ 6466 h 6556"/>
                  <a:gd name="T88" fmla="*/ 4239 w 5454"/>
                  <a:gd name="T89" fmla="*/ 6532 h 6556"/>
                  <a:gd name="T90" fmla="*/ 4092 w 5454"/>
                  <a:gd name="T91" fmla="*/ 6556 h 6556"/>
                  <a:gd name="T92" fmla="*/ 393 w 5454"/>
                  <a:gd name="T93" fmla="*/ 6550 h 6556"/>
                  <a:gd name="T94" fmla="*/ 253 w 5454"/>
                  <a:gd name="T95" fmla="*/ 6504 h 6556"/>
                  <a:gd name="T96" fmla="*/ 138 w 5454"/>
                  <a:gd name="T97" fmla="*/ 6419 h 6556"/>
                  <a:gd name="T98" fmla="*/ 52 w 5454"/>
                  <a:gd name="T99" fmla="*/ 6303 h 6556"/>
                  <a:gd name="T100" fmla="*/ 6 w 5454"/>
                  <a:gd name="T101" fmla="*/ 6163 h 6556"/>
                  <a:gd name="T102" fmla="*/ 0 w 5454"/>
                  <a:gd name="T103" fmla="*/ 1234 h 6556"/>
                  <a:gd name="T104" fmla="*/ 24 w 5454"/>
                  <a:gd name="T105" fmla="*/ 1086 h 6556"/>
                  <a:gd name="T106" fmla="*/ 90 w 5454"/>
                  <a:gd name="T107" fmla="*/ 959 h 6556"/>
                  <a:gd name="T108" fmla="*/ 192 w 5454"/>
                  <a:gd name="T109" fmla="*/ 857 h 6556"/>
                  <a:gd name="T110" fmla="*/ 321 w 5454"/>
                  <a:gd name="T111" fmla="*/ 791 h 6556"/>
                  <a:gd name="T112" fmla="*/ 469 w 5454"/>
                  <a:gd name="T113" fmla="*/ 767 h 6556"/>
                  <a:gd name="T114" fmla="*/ 894 w 5454"/>
                  <a:gd name="T115" fmla="*/ 468 h 6556"/>
                  <a:gd name="T116" fmla="*/ 918 w 5454"/>
                  <a:gd name="T117" fmla="*/ 321 h 6556"/>
                  <a:gd name="T118" fmla="*/ 983 w 5454"/>
                  <a:gd name="T119" fmla="*/ 191 h 6556"/>
                  <a:gd name="T120" fmla="*/ 1085 w 5454"/>
                  <a:gd name="T121" fmla="*/ 92 h 6556"/>
                  <a:gd name="T122" fmla="*/ 1215 w 5454"/>
                  <a:gd name="T123" fmla="*/ 24 h 6556"/>
                  <a:gd name="T124" fmla="*/ 1363 w 5454"/>
                  <a:gd name="T125" fmla="*/ 0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454" h="6556">
                    <a:moveTo>
                      <a:pt x="469" y="1140"/>
                    </a:moveTo>
                    <a:lnTo>
                      <a:pt x="439" y="1146"/>
                    </a:lnTo>
                    <a:lnTo>
                      <a:pt x="413" y="1158"/>
                    </a:lnTo>
                    <a:lnTo>
                      <a:pt x="393" y="1178"/>
                    </a:lnTo>
                    <a:lnTo>
                      <a:pt x="379" y="1204"/>
                    </a:lnTo>
                    <a:lnTo>
                      <a:pt x="375" y="1234"/>
                    </a:lnTo>
                    <a:lnTo>
                      <a:pt x="375" y="6088"/>
                    </a:lnTo>
                    <a:lnTo>
                      <a:pt x="379" y="6118"/>
                    </a:lnTo>
                    <a:lnTo>
                      <a:pt x="393" y="6143"/>
                    </a:lnTo>
                    <a:lnTo>
                      <a:pt x="413" y="6163"/>
                    </a:lnTo>
                    <a:lnTo>
                      <a:pt x="439" y="6177"/>
                    </a:lnTo>
                    <a:lnTo>
                      <a:pt x="469" y="6181"/>
                    </a:lnTo>
                    <a:lnTo>
                      <a:pt x="4092" y="6181"/>
                    </a:lnTo>
                    <a:lnTo>
                      <a:pt x="4121" y="6177"/>
                    </a:lnTo>
                    <a:lnTo>
                      <a:pt x="4147" y="6163"/>
                    </a:lnTo>
                    <a:lnTo>
                      <a:pt x="4167" y="6143"/>
                    </a:lnTo>
                    <a:lnTo>
                      <a:pt x="4181" y="6118"/>
                    </a:lnTo>
                    <a:lnTo>
                      <a:pt x="4185" y="6088"/>
                    </a:lnTo>
                    <a:lnTo>
                      <a:pt x="4185" y="5791"/>
                    </a:lnTo>
                    <a:lnTo>
                      <a:pt x="1363" y="5791"/>
                    </a:lnTo>
                    <a:lnTo>
                      <a:pt x="1287" y="5785"/>
                    </a:lnTo>
                    <a:lnTo>
                      <a:pt x="1215" y="5767"/>
                    </a:lnTo>
                    <a:lnTo>
                      <a:pt x="1147" y="5737"/>
                    </a:lnTo>
                    <a:lnTo>
                      <a:pt x="1085" y="5699"/>
                    </a:lnTo>
                    <a:lnTo>
                      <a:pt x="1031" y="5653"/>
                    </a:lnTo>
                    <a:lnTo>
                      <a:pt x="983" y="5597"/>
                    </a:lnTo>
                    <a:lnTo>
                      <a:pt x="946" y="5537"/>
                    </a:lnTo>
                    <a:lnTo>
                      <a:pt x="918" y="5470"/>
                    </a:lnTo>
                    <a:lnTo>
                      <a:pt x="900" y="5398"/>
                    </a:lnTo>
                    <a:lnTo>
                      <a:pt x="894" y="5322"/>
                    </a:lnTo>
                    <a:lnTo>
                      <a:pt x="894" y="1140"/>
                    </a:lnTo>
                    <a:lnTo>
                      <a:pt x="469" y="1140"/>
                    </a:lnTo>
                    <a:close/>
                    <a:moveTo>
                      <a:pt x="1363" y="375"/>
                    </a:moveTo>
                    <a:lnTo>
                      <a:pt x="1333" y="379"/>
                    </a:lnTo>
                    <a:lnTo>
                      <a:pt x="1307" y="393"/>
                    </a:lnTo>
                    <a:lnTo>
                      <a:pt x="1287" y="413"/>
                    </a:lnTo>
                    <a:lnTo>
                      <a:pt x="1273" y="439"/>
                    </a:lnTo>
                    <a:lnTo>
                      <a:pt x="1269" y="468"/>
                    </a:lnTo>
                    <a:lnTo>
                      <a:pt x="1269" y="5322"/>
                    </a:lnTo>
                    <a:lnTo>
                      <a:pt x="1273" y="5352"/>
                    </a:lnTo>
                    <a:lnTo>
                      <a:pt x="1287" y="5378"/>
                    </a:lnTo>
                    <a:lnTo>
                      <a:pt x="1307" y="5398"/>
                    </a:lnTo>
                    <a:lnTo>
                      <a:pt x="1333" y="5412"/>
                    </a:lnTo>
                    <a:lnTo>
                      <a:pt x="1363" y="5416"/>
                    </a:lnTo>
                    <a:lnTo>
                      <a:pt x="4985" y="5416"/>
                    </a:lnTo>
                    <a:lnTo>
                      <a:pt x="5015" y="5412"/>
                    </a:lnTo>
                    <a:lnTo>
                      <a:pt x="5041" y="5398"/>
                    </a:lnTo>
                    <a:lnTo>
                      <a:pt x="5061" y="5378"/>
                    </a:lnTo>
                    <a:lnTo>
                      <a:pt x="5075" y="5352"/>
                    </a:lnTo>
                    <a:lnTo>
                      <a:pt x="5079" y="5322"/>
                    </a:lnTo>
                    <a:lnTo>
                      <a:pt x="5079" y="468"/>
                    </a:lnTo>
                    <a:lnTo>
                      <a:pt x="5075" y="439"/>
                    </a:lnTo>
                    <a:lnTo>
                      <a:pt x="5061" y="413"/>
                    </a:lnTo>
                    <a:lnTo>
                      <a:pt x="5041" y="393"/>
                    </a:lnTo>
                    <a:lnTo>
                      <a:pt x="5015" y="379"/>
                    </a:lnTo>
                    <a:lnTo>
                      <a:pt x="4985" y="375"/>
                    </a:lnTo>
                    <a:lnTo>
                      <a:pt x="1363" y="375"/>
                    </a:lnTo>
                    <a:close/>
                    <a:moveTo>
                      <a:pt x="1363" y="0"/>
                    </a:moveTo>
                    <a:lnTo>
                      <a:pt x="4985" y="0"/>
                    </a:lnTo>
                    <a:lnTo>
                      <a:pt x="5061" y="6"/>
                    </a:lnTo>
                    <a:lnTo>
                      <a:pt x="5133" y="24"/>
                    </a:lnTo>
                    <a:lnTo>
                      <a:pt x="5201" y="52"/>
                    </a:lnTo>
                    <a:lnTo>
                      <a:pt x="5263" y="92"/>
                    </a:lnTo>
                    <a:lnTo>
                      <a:pt x="5316" y="138"/>
                    </a:lnTo>
                    <a:lnTo>
                      <a:pt x="5362" y="191"/>
                    </a:lnTo>
                    <a:lnTo>
                      <a:pt x="5402" y="253"/>
                    </a:lnTo>
                    <a:lnTo>
                      <a:pt x="5430" y="321"/>
                    </a:lnTo>
                    <a:lnTo>
                      <a:pt x="5448" y="393"/>
                    </a:lnTo>
                    <a:lnTo>
                      <a:pt x="5454" y="468"/>
                    </a:lnTo>
                    <a:lnTo>
                      <a:pt x="5454" y="5322"/>
                    </a:lnTo>
                    <a:lnTo>
                      <a:pt x="5448" y="5398"/>
                    </a:lnTo>
                    <a:lnTo>
                      <a:pt x="5430" y="5470"/>
                    </a:lnTo>
                    <a:lnTo>
                      <a:pt x="5402" y="5537"/>
                    </a:lnTo>
                    <a:lnTo>
                      <a:pt x="5362" y="5597"/>
                    </a:lnTo>
                    <a:lnTo>
                      <a:pt x="5316" y="5653"/>
                    </a:lnTo>
                    <a:lnTo>
                      <a:pt x="5263" y="5699"/>
                    </a:lnTo>
                    <a:lnTo>
                      <a:pt x="5201" y="5737"/>
                    </a:lnTo>
                    <a:lnTo>
                      <a:pt x="5133" y="5767"/>
                    </a:lnTo>
                    <a:lnTo>
                      <a:pt x="5061" y="5785"/>
                    </a:lnTo>
                    <a:lnTo>
                      <a:pt x="4985" y="5791"/>
                    </a:lnTo>
                    <a:lnTo>
                      <a:pt x="4560" y="5791"/>
                    </a:lnTo>
                    <a:lnTo>
                      <a:pt x="4560" y="6088"/>
                    </a:lnTo>
                    <a:lnTo>
                      <a:pt x="4554" y="6163"/>
                    </a:lnTo>
                    <a:lnTo>
                      <a:pt x="4536" y="6235"/>
                    </a:lnTo>
                    <a:lnTo>
                      <a:pt x="4508" y="6303"/>
                    </a:lnTo>
                    <a:lnTo>
                      <a:pt x="4469" y="6365"/>
                    </a:lnTo>
                    <a:lnTo>
                      <a:pt x="4423" y="6419"/>
                    </a:lnTo>
                    <a:lnTo>
                      <a:pt x="4369" y="6466"/>
                    </a:lnTo>
                    <a:lnTo>
                      <a:pt x="4307" y="6504"/>
                    </a:lnTo>
                    <a:lnTo>
                      <a:pt x="4239" y="6532"/>
                    </a:lnTo>
                    <a:lnTo>
                      <a:pt x="4167" y="6550"/>
                    </a:lnTo>
                    <a:lnTo>
                      <a:pt x="4092" y="6556"/>
                    </a:lnTo>
                    <a:lnTo>
                      <a:pt x="469" y="6556"/>
                    </a:lnTo>
                    <a:lnTo>
                      <a:pt x="393" y="6550"/>
                    </a:lnTo>
                    <a:lnTo>
                      <a:pt x="321" y="6532"/>
                    </a:lnTo>
                    <a:lnTo>
                      <a:pt x="253" y="6504"/>
                    </a:lnTo>
                    <a:lnTo>
                      <a:pt x="192" y="6466"/>
                    </a:lnTo>
                    <a:lnTo>
                      <a:pt x="138" y="6419"/>
                    </a:lnTo>
                    <a:lnTo>
                      <a:pt x="90" y="6365"/>
                    </a:lnTo>
                    <a:lnTo>
                      <a:pt x="52" y="6303"/>
                    </a:lnTo>
                    <a:lnTo>
                      <a:pt x="24" y="6235"/>
                    </a:lnTo>
                    <a:lnTo>
                      <a:pt x="6" y="6163"/>
                    </a:lnTo>
                    <a:lnTo>
                      <a:pt x="0" y="6088"/>
                    </a:lnTo>
                    <a:lnTo>
                      <a:pt x="0" y="1234"/>
                    </a:lnTo>
                    <a:lnTo>
                      <a:pt x="6" y="1158"/>
                    </a:lnTo>
                    <a:lnTo>
                      <a:pt x="24" y="1086"/>
                    </a:lnTo>
                    <a:lnTo>
                      <a:pt x="52" y="1019"/>
                    </a:lnTo>
                    <a:lnTo>
                      <a:pt x="90" y="959"/>
                    </a:lnTo>
                    <a:lnTo>
                      <a:pt x="138" y="903"/>
                    </a:lnTo>
                    <a:lnTo>
                      <a:pt x="192" y="857"/>
                    </a:lnTo>
                    <a:lnTo>
                      <a:pt x="253" y="819"/>
                    </a:lnTo>
                    <a:lnTo>
                      <a:pt x="321" y="791"/>
                    </a:lnTo>
                    <a:lnTo>
                      <a:pt x="393" y="773"/>
                    </a:lnTo>
                    <a:lnTo>
                      <a:pt x="469" y="767"/>
                    </a:lnTo>
                    <a:lnTo>
                      <a:pt x="894" y="767"/>
                    </a:lnTo>
                    <a:lnTo>
                      <a:pt x="894" y="468"/>
                    </a:lnTo>
                    <a:lnTo>
                      <a:pt x="900" y="393"/>
                    </a:lnTo>
                    <a:lnTo>
                      <a:pt x="918" y="321"/>
                    </a:lnTo>
                    <a:lnTo>
                      <a:pt x="946" y="253"/>
                    </a:lnTo>
                    <a:lnTo>
                      <a:pt x="983" y="191"/>
                    </a:lnTo>
                    <a:lnTo>
                      <a:pt x="1031" y="138"/>
                    </a:lnTo>
                    <a:lnTo>
                      <a:pt x="1085" y="92"/>
                    </a:lnTo>
                    <a:lnTo>
                      <a:pt x="1147" y="52"/>
                    </a:lnTo>
                    <a:lnTo>
                      <a:pt x="1215" y="24"/>
                    </a:lnTo>
                    <a:lnTo>
                      <a:pt x="1287" y="6"/>
                    </a:lnTo>
                    <a:lnTo>
                      <a:pt x="1363"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dirty="0">
                  <a:latin typeface="Ebrima" panose="02000000000000000000" pitchFamily="2" charset="0"/>
                  <a:ea typeface="Ebrima" panose="02000000000000000000" pitchFamily="2" charset="0"/>
                  <a:cs typeface="Ebrima" panose="02000000000000000000" pitchFamily="2" charset="0"/>
                </a:endParaRPr>
              </a:p>
            </p:txBody>
          </p:sp>
          <p:sp>
            <p:nvSpPr>
              <p:cNvPr id="126" name="Freeform 56">
                <a:extLst>
                  <a:ext uri="{FF2B5EF4-FFF2-40B4-BE49-F238E27FC236}">
                    <a16:creationId xmlns:a16="http://schemas.microsoft.com/office/drawing/2014/main" id="{55ED5457-0907-B044-AA82-AA207666A0A8}"/>
                  </a:ext>
                </a:extLst>
              </p:cNvPr>
              <p:cNvSpPr>
                <a:spLocks/>
              </p:cNvSpPr>
              <p:nvPr/>
            </p:nvSpPr>
            <p:spPr bwMode="auto">
              <a:xfrm>
                <a:off x="6830531" y="3106740"/>
                <a:ext cx="2476499" cy="296848"/>
              </a:xfrm>
              <a:custGeom>
                <a:avLst/>
                <a:gdLst>
                  <a:gd name="T0" fmla="*/ 187 w 3120"/>
                  <a:gd name="T1" fmla="*/ 0 h 375"/>
                  <a:gd name="T2" fmla="*/ 2932 w 3120"/>
                  <a:gd name="T3" fmla="*/ 0 h 375"/>
                  <a:gd name="T4" fmla="*/ 2974 w 3120"/>
                  <a:gd name="T5" fmla="*/ 4 h 375"/>
                  <a:gd name="T6" fmla="*/ 3014 w 3120"/>
                  <a:gd name="T7" fmla="*/ 18 h 375"/>
                  <a:gd name="T8" fmla="*/ 3050 w 3120"/>
                  <a:gd name="T9" fmla="*/ 42 h 375"/>
                  <a:gd name="T10" fmla="*/ 3078 w 3120"/>
                  <a:gd name="T11" fmla="*/ 70 h 375"/>
                  <a:gd name="T12" fmla="*/ 3100 w 3120"/>
                  <a:gd name="T13" fmla="*/ 104 h 375"/>
                  <a:gd name="T14" fmla="*/ 3114 w 3120"/>
                  <a:gd name="T15" fmla="*/ 144 h 375"/>
                  <a:gd name="T16" fmla="*/ 3120 w 3120"/>
                  <a:gd name="T17" fmla="*/ 187 h 375"/>
                  <a:gd name="T18" fmla="*/ 3114 w 3120"/>
                  <a:gd name="T19" fmla="*/ 229 h 375"/>
                  <a:gd name="T20" fmla="*/ 3100 w 3120"/>
                  <a:gd name="T21" fmla="*/ 269 h 375"/>
                  <a:gd name="T22" fmla="*/ 3078 w 3120"/>
                  <a:gd name="T23" fmla="*/ 303 h 375"/>
                  <a:gd name="T24" fmla="*/ 3050 w 3120"/>
                  <a:gd name="T25" fmla="*/ 333 h 375"/>
                  <a:gd name="T26" fmla="*/ 3014 w 3120"/>
                  <a:gd name="T27" fmla="*/ 355 h 375"/>
                  <a:gd name="T28" fmla="*/ 2974 w 3120"/>
                  <a:gd name="T29" fmla="*/ 369 h 375"/>
                  <a:gd name="T30" fmla="*/ 2932 w 3120"/>
                  <a:gd name="T31" fmla="*/ 375 h 375"/>
                  <a:gd name="T32" fmla="*/ 187 w 3120"/>
                  <a:gd name="T33" fmla="*/ 375 h 375"/>
                  <a:gd name="T34" fmla="*/ 143 w 3120"/>
                  <a:gd name="T35" fmla="*/ 369 h 375"/>
                  <a:gd name="T36" fmla="*/ 106 w 3120"/>
                  <a:gd name="T37" fmla="*/ 355 h 375"/>
                  <a:gd name="T38" fmla="*/ 70 w 3120"/>
                  <a:gd name="T39" fmla="*/ 333 h 375"/>
                  <a:gd name="T40" fmla="*/ 42 w 3120"/>
                  <a:gd name="T41" fmla="*/ 303 h 375"/>
                  <a:gd name="T42" fmla="*/ 20 w 3120"/>
                  <a:gd name="T43" fmla="*/ 269 h 375"/>
                  <a:gd name="T44" fmla="*/ 6 w 3120"/>
                  <a:gd name="T45" fmla="*/ 229 h 375"/>
                  <a:gd name="T46" fmla="*/ 0 w 3120"/>
                  <a:gd name="T47" fmla="*/ 187 h 375"/>
                  <a:gd name="T48" fmla="*/ 6 w 3120"/>
                  <a:gd name="T49" fmla="*/ 144 h 375"/>
                  <a:gd name="T50" fmla="*/ 20 w 3120"/>
                  <a:gd name="T51" fmla="*/ 104 h 375"/>
                  <a:gd name="T52" fmla="*/ 42 w 3120"/>
                  <a:gd name="T53" fmla="*/ 70 h 375"/>
                  <a:gd name="T54" fmla="*/ 70 w 3120"/>
                  <a:gd name="T55" fmla="*/ 42 h 375"/>
                  <a:gd name="T56" fmla="*/ 106 w 3120"/>
                  <a:gd name="T57" fmla="*/ 18 h 375"/>
                  <a:gd name="T58" fmla="*/ 143 w 3120"/>
                  <a:gd name="T59" fmla="*/ 4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4"/>
                    </a:lnTo>
                    <a:lnTo>
                      <a:pt x="3014" y="18"/>
                    </a:lnTo>
                    <a:lnTo>
                      <a:pt x="3050" y="42"/>
                    </a:lnTo>
                    <a:lnTo>
                      <a:pt x="3078" y="70"/>
                    </a:lnTo>
                    <a:lnTo>
                      <a:pt x="3100" y="104"/>
                    </a:lnTo>
                    <a:lnTo>
                      <a:pt x="3114" y="144"/>
                    </a:lnTo>
                    <a:lnTo>
                      <a:pt x="3120" y="187"/>
                    </a:lnTo>
                    <a:lnTo>
                      <a:pt x="3114" y="229"/>
                    </a:lnTo>
                    <a:lnTo>
                      <a:pt x="3100" y="269"/>
                    </a:lnTo>
                    <a:lnTo>
                      <a:pt x="3078" y="303"/>
                    </a:lnTo>
                    <a:lnTo>
                      <a:pt x="3050" y="333"/>
                    </a:lnTo>
                    <a:lnTo>
                      <a:pt x="3014" y="355"/>
                    </a:lnTo>
                    <a:lnTo>
                      <a:pt x="2974" y="369"/>
                    </a:lnTo>
                    <a:lnTo>
                      <a:pt x="2932" y="375"/>
                    </a:lnTo>
                    <a:lnTo>
                      <a:pt x="187" y="375"/>
                    </a:lnTo>
                    <a:lnTo>
                      <a:pt x="143" y="369"/>
                    </a:lnTo>
                    <a:lnTo>
                      <a:pt x="106" y="355"/>
                    </a:lnTo>
                    <a:lnTo>
                      <a:pt x="70" y="333"/>
                    </a:lnTo>
                    <a:lnTo>
                      <a:pt x="42" y="303"/>
                    </a:lnTo>
                    <a:lnTo>
                      <a:pt x="20" y="269"/>
                    </a:lnTo>
                    <a:lnTo>
                      <a:pt x="6" y="229"/>
                    </a:lnTo>
                    <a:lnTo>
                      <a:pt x="0" y="187"/>
                    </a:lnTo>
                    <a:lnTo>
                      <a:pt x="6" y="144"/>
                    </a:lnTo>
                    <a:lnTo>
                      <a:pt x="20" y="104"/>
                    </a:lnTo>
                    <a:lnTo>
                      <a:pt x="42" y="70"/>
                    </a:lnTo>
                    <a:lnTo>
                      <a:pt x="70" y="42"/>
                    </a:lnTo>
                    <a:lnTo>
                      <a:pt x="106" y="18"/>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127" name="Freeform 57">
                <a:extLst>
                  <a:ext uri="{FF2B5EF4-FFF2-40B4-BE49-F238E27FC236}">
                    <a16:creationId xmlns:a16="http://schemas.microsoft.com/office/drawing/2014/main" id="{AEF511B4-3E89-8845-98EE-4B6A445C9529}"/>
                  </a:ext>
                </a:extLst>
              </p:cNvPr>
              <p:cNvSpPr>
                <a:spLocks/>
              </p:cNvSpPr>
              <p:nvPr/>
            </p:nvSpPr>
            <p:spPr bwMode="auto">
              <a:xfrm>
                <a:off x="6830531" y="3813174"/>
                <a:ext cx="2476499" cy="296848"/>
              </a:xfrm>
              <a:custGeom>
                <a:avLst/>
                <a:gdLst>
                  <a:gd name="T0" fmla="*/ 187 w 3120"/>
                  <a:gd name="T1" fmla="*/ 0 h 375"/>
                  <a:gd name="T2" fmla="*/ 2932 w 3120"/>
                  <a:gd name="T3" fmla="*/ 0 h 375"/>
                  <a:gd name="T4" fmla="*/ 2974 w 3120"/>
                  <a:gd name="T5" fmla="*/ 6 h 375"/>
                  <a:gd name="T6" fmla="*/ 3014 w 3120"/>
                  <a:gd name="T7" fmla="*/ 20 h 375"/>
                  <a:gd name="T8" fmla="*/ 3050 w 3120"/>
                  <a:gd name="T9" fmla="*/ 42 h 375"/>
                  <a:gd name="T10" fmla="*/ 3078 w 3120"/>
                  <a:gd name="T11" fmla="*/ 72 h 375"/>
                  <a:gd name="T12" fmla="*/ 3100 w 3120"/>
                  <a:gd name="T13" fmla="*/ 106 h 375"/>
                  <a:gd name="T14" fmla="*/ 3114 w 3120"/>
                  <a:gd name="T15" fmla="*/ 146 h 375"/>
                  <a:gd name="T16" fmla="*/ 3120 w 3120"/>
                  <a:gd name="T17" fmla="*/ 187 h 375"/>
                  <a:gd name="T18" fmla="*/ 3114 w 3120"/>
                  <a:gd name="T19" fmla="*/ 231 h 375"/>
                  <a:gd name="T20" fmla="*/ 3100 w 3120"/>
                  <a:gd name="T21" fmla="*/ 271 h 375"/>
                  <a:gd name="T22" fmla="*/ 3078 w 3120"/>
                  <a:gd name="T23" fmla="*/ 305 h 375"/>
                  <a:gd name="T24" fmla="*/ 3050 w 3120"/>
                  <a:gd name="T25" fmla="*/ 333 h 375"/>
                  <a:gd name="T26" fmla="*/ 3014 w 3120"/>
                  <a:gd name="T27" fmla="*/ 357 h 375"/>
                  <a:gd name="T28" fmla="*/ 2974 w 3120"/>
                  <a:gd name="T29" fmla="*/ 371 h 375"/>
                  <a:gd name="T30" fmla="*/ 2932 w 3120"/>
                  <a:gd name="T31" fmla="*/ 375 h 375"/>
                  <a:gd name="T32" fmla="*/ 187 w 3120"/>
                  <a:gd name="T33" fmla="*/ 375 h 375"/>
                  <a:gd name="T34" fmla="*/ 143 w 3120"/>
                  <a:gd name="T35" fmla="*/ 371 h 375"/>
                  <a:gd name="T36" fmla="*/ 106 w 3120"/>
                  <a:gd name="T37" fmla="*/ 357 h 375"/>
                  <a:gd name="T38" fmla="*/ 70 w 3120"/>
                  <a:gd name="T39" fmla="*/ 335 h 375"/>
                  <a:gd name="T40" fmla="*/ 42 w 3120"/>
                  <a:gd name="T41" fmla="*/ 305 h 375"/>
                  <a:gd name="T42" fmla="*/ 20 w 3120"/>
                  <a:gd name="T43" fmla="*/ 271 h 375"/>
                  <a:gd name="T44" fmla="*/ 6 w 3120"/>
                  <a:gd name="T45" fmla="*/ 231 h 375"/>
                  <a:gd name="T46" fmla="*/ 0 w 3120"/>
                  <a:gd name="T47" fmla="*/ 187 h 375"/>
                  <a:gd name="T48" fmla="*/ 6 w 3120"/>
                  <a:gd name="T49" fmla="*/ 146 h 375"/>
                  <a:gd name="T50" fmla="*/ 20 w 3120"/>
                  <a:gd name="T51" fmla="*/ 106 h 375"/>
                  <a:gd name="T52" fmla="*/ 42 w 3120"/>
                  <a:gd name="T53" fmla="*/ 72 h 375"/>
                  <a:gd name="T54" fmla="*/ 70 w 3120"/>
                  <a:gd name="T55" fmla="*/ 42 h 375"/>
                  <a:gd name="T56" fmla="*/ 106 w 3120"/>
                  <a:gd name="T57" fmla="*/ 20 h 375"/>
                  <a:gd name="T58" fmla="*/ 143 w 3120"/>
                  <a:gd name="T59" fmla="*/ 6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6"/>
                    </a:lnTo>
                    <a:lnTo>
                      <a:pt x="3014" y="20"/>
                    </a:lnTo>
                    <a:lnTo>
                      <a:pt x="3050" y="42"/>
                    </a:lnTo>
                    <a:lnTo>
                      <a:pt x="3078" y="72"/>
                    </a:lnTo>
                    <a:lnTo>
                      <a:pt x="3100" y="106"/>
                    </a:lnTo>
                    <a:lnTo>
                      <a:pt x="3114" y="146"/>
                    </a:lnTo>
                    <a:lnTo>
                      <a:pt x="3120" y="187"/>
                    </a:lnTo>
                    <a:lnTo>
                      <a:pt x="3114" y="231"/>
                    </a:lnTo>
                    <a:lnTo>
                      <a:pt x="3100" y="271"/>
                    </a:lnTo>
                    <a:lnTo>
                      <a:pt x="3078" y="305"/>
                    </a:lnTo>
                    <a:lnTo>
                      <a:pt x="3050" y="333"/>
                    </a:lnTo>
                    <a:lnTo>
                      <a:pt x="3014" y="357"/>
                    </a:lnTo>
                    <a:lnTo>
                      <a:pt x="2974" y="371"/>
                    </a:lnTo>
                    <a:lnTo>
                      <a:pt x="2932" y="375"/>
                    </a:lnTo>
                    <a:lnTo>
                      <a:pt x="187" y="375"/>
                    </a:lnTo>
                    <a:lnTo>
                      <a:pt x="143" y="371"/>
                    </a:lnTo>
                    <a:lnTo>
                      <a:pt x="106" y="357"/>
                    </a:lnTo>
                    <a:lnTo>
                      <a:pt x="70" y="335"/>
                    </a:lnTo>
                    <a:lnTo>
                      <a:pt x="42" y="305"/>
                    </a:lnTo>
                    <a:lnTo>
                      <a:pt x="20" y="271"/>
                    </a:lnTo>
                    <a:lnTo>
                      <a:pt x="6" y="231"/>
                    </a:lnTo>
                    <a:lnTo>
                      <a:pt x="0" y="187"/>
                    </a:lnTo>
                    <a:lnTo>
                      <a:pt x="6" y="146"/>
                    </a:lnTo>
                    <a:lnTo>
                      <a:pt x="20" y="106"/>
                    </a:lnTo>
                    <a:lnTo>
                      <a:pt x="42" y="72"/>
                    </a:lnTo>
                    <a:lnTo>
                      <a:pt x="70" y="42"/>
                    </a:lnTo>
                    <a:lnTo>
                      <a:pt x="106" y="20"/>
                    </a:lnTo>
                    <a:lnTo>
                      <a:pt x="143" y="6"/>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128" name="Freeform 58">
                <a:extLst>
                  <a:ext uri="{FF2B5EF4-FFF2-40B4-BE49-F238E27FC236}">
                    <a16:creationId xmlns:a16="http://schemas.microsoft.com/office/drawing/2014/main" id="{7EE3916D-0AD5-674D-9848-4CB11E25C430}"/>
                  </a:ext>
                </a:extLst>
              </p:cNvPr>
              <p:cNvSpPr>
                <a:spLocks/>
              </p:cNvSpPr>
              <p:nvPr/>
            </p:nvSpPr>
            <p:spPr bwMode="auto">
              <a:xfrm>
                <a:off x="6897595" y="4519608"/>
                <a:ext cx="2476499" cy="296848"/>
              </a:xfrm>
              <a:custGeom>
                <a:avLst/>
                <a:gdLst>
                  <a:gd name="T0" fmla="*/ 187 w 3120"/>
                  <a:gd name="T1" fmla="*/ 0 h 375"/>
                  <a:gd name="T2" fmla="*/ 2932 w 3120"/>
                  <a:gd name="T3" fmla="*/ 0 h 375"/>
                  <a:gd name="T4" fmla="*/ 2974 w 3120"/>
                  <a:gd name="T5" fmla="*/ 4 h 375"/>
                  <a:gd name="T6" fmla="*/ 3014 w 3120"/>
                  <a:gd name="T7" fmla="*/ 20 h 375"/>
                  <a:gd name="T8" fmla="*/ 3050 w 3120"/>
                  <a:gd name="T9" fmla="*/ 42 h 375"/>
                  <a:gd name="T10" fmla="*/ 3078 w 3120"/>
                  <a:gd name="T11" fmla="*/ 70 h 375"/>
                  <a:gd name="T12" fmla="*/ 3100 w 3120"/>
                  <a:gd name="T13" fmla="*/ 106 h 375"/>
                  <a:gd name="T14" fmla="*/ 3114 w 3120"/>
                  <a:gd name="T15" fmla="*/ 144 h 375"/>
                  <a:gd name="T16" fmla="*/ 3120 w 3120"/>
                  <a:gd name="T17" fmla="*/ 188 h 375"/>
                  <a:gd name="T18" fmla="*/ 3114 w 3120"/>
                  <a:gd name="T19" fmla="*/ 229 h 375"/>
                  <a:gd name="T20" fmla="*/ 3100 w 3120"/>
                  <a:gd name="T21" fmla="*/ 269 h 375"/>
                  <a:gd name="T22" fmla="*/ 3078 w 3120"/>
                  <a:gd name="T23" fmla="*/ 305 h 375"/>
                  <a:gd name="T24" fmla="*/ 3050 w 3120"/>
                  <a:gd name="T25" fmla="*/ 333 h 375"/>
                  <a:gd name="T26" fmla="*/ 3014 w 3120"/>
                  <a:gd name="T27" fmla="*/ 355 h 375"/>
                  <a:gd name="T28" fmla="*/ 2974 w 3120"/>
                  <a:gd name="T29" fmla="*/ 369 h 375"/>
                  <a:gd name="T30" fmla="*/ 2932 w 3120"/>
                  <a:gd name="T31" fmla="*/ 375 h 375"/>
                  <a:gd name="T32" fmla="*/ 187 w 3120"/>
                  <a:gd name="T33" fmla="*/ 375 h 375"/>
                  <a:gd name="T34" fmla="*/ 143 w 3120"/>
                  <a:gd name="T35" fmla="*/ 369 h 375"/>
                  <a:gd name="T36" fmla="*/ 106 w 3120"/>
                  <a:gd name="T37" fmla="*/ 355 h 375"/>
                  <a:gd name="T38" fmla="*/ 70 w 3120"/>
                  <a:gd name="T39" fmla="*/ 333 h 375"/>
                  <a:gd name="T40" fmla="*/ 42 w 3120"/>
                  <a:gd name="T41" fmla="*/ 305 h 375"/>
                  <a:gd name="T42" fmla="*/ 20 w 3120"/>
                  <a:gd name="T43" fmla="*/ 269 h 375"/>
                  <a:gd name="T44" fmla="*/ 6 w 3120"/>
                  <a:gd name="T45" fmla="*/ 229 h 375"/>
                  <a:gd name="T46" fmla="*/ 0 w 3120"/>
                  <a:gd name="T47" fmla="*/ 188 h 375"/>
                  <a:gd name="T48" fmla="*/ 6 w 3120"/>
                  <a:gd name="T49" fmla="*/ 144 h 375"/>
                  <a:gd name="T50" fmla="*/ 20 w 3120"/>
                  <a:gd name="T51" fmla="*/ 106 h 375"/>
                  <a:gd name="T52" fmla="*/ 42 w 3120"/>
                  <a:gd name="T53" fmla="*/ 70 h 375"/>
                  <a:gd name="T54" fmla="*/ 70 w 3120"/>
                  <a:gd name="T55" fmla="*/ 42 h 375"/>
                  <a:gd name="T56" fmla="*/ 106 w 3120"/>
                  <a:gd name="T57" fmla="*/ 20 h 375"/>
                  <a:gd name="T58" fmla="*/ 143 w 3120"/>
                  <a:gd name="T59" fmla="*/ 4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4"/>
                    </a:lnTo>
                    <a:lnTo>
                      <a:pt x="3014" y="20"/>
                    </a:lnTo>
                    <a:lnTo>
                      <a:pt x="3050" y="42"/>
                    </a:lnTo>
                    <a:lnTo>
                      <a:pt x="3078" y="70"/>
                    </a:lnTo>
                    <a:lnTo>
                      <a:pt x="3100" y="106"/>
                    </a:lnTo>
                    <a:lnTo>
                      <a:pt x="3114" y="144"/>
                    </a:lnTo>
                    <a:lnTo>
                      <a:pt x="3120" y="188"/>
                    </a:lnTo>
                    <a:lnTo>
                      <a:pt x="3114" y="229"/>
                    </a:lnTo>
                    <a:lnTo>
                      <a:pt x="3100" y="269"/>
                    </a:lnTo>
                    <a:lnTo>
                      <a:pt x="3078" y="305"/>
                    </a:lnTo>
                    <a:lnTo>
                      <a:pt x="3050" y="333"/>
                    </a:lnTo>
                    <a:lnTo>
                      <a:pt x="3014" y="355"/>
                    </a:lnTo>
                    <a:lnTo>
                      <a:pt x="2974" y="369"/>
                    </a:lnTo>
                    <a:lnTo>
                      <a:pt x="2932" y="375"/>
                    </a:lnTo>
                    <a:lnTo>
                      <a:pt x="187" y="375"/>
                    </a:lnTo>
                    <a:lnTo>
                      <a:pt x="143" y="369"/>
                    </a:lnTo>
                    <a:lnTo>
                      <a:pt x="106" y="355"/>
                    </a:lnTo>
                    <a:lnTo>
                      <a:pt x="70" y="333"/>
                    </a:lnTo>
                    <a:lnTo>
                      <a:pt x="42" y="305"/>
                    </a:lnTo>
                    <a:lnTo>
                      <a:pt x="20" y="269"/>
                    </a:lnTo>
                    <a:lnTo>
                      <a:pt x="6" y="229"/>
                    </a:lnTo>
                    <a:lnTo>
                      <a:pt x="0" y="188"/>
                    </a:lnTo>
                    <a:lnTo>
                      <a:pt x="6" y="144"/>
                    </a:lnTo>
                    <a:lnTo>
                      <a:pt x="20" y="106"/>
                    </a:lnTo>
                    <a:lnTo>
                      <a:pt x="42" y="70"/>
                    </a:lnTo>
                    <a:lnTo>
                      <a:pt x="70" y="42"/>
                    </a:lnTo>
                    <a:lnTo>
                      <a:pt x="106" y="20"/>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129" name="Freeform 59">
                <a:extLst>
                  <a:ext uri="{FF2B5EF4-FFF2-40B4-BE49-F238E27FC236}">
                    <a16:creationId xmlns:a16="http://schemas.microsoft.com/office/drawing/2014/main" id="{A9BECEF5-ADC1-5141-B93B-5EE3075E3FF0}"/>
                  </a:ext>
                </a:extLst>
              </p:cNvPr>
              <p:cNvSpPr>
                <a:spLocks/>
              </p:cNvSpPr>
              <p:nvPr/>
            </p:nvSpPr>
            <p:spPr bwMode="auto">
              <a:xfrm>
                <a:off x="6830531" y="5227635"/>
                <a:ext cx="2476499" cy="295288"/>
              </a:xfrm>
              <a:custGeom>
                <a:avLst/>
                <a:gdLst>
                  <a:gd name="T0" fmla="*/ 187 w 3120"/>
                  <a:gd name="T1" fmla="*/ 0 h 373"/>
                  <a:gd name="T2" fmla="*/ 2932 w 3120"/>
                  <a:gd name="T3" fmla="*/ 0 h 373"/>
                  <a:gd name="T4" fmla="*/ 2974 w 3120"/>
                  <a:gd name="T5" fmla="*/ 4 h 373"/>
                  <a:gd name="T6" fmla="*/ 3014 w 3120"/>
                  <a:gd name="T7" fmla="*/ 18 h 373"/>
                  <a:gd name="T8" fmla="*/ 3050 w 3120"/>
                  <a:gd name="T9" fmla="*/ 40 h 373"/>
                  <a:gd name="T10" fmla="*/ 3078 w 3120"/>
                  <a:gd name="T11" fmla="*/ 70 h 373"/>
                  <a:gd name="T12" fmla="*/ 3100 w 3120"/>
                  <a:gd name="T13" fmla="*/ 104 h 373"/>
                  <a:gd name="T14" fmla="*/ 3114 w 3120"/>
                  <a:gd name="T15" fmla="*/ 144 h 373"/>
                  <a:gd name="T16" fmla="*/ 3120 w 3120"/>
                  <a:gd name="T17" fmla="*/ 186 h 373"/>
                  <a:gd name="T18" fmla="*/ 3114 w 3120"/>
                  <a:gd name="T19" fmla="*/ 229 h 373"/>
                  <a:gd name="T20" fmla="*/ 3100 w 3120"/>
                  <a:gd name="T21" fmla="*/ 269 h 373"/>
                  <a:gd name="T22" fmla="*/ 3078 w 3120"/>
                  <a:gd name="T23" fmla="*/ 303 h 373"/>
                  <a:gd name="T24" fmla="*/ 3050 w 3120"/>
                  <a:gd name="T25" fmla="*/ 333 h 373"/>
                  <a:gd name="T26" fmla="*/ 3014 w 3120"/>
                  <a:gd name="T27" fmla="*/ 355 h 373"/>
                  <a:gd name="T28" fmla="*/ 2974 w 3120"/>
                  <a:gd name="T29" fmla="*/ 369 h 373"/>
                  <a:gd name="T30" fmla="*/ 2932 w 3120"/>
                  <a:gd name="T31" fmla="*/ 373 h 373"/>
                  <a:gd name="T32" fmla="*/ 187 w 3120"/>
                  <a:gd name="T33" fmla="*/ 373 h 373"/>
                  <a:gd name="T34" fmla="*/ 143 w 3120"/>
                  <a:gd name="T35" fmla="*/ 369 h 373"/>
                  <a:gd name="T36" fmla="*/ 106 w 3120"/>
                  <a:gd name="T37" fmla="*/ 355 h 373"/>
                  <a:gd name="T38" fmla="*/ 70 w 3120"/>
                  <a:gd name="T39" fmla="*/ 333 h 373"/>
                  <a:gd name="T40" fmla="*/ 42 w 3120"/>
                  <a:gd name="T41" fmla="*/ 303 h 373"/>
                  <a:gd name="T42" fmla="*/ 20 w 3120"/>
                  <a:gd name="T43" fmla="*/ 269 h 373"/>
                  <a:gd name="T44" fmla="*/ 6 w 3120"/>
                  <a:gd name="T45" fmla="*/ 229 h 373"/>
                  <a:gd name="T46" fmla="*/ 0 w 3120"/>
                  <a:gd name="T47" fmla="*/ 186 h 373"/>
                  <a:gd name="T48" fmla="*/ 6 w 3120"/>
                  <a:gd name="T49" fmla="*/ 144 h 373"/>
                  <a:gd name="T50" fmla="*/ 20 w 3120"/>
                  <a:gd name="T51" fmla="*/ 104 h 373"/>
                  <a:gd name="T52" fmla="*/ 42 w 3120"/>
                  <a:gd name="T53" fmla="*/ 70 h 373"/>
                  <a:gd name="T54" fmla="*/ 70 w 3120"/>
                  <a:gd name="T55" fmla="*/ 40 h 373"/>
                  <a:gd name="T56" fmla="*/ 106 w 3120"/>
                  <a:gd name="T57" fmla="*/ 18 h 373"/>
                  <a:gd name="T58" fmla="*/ 143 w 3120"/>
                  <a:gd name="T59" fmla="*/ 4 h 373"/>
                  <a:gd name="T60" fmla="*/ 187 w 3120"/>
                  <a:gd name="T61"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3">
                    <a:moveTo>
                      <a:pt x="187" y="0"/>
                    </a:moveTo>
                    <a:lnTo>
                      <a:pt x="2932" y="0"/>
                    </a:lnTo>
                    <a:lnTo>
                      <a:pt x="2974" y="4"/>
                    </a:lnTo>
                    <a:lnTo>
                      <a:pt x="3014" y="18"/>
                    </a:lnTo>
                    <a:lnTo>
                      <a:pt x="3050" y="40"/>
                    </a:lnTo>
                    <a:lnTo>
                      <a:pt x="3078" y="70"/>
                    </a:lnTo>
                    <a:lnTo>
                      <a:pt x="3100" y="104"/>
                    </a:lnTo>
                    <a:lnTo>
                      <a:pt x="3114" y="144"/>
                    </a:lnTo>
                    <a:lnTo>
                      <a:pt x="3120" y="186"/>
                    </a:lnTo>
                    <a:lnTo>
                      <a:pt x="3114" y="229"/>
                    </a:lnTo>
                    <a:lnTo>
                      <a:pt x="3100" y="269"/>
                    </a:lnTo>
                    <a:lnTo>
                      <a:pt x="3078" y="303"/>
                    </a:lnTo>
                    <a:lnTo>
                      <a:pt x="3050" y="333"/>
                    </a:lnTo>
                    <a:lnTo>
                      <a:pt x="3014" y="355"/>
                    </a:lnTo>
                    <a:lnTo>
                      <a:pt x="2974" y="369"/>
                    </a:lnTo>
                    <a:lnTo>
                      <a:pt x="2932" y="373"/>
                    </a:lnTo>
                    <a:lnTo>
                      <a:pt x="187" y="373"/>
                    </a:lnTo>
                    <a:lnTo>
                      <a:pt x="143" y="369"/>
                    </a:lnTo>
                    <a:lnTo>
                      <a:pt x="106" y="355"/>
                    </a:lnTo>
                    <a:lnTo>
                      <a:pt x="70" y="333"/>
                    </a:lnTo>
                    <a:lnTo>
                      <a:pt x="42" y="303"/>
                    </a:lnTo>
                    <a:lnTo>
                      <a:pt x="20" y="269"/>
                    </a:lnTo>
                    <a:lnTo>
                      <a:pt x="6" y="229"/>
                    </a:lnTo>
                    <a:lnTo>
                      <a:pt x="0" y="186"/>
                    </a:lnTo>
                    <a:lnTo>
                      <a:pt x="6" y="144"/>
                    </a:lnTo>
                    <a:lnTo>
                      <a:pt x="20" y="104"/>
                    </a:lnTo>
                    <a:lnTo>
                      <a:pt x="42" y="70"/>
                    </a:lnTo>
                    <a:lnTo>
                      <a:pt x="70" y="40"/>
                    </a:lnTo>
                    <a:lnTo>
                      <a:pt x="106" y="18"/>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grpSp>
        <p:sp>
          <p:nvSpPr>
            <p:cNvPr id="124" name="TextBox 289">
              <a:extLst>
                <a:ext uri="{FF2B5EF4-FFF2-40B4-BE49-F238E27FC236}">
                  <a16:creationId xmlns:a16="http://schemas.microsoft.com/office/drawing/2014/main" id="{63762884-C90B-5A47-8128-5A44ED04C38E}"/>
                </a:ext>
              </a:extLst>
            </p:cNvPr>
            <p:cNvSpPr txBox="1"/>
            <p:nvPr/>
          </p:nvSpPr>
          <p:spPr>
            <a:xfrm>
              <a:off x="9536141" y="1097466"/>
              <a:ext cx="2156343" cy="430885"/>
            </a:xfrm>
            <a:prstGeom prst="rect">
              <a:avLst/>
            </a:prstGeom>
            <a:noFill/>
          </p:spPr>
          <p:txBody>
            <a:bodyPr wrap="square" lIns="0" tIns="0" rIns="0" bIns="0" rtlCol="0">
              <a:spAutoFit/>
            </a:bodyPr>
            <a:lstStyle/>
            <a:p>
              <a:pPr algn="ctr"/>
              <a:r>
                <a:rPr lang="es-GT" sz="1400" b="1" dirty="0">
                  <a:solidFill>
                    <a:schemeClr val="tx1">
                      <a:lumMod val="75000"/>
                      <a:lumOff val="25000"/>
                    </a:schemeClr>
                  </a:solidFill>
                  <a:latin typeface="Arial Black" panose="020B0604020202020204" pitchFamily="34" charset="0"/>
                  <a:ea typeface="Ebrima" panose="02000000000000000000" pitchFamily="2" charset="0"/>
                  <a:cs typeface="Arial Black" panose="020B0604020202020204" pitchFamily="34" charset="0"/>
                </a:rPr>
                <a:t>FECHA DE </a:t>
              </a:r>
            </a:p>
            <a:p>
              <a:pPr algn="ctr"/>
              <a:r>
                <a:rPr lang="es-GT" sz="1400" b="1" dirty="0">
                  <a:solidFill>
                    <a:schemeClr val="tx1">
                      <a:lumMod val="75000"/>
                      <a:lumOff val="25000"/>
                    </a:schemeClr>
                  </a:solidFill>
                  <a:latin typeface="Arial Black" panose="020B0604020202020204" pitchFamily="34" charset="0"/>
                  <a:ea typeface="Ebrima" panose="02000000000000000000" pitchFamily="2" charset="0"/>
                  <a:cs typeface="Arial Black" panose="020B0604020202020204" pitchFamily="34" charset="0"/>
                </a:rPr>
                <a:t>INICIO</a:t>
              </a:r>
            </a:p>
          </p:txBody>
        </p:sp>
      </p:grpSp>
      <p:sp>
        <p:nvSpPr>
          <p:cNvPr id="130" name="TextBox 201">
            <a:extLst>
              <a:ext uri="{FF2B5EF4-FFF2-40B4-BE49-F238E27FC236}">
                <a16:creationId xmlns:a16="http://schemas.microsoft.com/office/drawing/2014/main" id="{70208639-E5A9-5F48-AC23-1674655A7192}"/>
              </a:ext>
            </a:extLst>
          </p:cNvPr>
          <p:cNvSpPr txBox="1"/>
          <p:nvPr/>
        </p:nvSpPr>
        <p:spPr>
          <a:xfrm>
            <a:off x="9587879" y="5791734"/>
            <a:ext cx="2491072" cy="307777"/>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GB" sz="2000" dirty="0">
                <a:solidFill>
                  <a:schemeClr val="accent3"/>
                </a:solidFill>
                <a:latin typeface="Arial Black" panose="020B0604020202020204" pitchFamily="34" charset="0"/>
                <a:cs typeface="Arial Black" panose="020B0604020202020204" pitchFamily="34" charset="0"/>
              </a:rPr>
              <a:t>FEBRERO 2019</a:t>
            </a:r>
          </a:p>
        </p:txBody>
      </p:sp>
      <p:sp>
        <p:nvSpPr>
          <p:cNvPr id="131" name="TextBox 80">
            <a:extLst>
              <a:ext uri="{FF2B5EF4-FFF2-40B4-BE49-F238E27FC236}">
                <a16:creationId xmlns:a16="http://schemas.microsoft.com/office/drawing/2014/main" id="{B1535ACC-DA5A-F444-B780-415818888A35}"/>
              </a:ext>
            </a:extLst>
          </p:cNvPr>
          <p:cNvSpPr txBox="1"/>
          <p:nvPr/>
        </p:nvSpPr>
        <p:spPr>
          <a:xfrm>
            <a:off x="918016" y="1781925"/>
            <a:ext cx="2238084" cy="184666"/>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p:txBody>
      </p:sp>
      <p:sp>
        <p:nvSpPr>
          <p:cNvPr id="132" name="Oval 135">
            <a:extLst>
              <a:ext uri="{FF2B5EF4-FFF2-40B4-BE49-F238E27FC236}">
                <a16:creationId xmlns:a16="http://schemas.microsoft.com/office/drawing/2014/main" id="{FAA06235-5432-0F48-967A-51452DF0E276}"/>
              </a:ext>
            </a:extLst>
          </p:cNvPr>
          <p:cNvSpPr/>
          <p:nvPr/>
        </p:nvSpPr>
        <p:spPr>
          <a:xfrm>
            <a:off x="628968" y="2676042"/>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133" name="TextBox 80">
            <a:extLst>
              <a:ext uri="{FF2B5EF4-FFF2-40B4-BE49-F238E27FC236}">
                <a16:creationId xmlns:a16="http://schemas.microsoft.com/office/drawing/2014/main" id="{D0A2CD70-FE53-884E-B747-7A53AE7AACD9}"/>
              </a:ext>
            </a:extLst>
          </p:cNvPr>
          <p:cNvSpPr txBox="1"/>
          <p:nvPr/>
        </p:nvSpPr>
        <p:spPr>
          <a:xfrm>
            <a:off x="881364" y="2625306"/>
            <a:ext cx="2510259" cy="369332"/>
          </a:xfrm>
          <a:prstGeom prst="rect">
            <a:avLst/>
          </a:prstGeom>
          <a:noFill/>
        </p:spPr>
        <p:txBody>
          <a:bodyPr wrap="square" lIns="0" tIns="0" rIns="0" bIns="0" rtlCol="0">
            <a:spAutoFit/>
          </a:bodyPr>
          <a:lstStyle/>
          <a:p>
            <a:r>
              <a:rPr lang="es-ES" sz="1200" dirty="0">
                <a:latin typeface="Arial" panose="020B0604020202020204" pitchFamily="34" charset="0"/>
                <a:cs typeface="Arial" panose="020B0604020202020204" pitchFamily="34" charset="0"/>
              </a:rPr>
              <a:t>Seguridad alimentaria y nutricional, salud integral y educación de calidad</a:t>
            </a:r>
            <a:endParaRPr lang="es-GT" sz="1200" dirty="0">
              <a:latin typeface="Arial" panose="020B0604020202020204" pitchFamily="34" charset="0"/>
              <a:cs typeface="Arial" panose="020B0604020202020204" pitchFamily="34" charset="0"/>
            </a:endParaRPr>
          </a:p>
        </p:txBody>
      </p:sp>
      <p:sp>
        <p:nvSpPr>
          <p:cNvPr id="134" name="Oval 135">
            <a:extLst>
              <a:ext uri="{FF2B5EF4-FFF2-40B4-BE49-F238E27FC236}">
                <a16:creationId xmlns:a16="http://schemas.microsoft.com/office/drawing/2014/main" id="{FF0E9029-AA52-0C4C-8C56-335E37E1AC1B}"/>
              </a:ext>
            </a:extLst>
          </p:cNvPr>
          <p:cNvSpPr/>
          <p:nvPr/>
        </p:nvSpPr>
        <p:spPr>
          <a:xfrm>
            <a:off x="575049" y="3647519"/>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135" name="TextBox 80">
            <a:extLst>
              <a:ext uri="{FF2B5EF4-FFF2-40B4-BE49-F238E27FC236}">
                <a16:creationId xmlns:a16="http://schemas.microsoft.com/office/drawing/2014/main" id="{EC58F906-A260-1D41-9E11-5BCD32FF8536}"/>
              </a:ext>
            </a:extLst>
          </p:cNvPr>
          <p:cNvSpPr txBox="1"/>
          <p:nvPr/>
        </p:nvSpPr>
        <p:spPr>
          <a:xfrm>
            <a:off x="827446" y="3596783"/>
            <a:ext cx="2564178" cy="738664"/>
          </a:xfrm>
          <a:prstGeom prst="rect">
            <a:avLst/>
          </a:prstGeom>
          <a:noFill/>
        </p:spPr>
        <p:txBody>
          <a:bodyPr wrap="square" lIns="0" tIns="0" rIns="0" bIns="0" rtlCol="0">
            <a:spAutoFit/>
          </a:bodyPr>
          <a:lstStyle/>
          <a:p>
            <a:r>
              <a:rPr lang="es-ES" sz="1200" dirty="0">
                <a:latin typeface="Arial" panose="020B0604020202020204" pitchFamily="34" charset="0"/>
                <a:cs typeface="Arial" panose="020B0604020202020204" pitchFamily="34" charset="0"/>
              </a:rPr>
              <a:t>Garantizar una educación inclusiva, equitativa y de calidad y promover oportunidades de aprendizaje durante toda  la vida para todos</a:t>
            </a:r>
            <a:endParaRPr lang="es-GT" sz="1200" dirty="0">
              <a:latin typeface="Arial" panose="020B0604020202020204" pitchFamily="34" charset="0"/>
              <a:cs typeface="Arial" panose="020B0604020202020204" pitchFamily="34" charset="0"/>
            </a:endParaRPr>
          </a:p>
        </p:txBody>
      </p:sp>
      <p:sp>
        <p:nvSpPr>
          <p:cNvPr id="137" name="Oval 135">
            <a:extLst>
              <a:ext uri="{FF2B5EF4-FFF2-40B4-BE49-F238E27FC236}">
                <a16:creationId xmlns:a16="http://schemas.microsoft.com/office/drawing/2014/main" id="{2D51F5FC-1F0A-F046-8BBD-C7A7634D4A85}"/>
              </a:ext>
            </a:extLst>
          </p:cNvPr>
          <p:cNvSpPr/>
          <p:nvPr/>
        </p:nvSpPr>
        <p:spPr>
          <a:xfrm>
            <a:off x="542253" y="4858880"/>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138" name="TextBox 80">
            <a:extLst>
              <a:ext uri="{FF2B5EF4-FFF2-40B4-BE49-F238E27FC236}">
                <a16:creationId xmlns:a16="http://schemas.microsoft.com/office/drawing/2014/main" id="{A7891CFA-AE27-7145-87DD-654368BCCA4E}"/>
              </a:ext>
            </a:extLst>
          </p:cNvPr>
          <p:cNvSpPr txBox="1"/>
          <p:nvPr/>
        </p:nvSpPr>
        <p:spPr>
          <a:xfrm>
            <a:off x="794650" y="4808144"/>
            <a:ext cx="2596974" cy="369332"/>
          </a:xfrm>
          <a:prstGeom prst="rect">
            <a:avLst/>
          </a:prstGeom>
          <a:noFill/>
        </p:spPr>
        <p:txBody>
          <a:bodyPr wrap="square" lIns="0" tIns="0" rIns="0" bIns="0" rtlCol="0">
            <a:spAutoFit/>
          </a:bodyPr>
          <a:lstStyle/>
          <a:p>
            <a:r>
              <a:rPr lang="es-ES" sz="1200" dirty="0">
                <a:latin typeface="Arial" panose="020B0604020202020204" pitchFamily="34" charset="0"/>
                <a:cs typeface="Arial" panose="020B0604020202020204" pitchFamily="34" charset="0"/>
              </a:rPr>
              <a:t>11. Formación, Fomento y  Difusión de las Artes</a:t>
            </a:r>
            <a:endParaRPr lang="es-GT" sz="1200" dirty="0">
              <a:latin typeface="Arial" panose="020B0604020202020204" pitchFamily="34" charset="0"/>
              <a:cs typeface="Arial" panose="020B0604020202020204" pitchFamily="34" charset="0"/>
            </a:endParaRPr>
          </a:p>
        </p:txBody>
      </p:sp>
      <p:sp>
        <p:nvSpPr>
          <p:cNvPr id="139" name="Oval 135">
            <a:extLst>
              <a:ext uri="{FF2B5EF4-FFF2-40B4-BE49-F238E27FC236}">
                <a16:creationId xmlns:a16="http://schemas.microsoft.com/office/drawing/2014/main" id="{70C91167-821C-BF4E-B7A1-17BF9BE2AE23}"/>
              </a:ext>
            </a:extLst>
          </p:cNvPr>
          <p:cNvSpPr/>
          <p:nvPr/>
        </p:nvSpPr>
        <p:spPr>
          <a:xfrm>
            <a:off x="533870" y="5776290"/>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140" name="TextBox 80">
            <a:extLst>
              <a:ext uri="{FF2B5EF4-FFF2-40B4-BE49-F238E27FC236}">
                <a16:creationId xmlns:a16="http://schemas.microsoft.com/office/drawing/2014/main" id="{8C3BEDB7-4B4F-1348-AD22-66EEBB3F4F38}"/>
              </a:ext>
            </a:extLst>
          </p:cNvPr>
          <p:cNvSpPr txBox="1"/>
          <p:nvPr/>
        </p:nvSpPr>
        <p:spPr>
          <a:xfrm>
            <a:off x="786266" y="5725554"/>
            <a:ext cx="2641613" cy="553998"/>
          </a:xfrm>
          <a:prstGeom prst="rect">
            <a:avLst/>
          </a:prstGeom>
          <a:noFill/>
        </p:spPr>
        <p:txBody>
          <a:bodyPr wrap="square" lIns="0" tIns="0" rIns="0" bIns="0" rtlCol="0">
            <a:spAutoFit/>
          </a:bodyPr>
          <a:lstStyle/>
          <a:p>
            <a:r>
              <a:rPr lang="es-ES" sz="1200" dirty="0">
                <a:latin typeface="Arial" panose="020B0604020202020204" pitchFamily="34" charset="0"/>
                <a:cs typeface="Arial" panose="020B0604020202020204" pitchFamily="34" charset="0"/>
              </a:rPr>
              <a:t>Personas beneficiadas con formación profesional en las diferentes disciplinas del arte</a:t>
            </a:r>
            <a:endParaRPr lang="es-GT" sz="1200" dirty="0">
              <a:latin typeface="Arial" panose="020B0604020202020204" pitchFamily="34" charset="0"/>
              <a:cs typeface="Arial" panose="020B0604020202020204" pitchFamily="34" charset="0"/>
            </a:endParaRPr>
          </a:p>
        </p:txBody>
      </p:sp>
      <p:sp>
        <p:nvSpPr>
          <p:cNvPr id="143" name="Title 1">
            <a:extLst>
              <a:ext uri="{FF2B5EF4-FFF2-40B4-BE49-F238E27FC236}">
                <a16:creationId xmlns:a16="http://schemas.microsoft.com/office/drawing/2014/main" id="{316D2493-655A-F74F-A30F-992A6F124E1C}"/>
              </a:ext>
            </a:extLst>
          </p:cNvPr>
          <p:cNvSpPr txBox="1">
            <a:spLocks/>
          </p:cNvSpPr>
          <p:nvPr/>
        </p:nvSpPr>
        <p:spPr>
          <a:xfrm>
            <a:off x="4429948" y="1228209"/>
            <a:ext cx="4624682" cy="47789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Construcción Escuela de Arte Dramático</a:t>
            </a:r>
          </a:p>
        </p:txBody>
      </p:sp>
      <p:sp>
        <p:nvSpPr>
          <p:cNvPr id="144" name="Elipse 143">
            <a:extLst>
              <a:ext uri="{FF2B5EF4-FFF2-40B4-BE49-F238E27FC236}">
                <a16:creationId xmlns:a16="http://schemas.microsoft.com/office/drawing/2014/main" id="{FFA236D5-4780-6E47-90E8-58115A2E3916}"/>
              </a:ext>
            </a:extLst>
          </p:cNvPr>
          <p:cNvSpPr/>
          <p:nvPr/>
        </p:nvSpPr>
        <p:spPr>
          <a:xfrm>
            <a:off x="3841127" y="1128559"/>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145" name="CuadroTexto 144">
            <a:extLst>
              <a:ext uri="{FF2B5EF4-FFF2-40B4-BE49-F238E27FC236}">
                <a16:creationId xmlns:a16="http://schemas.microsoft.com/office/drawing/2014/main" id="{C3140EA0-B81F-974D-8832-7D79DD772A1C}"/>
              </a:ext>
            </a:extLst>
          </p:cNvPr>
          <p:cNvSpPr txBox="1"/>
          <p:nvPr/>
        </p:nvSpPr>
        <p:spPr>
          <a:xfrm>
            <a:off x="3924880" y="1128708"/>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1</a:t>
            </a:r>
          </a:p>
        </p:txBody>
      </p:sp>
      <p:grpSp>
        <p:nvGrpSpPr>
          <p:cNvPr id="146" name="6 Grupo">
            <a:extLst>
              <a:ext uri="{FF2B5EF4-FFF2-40B4-BE49-F238E27FC236}">
                <a16:creationId xmlns:a16="http://schemas.microsoft.com/office/drawing/2014/main" id="{ACC514A1-B961-6844-8323-1556BE32B709}"/>
              </a:ext>
            </a:extLst>
          </p:cNvPr>
          <p:cNvGrpSpPr/>
          <p:nvPr/>
        </p:nvGrpSpPr>
        <p:grpSpPr>
          <a:xfrm>
            <a:off x="6447826" y="4964404"/>
            <a:ext cx="2756034" cy="1081913"/>
            <a:chOff x="6382139" y="5109986"/>
            <a:chExt cx="2756035" cy="1081914"/>
          </a:xfrm>
        </p:grpSpPr>
        <p:sp>
          <p:nvSpPr>
            <p:cNvPr id="147" name="TextBox 200">
              <a:extLst>
                <a:ext uri="{FF2B5EF4-FFF2-40B4-BE49-F238E27FC236}">
                  <a16:creationId xmlns:a16="http://schemas.microsoft.com/office/drawing/2014/main" id="{E561DB2F-919C-5A40-8A85-443ADE7FC2D2}"/>
                </a:ext>
              </a:extLst>
            </p:cNvPr>
            <p:cNvSpPr txBox="1"/>
            <p:nvPr/>
          </p:nvSpPr>
          <p:spPr>
            <a:xfrm>
              <a:off x="6998696"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148" name="TextBox 201">
              <a:extLst>
                <a:ext uri="{FF2B5EF4-FFF2-40B4-BE49-F238E27FC236}">
                  <a16:creationId xmlns:a16="http://schemas.microsoft.com/office/drawing/2014/main" id="{4F35B944-F001-8747-923E-0D4EBA49B6F4}"/>
                </a:ext>
              </a:extLst>
            </p:cNvPr>
            <p:cNvSpPr txBox="1"/>
            <p:nvPr/>
          </p:nvSpPr>
          <p:spPr>
            <a:xfrm>
              <a:off x="6382139" y="5859501"/>
              <a:ext cx="2756035"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30.0 millones</a:t>
              </a:r>
            </a:p>
          </p:txBody>
        </p:sp>
        <p:grpSp>
          <p:nvGrpSpPr>
            <p:cNvPr id="151" name="Group 260">
              <a:extLst>
                <a:ext uri="{FF2B5EF4-FFF2-40B4-BE49-F238E27FC236}">
                  <a16:creationId xmlns:a16="http://schemas.microsoft.com/office/drawing/2014/main" id="{2FC67B6F-3C27-9748-AA90-7DF531FEE1EF}"/>
                </a:ext>
              </a:extLst>
            </p:cNvPr>
            <p:cNvGrpSpPr/>
            <p:nvPr/>
          </p:nvGrpSpPr>
          <p:grpSpPr>
            <a:xfrm>
              <a:off x="6676248" y="5264742"/>
              <a:ext cx="224070" cy="226840"/>
              <a:chOff x="1000126" y="663575"/>
              <a:chExt cx="5140325" cy="5203826"/>
            </a:xfrm>
            <a:solidFill>
              <a:schemeClr val="bg1"/>
            </a:solidFill>
          </p:grpSpPr>
          <p:sp>
            <p:nvSpPr>
              <p:cNvPr id="152" name="Freeform 22">
                <a:extLst>
                  <a:ext uri="{FF2B5EF4-FFF2-40B4-BE49-F238E27FC236}">
                    <a16:creationId xmlns:a16="http://schemas.microsoft.com/office/drawing/2014/main" id="{4284209A-0B12-1646-8065-2769AD425F43}"/>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53" name="Freeform 23">
                <a:extLst>
                  <a:ext uri="{FF2B5EF4-FFF2-40B4-BE49-F238E27FC236}">
                    <a16:creationId xmlns:a16="http://schemas.microsoft.com/office/drawing/2014/main" id="{9E743086-B0A0-DE4E-AC52-F444DB7D6B75}"/>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54" name="Freeform 24">
                <a:extLst>
                  <a:ext uri="{FF2B5EF4-FFF2-40B4-BE49-F238E27FC236}">
                    <a16:creationId xmlns:a16="http://schemas.microsoft.com/office/drawing/2014/main" id="{DF120E05-C1E4-514E-B3C5-91931A3746B5}"/>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55" name="Freeform 25">
                <a:extLst>
                  <a:ext uri="{FF2B5EF4-FFF2-40B4-BE49-F238E27FC236}">
                    <a16:creationId xmlns:a16="http://schemas.microsoft.com/office/drawing/2014/main" id="{2C5A3E7C-D086-1844-A779-7106C85E84EA}"/>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57" name="Freeform 27">
                <a:extLst>
                  <a:ext uri="{FF2B5EF4-FFF2-40B4-BE49-F238E27FC236}">
                    <a16:creationId xmlns:a16="http://schemas.microsoft.com/office/drawing/2014/main" id="{307F12D6-1333-6B4B-B18D-25CD32AD0D9E}"/>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58" name="Freeform 28">
                <a:extLst>
                  <a:ext uri="{FF2B5EF4-FFF2-40B4-BE49-F238E27FC236}">
                    <a16:creationId xmlns:a16="http://schemas.microsoft.com/office/drawing/2014/main" id="{DFF849FE-99E9-844E-8A1B-E492BED47722}"/>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160" name="Group 3">
            <a:extLst>
              <a:ext uri="{FF2B5EF4-FFF2-40B4-BE49-F238E27FC236}">
                <a16:creationId xmlns:a16="http://schemas.microsoft.com/office/drawing/2014/main" id="{1D4121FF-61DC-6B40-83DB-0A59EE254A40}"/>
              </a:ext>
            </a:extLst>
          </p:cNvPr>
          <p:cNvGrpSpPr/>
          <p:nvPr/>
        </p:nvGrpSpPr>
        <p:grpSpPr>
          <a:xfrm>
            <a:off x="9581956" y="1080347"/>
            <a:ext cx="531729" cy="531729"/>
            <a:chOff x="1060566" y="1943691"/>
            <a:chExt cx="531730" cy="531730"/>
          </a:xfrm>
        </p:grpSpPr>
        <p:sp>
          <p:nvSpPr>
            <p:cNvPr id="161" name="Oval 193">
              <a:extLst>
                <a:ext uri="{FF2B5EF4-FFF2-40B4-BE49-F238E27FC236}">
                  <a16:creationId xmlns:a16="http://schemas.microsoft.com/office/drawing/2014/main" id="{A21CD917-21CD-5B44-B1BE-FA894309C1D9}"/>
                </a:ext>
              </a:extLst>
            </p:cNvPr>
            <p:cNvSpPr/>
            <p:nvPr/>
          </p:nvSpPr>
          <p:spPr>
            <a:xfrm>
              <a:off x="1060566" y="1943691"/>
              <a:ext cx="531730" cy="5317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162" name="Group 194">
              <a:extLst>
                <a:ext uri="{FF2B5EF4-FFF2-40B4-BE49-F238E27FC236}">
                  <a16:creationId xmlns:a16="http://schemas.microsoft.com/office/drawing/2014/main" id="{FD7F565E-7C64-1C4F-A79C-829894ECBE6D}"/>
                </a:ext>
              </a:extLst>
            </p:cNvPr>
            <p:cNvGrpSpPr/>
            <p:nvPr/>
          </p:nvGrpSpPr>
          <p:grpSpPr>
            <a:xfrm>
              <a:off x="1211844" y="2078944"/>
              <a:ext cx="279100" cy="261224"/>
              <a:chOff x="765175" y="1228726"/>
              <a:chExt cx="5205413" cy="4872038"/>
            </a:xfrm>
            <a:solidFill>
              <a:schemeClr val="bg1"/>
            </a:solidFill>
          </p:grpSpPr>
          <p:sp>
            <p:nvSpPr>
              <p:cNvPr id="163" name="Freeform 6">
                <a:extLst>
                  <a:ext uri="{FF2B5EF4-FFF2-40B4-BE49-F238E27FC236}">
                    <a16:creationId xmlns:a16="http://schemas.microsoft.com/office/drawing/2014/main" id="{D8F0E6FB-3C35-B746-A8AD-BD21093DA975}"/>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64" name="Freeform 7">
                <a:extLst>
                  <a:ext uri="{FF2B5EF4-FFF2-40B4-BE49-F238E27FC236}">
                    <a16:creationId xmlns:a16="http://schemas.microsoft.com/office/drawing/2014/main" id="{9F204FA2-DEBF-0F43-A04C-76C3258AB6C6}"/>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65" name="Freeform 8">
                <a:extLst>
                  <a:ext uri="{FF2B5EF4-FFF2-40B4-BE49-F238E27FC236}">
                    <a16:creationId xmlns:a16="http://schemas.microsoft.com/office/drawing/2014/main" id="{BE8CDA02-71E6-914A-BA66-3F62C89D697B}"/>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66" name="Freeform 9">
                <a:extLst>
                  <a:ext uri="{FF2B5EF4-FFF2-40B4-BE49-F238E27FC236}">
                    <a16:creationId xmlns:a16="http://schemas.microsoft.com/office/drawing/2014/main" id="{E258EB04-43CE-0642-85DA-0F3A6F2DB69A}"/>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175" name="Grupo 174">
            <a:extLst>
              <a:ext uri="{FF2B5EF4-FFF2-40B4-BE49-F238E27FC236}">
                <a16:creationId xmlns:a16="http://schemas.microsoft.com/office/drawing/2014/main" id="{B074850C-93E6-9843-94BE-7A3CA90CA550}"/>
              </a:ext>
            </a:extLst>
          </p:cNvPr>
          <p:cNvGrpSpPr/>
          <p:nvPr/>
        </p:nvGrpSpPr>
        <p:grpSpPr>
          <a:xfrm>
            <a:off x="6387495" y="4915232"/>
            <a:ext cx="531730" cy="531730"/>
            <a:chOff x="6132026" y="4915477"/>
            <a:chExt cx="531730" cy="531730"/>
          </a:xfrm>
        </p:grpSpPr>
        <p:sp>
          <p:nvSpPr>
            <p:cNvPr id="168" name="Oval 259">
              <a:extLst>
                <a:ext uri="{FF2B5EF4-FFF2-40B4-BE49-F238E27FC236}">
                  <a16:creationId xmlns:a16="http://schemas.microsoft.com/office/drawing/2014/main" id="{92A41B8C-FC84-8747-AC4F-1E95FBAFE8E7}"/>
                </a:ext>
              </a:extLst>
            </p:cNvPr>
            <p:cNvSpPr/>
            <p:nvPr/>
          </p:nvSpPr>
          <p:spPr>
            <a:xfrm>
              <a:off x="6132026" y="4915477"/>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dirty="0"/>
            </a:p>
          </p:txBody>
        </p:sp>
        <p:sp>
          <p:nvSpPr>
            <p:cNvPr id="169" name="Freeform 22">
              <a:extLst>
                <a:ext uri="{FF2B5EF4-FFF2-40B4-BE49-F238E27FC236}">
                  <a16:creationId xmlns:a16="http://schemas.microsoft.com/office/drawing/2014/main" id="{28D6FF5D-58EE-7D40-A23C-4F7E98DF664B}"/>
                </a:ext>
              </a:extLst>
            </p:cNvPr>
            <p:cNvSpPr>
              <a:spLocks/>
            </p:cNvSpPr>
            <p:nvPr/>
          </p:nvSpPr>
          <p:spPr bwMode="auto">
            <a:xfrm>
              <a:off x="6472204" y="5103797"/>
              <a:ext cx="7266" cy="11764"/>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170" name="Freeform 24">
              <a:extLst>
                <a:ext uri="{FF2B5EF4-FFF2-40B4-BE49-F238E27FC236}">
                  <a16:creationId xmlns:a16="http://schemas.microsoft.com/office/drawing/2014/main" id="{D8FD6AF8-C9D4-944D-BB66-A14494BF633B}"/>
                </a:ext>
              </a:extLst>
            </p:cNvPr>
            <p:cNvSpPr>
              <a:spLocks noEditPoints="1"/>
            </p:cNvSpPr>
            <p:nvPr/>
          </p:nvSpPr>
          <p:spPr bwMode="auto">
            <a:xfrm>
              <a:off x="6434490" y="5064491"/>
              <a:ext cx="71691" cy="71761"/>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171" name="Freeform 25">
              <a:extLst>
                <a:ext uri="{FF2B5EF4-FFF2-40B4-BE49-F238E27FC236}">
                  <a16:creationId xmlns:a16="http://schemas.microsoft.com/office/drawing/2014/main" id="{8958AE3D-3220-C44A-B4F5-F0DFA887C5CB}"/>
                </a:ext>
              </a:extLst>
            </p:cNvPr>
            <p:cNvSpPr>
              <a:spLocks/>
            </p:cNvSpPr>
            <p:nvPr/>
          </p:nvSpPr>
          <p:spPr bwMode="auto">
            <a:xfrm>
              <a:off x="6284671" y="5224275"/>
              <a:ext cx="51485" cy="67056"/>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172" name="Freeform 26">
              <a:extLst>
                <a:ext uri="{FF2B5EF4-FFF2-40B4-BE49-F238E27FC236}">
                  <a16:creationId xmlns:a16="http://schemas.microsoft.com/office/drawing/2014/main" id="{ADA4C690-EC38-F641-8906-49A61277D83F}"/>
                </a:ext>
              </a:extLst>
            </p:cNvPr>
            <p:cNvSpPr>
              <a:spLocks/>
            </p:cNvSpPr>
            <p:nvPr/>
          </p:nvSpPr>
          <p:spPr bwMode="auto">
            <a:xfrm>
              <a:off x="6364598" y="5188222"/>
              <a:ext cx="51485" cy="103109"/>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173" name="Freeform 27">
              <a:extLst>
                <a:ext uri="{FF2B5EF4-FFF2-40B4-BE49-F238E27FC236}">
                  <a16:creationId xmlns:a16="http://schemas.microsoft.com/office/drawing/2014/main" id="{E4E5BBD5-92A1-884D-AF23-8F84FF322773}"/>
                </a:ext>
              </a:extLst>
            </p:cNvPr>
            <p:cNvSpPr>
              <a:spLocks/>
            </p:cNvSpPr>
            <p:nvPr/>
          </p:nvSpPr>
          <p:spPr bwMode="auto">
            <a:xfrm>
              <a:off x="6444524" y="5146978"/>
              <a:ext cx="51623" cy="144353"/>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174" name="Freeform 28">
              <a:extLst>
                <a:ext uri="{FF2B5EF4-FFF2-40B4-BE49-F238E27FC236}">
                  <a16:creationId xmlns:a16="http://schemas.microsoft.com/office/drawing/2014/main" id="{39502BDA-FEEF-9347-B8F9-3B888634C6C8}"/>
                </a:ext>
              </a:extLst>
            </p:cNvPr>
            <p:cNvSpPr>
              <a:spLocks/>
            </p:cNvSpPr>
            <p:nvPr/>
          </p:nvSpPr>
          <p:spPr bwMode="auto">
            <a:xfrm>
              <a:off x="6282111" y="5112032"/>
              <a:ext cx="145943" cy="86501"/>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grpSp>
    </p:spTree>
    <p:extLst>
      <p:ext uri="{BB962C8B-B14F-4D97-AF65-F5344CB8AC3E}">
        <p14:creationId xmlns:p14="http://schemas.microsoft.com/office/powerpoint/2010/main" val="12148165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Rectangle 38">
            <a:extLst>
              <a:ext uri="{FF2B5EF4-FFF2-40B4-BE49-F238E27FC236}">
                <a16:creationId xmlns:a16="http://schemas.microsoft.com/office/drawing/2014/main" id="{78FDC382-9607-CC42-BBCC-88083AEC5414}"/>
              </a:ext>
            </a:extLst>
          </p:cNvPr>
          <p:cNvSpPr/>
          <p:nvPr/>
        </p:nvSpPr>
        <p:spPr>
          <a:xfrm>
            <a:off x="62233" y="1161858"/>
            <a:ext cx="3558564" cy="511769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3" name="Group 14">
            <a:extLst>
              <a:ext uri="{FF2B5EF4-FFF2-40B4-BE49-F238E27FC236}">
                <a16:creationId xmlns:a16="http://schemas.microsoft.com/office/drawing/2014/main" id="{FA0DE588-E4D6-974F-8567-4F2840F3B432}"/>
              </a:ext>
            </a:extLst>
          </p:cNvPr>
          <p:cNvGrpSpPr/>
          <p:nvPr/>
        </p:nvGrpSpPr>
        <p:grpSpPr>
          <a:xfrm>
            <a:off x="435509" y="1234053"/>
            <a:ext cx="2822722" cy="3730352"/>
            <a:chOff x="715279" y="1389214"/>
            <a:chExt cx="2335516" cy="3620056"/>
          </a:xfrm>
        </p:grpSpPr>
        <p:sp>
          <p:nvSpPr>
            <p:cNvPr id="4" name="Freeform: Shape 40">
              <a:extLst>
                <a:ext uri="{FF2B5EF4-FFF2-40B4-BE49-F238E27FC236}">
                  <a16:creationId xmlns:a16="http://schemas.microsoft.com/office/drawing/2014/main" id="{E4D13113-DE83-D443-9CB2-2E9BBFC0EA89}"/>
                </a:ext>
              </a:extLst>
            </p:cNvPr>
            <p:cNvSpPr/>
            <p:nvPr/>
          </p:nvSpPr>
          <p:spPr>
            <a:xfrm>
              <a:off x="782021" y="1389214"/>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2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2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2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Estratégica</a:t>
              </a:r>
              <a:r>
                <a:rPr lang="en-US" sz="12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K’ATUN 2032</a:t>
              </a:r>
            </a:p>
          </p:txBody>
        </p:sp>
        <p:sp>
          <p:nvSpPr>
            <p:cNvPr id="5" name="Freeform: Shape 43">
              <a:extLst>
                <a:ext uri="{FF2B5EF4-FFF2-40B4-BE49-F238E27FC236}">
                  <a16:creationId xmlns:a16="http://schemas.microsoft.com/office/drawing/2014/main" id="{9E37D09E-86F7-0F41-A8AF-2962D2CD6AC1}"/>
                </a:ext>
              </a:extLst>
            </p:cNvPr>
            <p:cNvSpPr/>
            <p:nvPr/>
          </p:nvSpPr>
          <p:spPr>
            <a:xfrm>
              <a:off x="782021" y="2343961"/>
              <a:ext cx="2210601"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Presidencial</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sp>
          <p:nvSpPr>
            <p:cNvPr id="6" name="Freeform: Shape 44">
              <a:extLst>
                <a:ext uri="{FF2B5EF4-FFF2-40B4-BE49-F238E27FC236}">
                  <a16:creationId xmlns:a16="http://schemas.microsoft.com/office/drawing/2014/main" id="{C88809F8-8419-C340-B59C-574570D00421}"/>
                </a:ext>
              </a:extLst>
            </p:cNvPr>
            <p:cNvSpPr/>
            <p:nvPr/>
          </p:nvSpPr>
          <p:spPr>
            <a:xfrm>
              <a:off x="715279" y="4569828"/>
              <a:ext cx="2268773"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Programa</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grpSp>
      <p:sp>
        <p:nvSpPr>
          <p:cNvPr id="7" name="Freeform: Shape 44">
            <a:extLst>
              <a:ext uri="{FF2B5EF4-FFF2-40B4-BE49-F238E27FC236}">
                <a16:creationId xmlns:a16="http://schemas.microsoft.com/office/drawing/2014/main" id="{47834D41-0F4B-AE4F-8190-45D67E92E5F9}"/>
              </a:ext>
            </a:extLst>
          </p:cNvPr>
          <p:cNvSpPr/>
          <p:nvPr/>
        </p:nvSpPr>
        <p:spPr>
          <a:xfrm>
            <a:off x="428355" y="3225060"/>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8" name="TextBox 9">
            <a:extLst>
              <a:ext uri="{FF2B5EF4-FFF2-40B4-BE49-F238E27FC236}">
                <a16:creationId xmlns:a16="http://schemas.microsoft.com/office/drawing/2014/main" id="{C687C84A-FF45-024C-9AA8-0C31C5DBFAD7}"/>
              </a:ext>
            </a:extLst>
          </p:cNvPr>
          <p:cNvSpPr txBox="1"/>
          <p:nvPr/>
        </p:nvSpPr>
        <p:spPr>
          <a:xfrm>
            <a:off x="4462805" y="4991225"/>
            <a:ext cx="1779364" cy="492443"/>
          </a:xfrm>
          <a:prstGeom prst="rect">
            <a:avLst/>
          </a:prstGeom>
          <a:noFill/>
        </p:spPr>
        <p:txBody>
          <a:bodyPr wrap="square" lIns="0" tIns="0" rIns="0" bIns="0" rtlCol="0">
            <a:spAutoFit/>
          </a:bodyPr>
          <a:lstStyle/>
          <a:p>
            <a:pPr algn="ctr"/>
            <a:r>
              <a:rPr lang="en-GB" sz="1600" b="1" dirty="0">
                <a:solidFill>
                  <a:schemeClr val="tx2"/>
                </a:solidFill>
                <a:latin typeface="Arial Black" panose="020B0604020202020204" pitchFamily="34" charset="0"/>
                <a:cs typeface="Arial Black" panose="020B0604020202020204" pitchFamily="34" charset="0"/>
              </a:rPr>
              <a:t>DURACIÓN DEL PROYECTO</a:t>
            </a:r>
            <a:endParaRPr lang="en-IN" sz="1600" b="1" dirty="0">
              <a:solidFill>
                <a:schemeClr val="tx2"/>
              </a:solidFill>
              <a:latin typeface="Arial Black" panose="020B0604020202020204" pitchFamily="34" charset="0"/>
              <a:cs typeface="Arial Black" panose="020B0604020202020204" pitchFamily="34" charset="0"/>
            </a:endParaRPr>
          </a:p>
        </p:txBody>
      </p:sp>
      <p:sp>
        <p:nvSpPr>
          <p:cNvPr id="9" name="TextBox 10">
            <a:extLst>
              <a:ext uri="{FF2B5EF4-FFF2-40B4-BE49-F238E27FC236}">
                <a16:creationId xmlns:a16="http://schemas.microsoft.com/office/drawing/2014/main" id="{384056E7-31C9-A041-BD75-F2FC8161096E}"/>
              </a:ext>
            </a:extLst>
          </p:cNvPr>
          <p:cNvSpPr txBox="1"/>
          <p:nvPr/>
        </p:nvSpPr>
        <p:spPr>
          <a:xfrm>
            <a:off x="4171949" y="5617542"/>
            <a:ext cx="2283140" cy="461665"/>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IN" sz="3000" dirty="0">
                <a:solidFill>
                  <a:schemeClr val="accent1"/>
                </a:solidFill>
              </a:rPr>
              <a:t>11 </a:t>
            </a:r>
            <a:r>
              <a:rPr lang="en-IN" sz="2400" dirty="0" err="1">
                <a:solidFill>
                  <a:schemeClr val="accent1"/>
                </a:solidFill>
                <a:latin typeface="Arial Black" panose="020B0604020202020204" pitchFamily="34" charset="0"/>
                <a:cs typeface="Arial Black" panose="020B0604020202020204" pitchFamily="34" charset="0"/>
              </a:rPr>
              <a:t>Meses</a:t>
            </a:r>
            <a:endParaRPr lang="en-IN" sz="2400" dirty="0">
              <a:solidFill>
                <a:schemeClr val="accent1"/>
              </a:solidFill>
              <a:latin typeface="Arial Black" panose="020B0604020202020204" pitchFamily="34" charset="0"/>
              <a:cs typeface="Arial Black" panose="020B0604020202020204" pitchFamily="34" charset="0"/>
            </a:endParaRPr>
          </a:p>
        </p:txBody>
      </p:sp>
      <p:grpSp>
        <p:nvGrpSpPr>
          <p:cNvPr id="10" name="Group 3">
            <a:extLst>
              <a:ext uri="{FF2B5EF4-FFF2-40B4-BE49-F238E27FC236}">
                <a16:creationId xmlns:a16="http://schemas.microsoft.com/office/drawing/2014/main" id="{16FF88A9-EF76-6B44-9BC4-A55487259A4A}"/>
              </a:ext>
            </a:extLst>
          </p:cNvPr>
          <p:cNvGrpSpPr/>
          <p:nvPr/>
        </p:nvGrpSpPr>
        <p:grpSpPr>
          <a:xfrm>
            <a:off x="3841127" y="4964404"/>
            <a:ext cx="531729" cy="531729"/>
            <a:chOff x="1060566" y="1943691"/>
            <a:chExt cx="531730" cy="531730"/>
          </a:xfrm>
        </p:grpSpPr>
        <p:sp>
          <p:nvSpPr>
            <p:cNvPr id="11" name="Oval 193">
              <a:extLst>
                <a:ext uri="{FF2B5EF4-FFF2-40B4-BE49-F238E27FC236}">
                  <a16:creationId xmlns:a16="http://schemas.microsoft.com/office/drawing/2014/main" id="{A6AAF47A-9A0E-9A49-BA0D-76E62F7AA1D7}"/>
                </a:ext>
              </a:extLst>
            </p:cNvPr>
            <p:cNvSpPr/>
            <p:nvPr/>
          </p:nvSpPr>
          <p:spPr>
            <a:xfrm>
              <a:off x="1060566" y="1943691"/>
              <a:ext cx="531730" cy="53173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12" name="Group 194">
              <a:extLst>
                <a:ext uri="{FF2B5EF4-FFF2-40B4-BE49-F238E27FC236}">
                  <a16:creationId xmlns:a16="http://schemas.microsoft.com/office/drawing/2014/main" id="{6F609C97-B67C-B442-9054-F7A77B3CF2AF}"/>
                </a:ext>
              </a:extLst>
            </p:cNvPr>
            <p:cNvGrpSpPr/>
            <p:nvPr/>
          </p:nvGrpSpPr>
          <p:grpSpPr>
            <a:xfrm>
              <a:off x="1211844" y="2078944"/>
              <a:ext cx="279100" cy="261224"/>
              <a:chOff x="765175" y="1228726"/>
              <a:chExt cx="5205413" cy="4872038"/>
            </a:xfrm>
            <a:solidFill>
              <a:schemeClr val="bg1"/>
            </a:solidFill>
          </p:grpSpPr>
          <p:sp>
            <p:nvSpPr>
              <p:cNvPr id="13" name="Freeform 6">
                <a:extLst>
                  <a:ext uri="{FF2B5EF4-FFF2-40B4-BE49-F238E27FC236}">
                    <a16:creationId xmlns:a16="http://schemas.microsoft.com/office/drawing/2014/main" id="{4F8720F2-033B-6649-AF4D-F335D0BC0287}"/>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4" name="Freeform 7">
                <a:extLst>
                  <a:ext uri="{FF2B5EF4-FFF2-40B4-BE49-F238E27FC236}">
                    <a16:creationId xmlns:a16="http://schemas.microsoft.com/office/drawing/2014/main" id="{973F3BB1-C2C5-8845-A2A6-D2D09DFCE4BD}"/>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5" name="Freeform 8">
                <a:extLst>
                  <a:ext uri="{FF2B5EF4-FFF2-40B4-BE49-F238E27FC236}">
                    <a16:creationId xmlns:a16="http://schemas.microsoft.com/office/drawing/2014/main" id="{953A7AFB-DDA9-B04A-B638-2343A62D45AA}"/>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6" name="Freeform 9">
                <a:extLst>
                  <a:ext uri="{FF2B5EF4-FFF2-40B4-BE49-F238E27FC236}">
                    <a16:creationId xmlns:a16="http://schemas.microsoft.com/office/drawing/2014/main" id="{8B3E2ABF-6281-DC49-9238-4D52AA0126C0}"/>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17" name="4 Grupo">
            <a:extLst>
              <a:ext uri="{FF2B5EF4-FFF2-40B4-BE49-F238E27FC236}">
                <a16:creationId xmlns:a16="http://schemas.microsoft.com/office/drawing/2014/main" id="{A8CB2F10-58C6-684F-8DD2-6D4406C1C4BA}"/>
              </a:ext>
            </a:extLst>
          </p:cNvPr>
          <p:cNvGrpSpPr/>
          <p:nvPr/>
        </p:nvGrpSpPr>
        <p:grpSpPr>
          <a:xfrm>
            <a:off x="9624811" y="1161860"/>
            <a:ext cx="2392582" cy="1611293"/>
            <a:chOff x="9798857" y="5135373"/>
            <a:chExt cx="2392582" cy="1611292"/>
          </a:xfrm>
        </p:grpSpPr>
        <p:sp>
          <p:nvSpPr>
            <p:cNvPr id="18" name="TextBox 211">
              <a:extLst>
                <a:ext uri="{FF2B5EF4-FFF2-40B4-BE49-F238E27FC236}">
                  <a16:creationId xmlns:a16="http://schemas.microsoft.com/office/drawing/2014/main" id="{8D4BD278-5F94-C345-A81C-42F6781D93CC}"/>
                </a:ext>
              </a:extLst>
            </p:cNvPr>
            <p:cNvSpPr txBox="1"/>
            <p:nvPr/>
          </p:nvSpPr>
          <p:spPr>
            <a:xfrm>
              <a:off x="9798857" y="5915668"/>
              <a:ext cx="2319613" cy="830997"/>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3000" dirty="0">
                  <a:solidFill>
                    <a:schemeClr val="accent3"/>
                  </a:solidFill>
                  <a:latin typeface="Arial Black" panose="020B0604020202020204" pitchFamily="34" charset="0"/>
                  <a:ea typeface="Arial Unicode MS" panose="020B0604020202020204" pitchFamily="34" charset="-128"/>
                  <a:cs typeface="Arial Black" panose="020B0604020202020204" pitchFamily="34" charset="0"/>
                </a:rPr>
                <a:t>100,000 </a:t>
              </a:r>
            </a:p>
            <a:p>
              <a:pPr algn="ctr">
                <a:lnSpc>
                  <a:spcPct val="90000"/>
                </a:lnSpc>
                <a:spcBef>
                  <a:spcPct val="0"/>
                </a:spcBef>
              </a:pPr>
              <a:r>
                <a:rPr lang="es-GT" sz="3000" dirty="0">
                  <a:solidFill>
                    <a:schemeClr val="accent3"/>
                  </a:solidFill>
                  <a:latin typeface="Arial Black" panose="020B0604020202020204" pitchFamily="34" charset="0"/>
                  <a:ea typeface="Arial Unicode MS" panose="020B0604020202020204" pitchFamily="34" charset="-128"/>
                  <a:cs typeface="Arial Black" panose="020B0604020202020204" pitchFamily="34" charset="0"/>
                </a:rPr>
                <a:t>Personas</a:t>
              </a:r>
            </a:p>
          </p:txBody>
        </p:sp>
        <p:sp>
          <p:nvSpPr>
            <p:cNvPr id="19" name="TextBox 9">
              <a:extLst>
                <a:ext uri="{FF2B5EF4-FFF2-40B4-BE49-F238E27FC236}">
                  <a16:creationId xmlns:a16="http://schemas.microsoft.com/office/drawing/2014/main" id="{D3A8EED9-0CCF-454F-88BC-BFE2028B3D98}"/>
                </a:ext>
              </a:extLst>
            </p:cNvPr>
            <p:cNvSpPr txBox="1"/>
            <p:nvPr/>
          </p:nvSpPr>
          <p:spPr>
            <a:xfrm>
              <a:off x="10567519" y="5135373"/>
              <a:ext cx="1623920" cy="430887"/>
            </a:xfrm>
            <a:prstGeom prst="rect">
              <a:avLst/>
            </a:prstGeom>
            <a:noFill/>
          </p:spPr>
          <p:txBody>
            <a:bodyPr wrap="square" lIns="0" tIns="0" rIns="0" bIns="0" rtlCol="0">
              <a:spAutoFit/>
            </a:bodyPr>
            <a:lstStyle/>
            <a:p>
              <a:pPr algn="ctr"/>
              <a:r>
                <a:rPr lang="en-GB" sz="1400" b="1" dirty="0">
                  <a:solidFill>
                    <a:schemeClr val="tx1">
                      <a:lumMod val="75000"/>
                      <a:lumOff val="25000"/>
                    </a:schemeClr>
                  </a:solidFill>
                  <a:latin typeface="Arial Black" panose="020B0604020202020204" pitchFamily="34" charset="0"/>
                  <a:cs typeface="Arial Black" panose="020B0604020202020204" pitchFamily="34" charset="0"/>
                </a:rPr>
                <a:t>BENEFICIARIOS TOTALES</a:t>
              </a:r>
              <a:endParaRPr lang="en-IN" sz="1400" b="1" dirty="0">
                <a:solidFill>
                  <a:schemeClr val="tx1">
                    <a:lumMod val="75000"/>
                    <a:lumOff val="25000"/>
                  </a:schemeClr>
                </a:solidFill>
                <a:latin typeface="Arial Black" panose="020B0604020202020204" pitchFamily="34" charset="0"/>
                <a:cs typeface="Arial Black" panose="020B0604020202020204" pitchFamily="34" charset="0"/>
              </a:endParaRPr>
            </a:p>
          </p:txBody>
        </p:sp>
      </p:grpSp>
      <p:cxnSp>
        <p:nvCxnSpPr>
          <p:cNvPr id="20" name="Straight Connector 305">
            <a:extLst>
              <a:ext uri="{FF2B5EF4-FFF2-40B4-BE49-F238E27FC236}">
                <a16:creationId xmlns:a16="http://schemas.microsoft.com/office/drawing/2014/main" id="{242407D1-889C-7D43-9777-842162F1977F}"/>
              </a:ext>
            </a:extLst>
          </p:cNvPr>
          <p:cNvCxnSpPr>
            <a:cxnSpLocks/>
          </p:cNvCxnSpPr>
          <p:nvPr/>
        </p:nvCxnSpPr>
        <p:spPr>
          <a:xfrm flipH="1" flipV="1">
            <a:off x="9257769" y="391359"/>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Title 1">
            <a:extLst>
              <a:ext uri="{FF2B5EF4-FFF2-40B4-BE49-F238E27FC236}">
                <a16:creationId xmlns:a16="http://schemas.microsoft.com/office/drawing/2014/main" id="{BCC72A0D-EE8D-6041-BB74-3E067D0C379F}"/>
              </a:ext>
            </a:extLst>
          </p:cNvPr>
          <p:cNvSpPr txBox="1">
            <a:spLocks/>
          </p:cNvSpPr>
          <p:nvPr/>
        </p:nvSpPr>
        <p:spPr>
          <a:xfrm>
            <a:off x="4152401" y="2401632"/>
            <a:ext cx="4703575" cy="225652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000" dirty="0">
                <a:latin typeface="Arial Black" panose="020B0604020202020204" pitchFamily="34" charset="0"/>
                <a:cs typeface="Arial Black" panose="020B0604020202020204" pitchFamily="34" charset="0"/>
              </a:rPr>
              <a:t>DESCRIPCIÓN:</a:t>
            </a:r>
          </a:p>
          <a:p>
            <a:pPr algn="ctr"/>
            <a:r>
              <a:rPr lang="es-GT" sz="2000" dirty="0">
                <a:latin typeface="Arial Black" panose="020B0604020202020204" pitchFamily="34" charset="0"/>
                <a:cs typeface="Arial Black" panose="020B0604020202020204" pitchFamily="34" charset="0"/>
              </a:rPr>
              <a:t>Adquisición de instrumentos musicales para la creación de Orquestas Juveniles a nivel nacional. </a:t>
            </a:r>
          </a:p>
        </p:txBody>
      </p:sp>
      <p:sp>
        <p:nvSpPr>
          <p:cNvPr id="22" name="19 Rectángulo redondeado">
            <a:extLst>
              <a:ext uri="{FF2B5EF4-FFF2-40B4-BE49-F238E27FC236}">
                <a16:creationId xmlns:a16="http://schemas.microsoft.com/office/drawing/2014/main" id="{67110128-64CB-F142-8F13-1BF54CC2A118}"/>
              </a:ext>
            </a:extLst>
          </p:cNvPr>
          <p:cNvSpPr/>
          <p:nvPr/>
        </p:nvSpPr>
        <p:spPr>
          <a:xfrm>
            <a:off x="3990195" y="2481174"/>
            <a:ext cx="5050882" cy="208321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24" name="Freeform: Shape 44">
            <a:extLst>
              <a:ext uri="{FF2B5EF4-FFF2-40B4-BE49-F238E27FC236}">
                <a16:creationId xmlns:a16="http://schemas.microsoft.com/office/drawing/2014/main" id="{3110C716-0720-3948-89CD-EEC597CE793B}"/>
              </a:ext>
            </a:extLst>
          </p:cNvPr>
          <p:cNvSpPr/>
          <p:nvPr/>
        </p:nvSpPr>
        <p:spPr>
          <a:xfrm>
            <a:off x="459789" y="5405034"/>
            <a:ext cx="2742056" cy="452831"/>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Producto</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subproducto</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sp>
        <p:nvSpPr>
          <p:cNvPr id="25" name="Title 1">
            <a:extLst>
              <a:ext uri="{FF2B5EF4-FFF2-40B4-BE49-F238E27FC236}">
                <a16:creationId xmlns:a16="http://schemas.microsoft.com/office/drawing/2014/main" id="{8F52AD1E-A049-764C-9B61-FCCF08F6DE26}"/>
              </a:ext>
            </a:extLst>
          </p:cNvPr>
          <p:cNvSpPr txBox="1">
            <a:spLocks/>
          </p:cNvSpPr>
          <p:nvPr/>
        </p:nvSpPr>
        <p:spPr>
          <a:xfrm>
            <a:off x="3796938" y="419339"/>
            <a:ext cx="5181113" cy="522664"/>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400" dirty="0">
                <a:latin typeface="Arial Black" panose="020B0604020202020204" pitchFamily="34" charset="0"/>
                <a:ea typeface="Ebrima" panose="02000000000000000000" pitchFamily="2" charset="0"/>
                <a:cs typeface="Arial Black" panose="020B0604020202020204" pitchFamily="34" charset="0"/>
              </a:rPr>
              <a:t>IV. Proyectos Estratégicos</a:t>
            </a:r>
            <a:endParaRPr lang="en-US" sz="2400" dirty="0">
              <a:latin typeface="Arial Black" panose="020B0604020202020204" pitchFamily="34" charset="0"/>
              <a:cs typeface="Arial Black" panose="020B0604020202020204" pitchFamily="34" charset="0"/>
            </a:endParaRPr>
          </a:p>
        </p:txBody>
      </p:sp>
      <p:grpSp>
        <p:nvGrpSpPr>
          <p:cNvPr id="26" name="136 Grupo">
            <a:extLst>
              <a:ext uri="{FF2B5EF4-FFF2-40B4-BE49-F238E27FC236}">
                <a16:creationId xmlns:a16="http://schemas.microsoft.com/office/drawing/2014/main" id="{9BFA2DDB-C131-4045-8978-1DA11AA48B34}"/>
              </a:ext>
            </a:extLst>
          </p:cNvPr>
          <p:cNvGrpSpPr/>
          <p:nvPr/>
        </p:nvGrpSpPr>
        <p:grpSpPr>
          <a:xfrm>
            <a:off x="9575706" y="3316777"/>
            <a:ext cx="2441688" cy="1278954"/>
            <a:chOff x="9635619" y="5156314"/>
            <a:chExt cx="2441688" cy="1278954"/>
          </a:xfrm>
        </p:grpSpPr>
        <p:sp>
          <p:nvSpPr>
            <p:cNvPr id="27" name="TextBox 211">
              <a:extLst>
                <a:ext uri="{FF2B5EF4-FFF2-40B4-BE49-F238E27FC236}">
                  <a16:creationId xmlns:a16="http://schemas.microsoft.com/office/drawing/2014/main" id="{E47D6402-15D9-6746-8B4E-81749BBE40E7}"/>
                </a:ext>
              </a:extLst>
            </p:cNvPr>
            <p:cNvSpPr txBox="1"/>
            <p:nvPr/>
          </p:nvSpPr>
          <p:spPr>
            <a:xfrm>
              <a:off x="9635619" y="6065936"/>
              <a:ext cx="2441688" cy="369332"/>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GB" sz="2400" dirty="0">
                  <a:solidFill>
                    <a:schemeClr val="accent3"/>
                  </a:solidFill>
                  <a:latin typeface="Arial Black" panose="020B0604020202020204" pitchFamily="34" charset="0"/>
                  <a:cs typeface="Arial Black" panose="020B0604020202020204" pitchFamily="34" charset="0"/>
                </a:rPr>
                <a:t>INVERSIÓN</a:t>
              </a:r>
            </a:p>
          </p:txBody>
        </p:sp>
        <p:sp>
          <p:nvSpPr>
            <p:cNvPr id="28" name="TextBox 9">
              <a:extLst>
                <a:ext uri="{FF2B5EF4-FFF2-40B4-BE49-F238E27FC236}">
                  <a16:creationId xmlns:a16="http://schemas.microsoft.com/office/drawing/2014/main" id="{07CD4BE2-E46B-2246-8AFE-3124BE798A42}"/>
                </a:ext>
              </a:extLst>
            </p:cNvPr>
            <p:cNvSpPr txBox="1"/>
            <p:nvPr/>
          </p:nvSpPr>
          <p:spPr>
            <a:xfrm>
              <a:off x="10391334" y="5156314"/>
              <a:ext cx="1685479" cy="648095"/>
            </a:xfrm>
            <a:prstGeom prst="rect">
              <a:avLst/>
            </a:prstGeom>
            <a:noFill/>
          </p:spPr>
          <p:txBody>
            <a:bodyPr wrap="square" lIns="0" tIns="0" rIns="0" bIns="0" rtlCol="0">
              <a:spAutoFit/>
            </a:bodyPr>
            <a:lstStyle/>
            <a:p>
              <a:pPr algn="ct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CLASIFICACIÓN</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POR</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TIPO</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DE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GASTO</a:t>
              </a:r>
              <a:endParaRPr lang="en-IN" sz="1400" b="1" dirty="0">
                <a:solidFill>
                  <a:schemeClr val="tx1">
                    <a:lumMod val="75000"/>
                    <a:lumOff val="25000"/>
                  </a:schemeClr>
                </a:solidFill>
                <a:latin typeface="Arial Black" panose="020B0604020202020204" pitchFamily="34" charset="0"/>
                <a:cs typeface="Arial Black" panose="020B0604020202020204" pitchFamily="34" charset="0"/>
              </a:endParaRPr>
            </a:p>
          </p:txBody>
        </p:sp>
      </p:grpSp>
      <p:grpSp>
        <p:nvGrpSpPr>
          <p:cNvPr id="29" name="Group 3">
            <a:extLst>
              <a:ext uri="{FF2B5EF4-FFF2-40B4-BE49-F238E27FC236}">
                <a16:creationId xmlns:a16="http://schemas.microsoft.com/office/drawing/2014/main" id="{3DCAA00F-B3F8-1D4C-AFFB-0108698F696C}"/>
              </a:ext>
            </a:extLst>
          </p:cNvPr>
          <p:cNvGrpSpPr/>
          <p:nvPr/>
        </p:nvGrpSpPr>
        <p:grpSpPr>
          <a:xfrm>
            <a:off x="9543719" y="3233910"/>
            <a:ext cx="531729" cy="531729"/>
            <a:chOff x="1060566" y="1943691"/>
            <a:chExt cx="531730" cy="531730"/>
          </a:xfrm>
        </p:grpSpPr>
        <p:sp>
          <p:nvSpPr>
            <p:cNvPr id="30" name="Oval 193">
              <a:extLst>
                <a:ext uri="{FF2B5EF4-FFF2-40B4-BE49-F238E27FC236}">
                  <a16:creationId xmlns:a16="http://schemas.microsoft.com/office/drawing/2014/main" id="{12AC08FA-9EA7-8441-8A38-CCE6E59FD18B}"/>
                </a:ext>
              </a:extLst>
            </p:cNvPr>
            <p:cNvSpPr/>
            <p:nvPr/>
          </p:nvSpPr>
          <p:spPr>
            <a:xfrm>
              <a:off x="1060566" y="1943691"/>
              <a:ext cx="531730" cy="5317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31" name="Group 194">
              <a:extLst>
                <a:ext uri="{FF2B5EF4-FFF2-40B4-BE49-F238E27FC236}">
                  <a16:creationId xmlns:a16="http://schemas.microsoft.com/office/drawing/2014/main" id="{A4256845-0BC9-B246-B7D9-45EAFA24588D}"/>
                </a:ext>
              </a:extLst>
            </p:cNvPr>
            <p:cNvGrpSpPr/>
            <p:nvPr/>
          </p:nvGrpSpPr>
          <p:grpSpPr>
            <a:xfrm>
              <a:off x="1211844" y="2078944"/>
              <a:ext cx="279100" cy="261224"/>
              <a:chOff x="765175" y="1228726"/>
              <a:chExt cx="5205413" cy="4872038"/>
            </a:xfrm>
            <a:solidFill>
              <a:schemeClr val="bg1"/>
            </a:solidFill>
          </p:grpSpPr>
          <p:sp>
            <p:nvSpPr>
              <p:cNvPr id="32" name="Freeform 6">
                <a:extLst>
                  <a:ext uri="{FF2B5EF4-FFF2-40B4-BE49-F238E27FC236}">
                    <a16:creationId xmlns:a16="http://schemas.microsoft.com/office/drawing/2014/main" id="{BF4ACD9E-53AE-BB40-8C0F-7FAE49652B5A}"/>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3" name="Freeform 7">
                <a:extLst>
                  <a:ext uri="{FF2B5EF4-FFF2-40B4-BE49-F238E27FC236}">
                    <a16:creationId xmlns:a16="http://schemas.microsoft.com/office/drawing/2014/main" id="{8EDC0BDF-A8C3-E842-AA69-8FA7FB7B9520}"/>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4" name="Freeform 8">
                <a:extLst>
                  <a:ext uri="{FF2B5EF4-FFF2-40B4-BE49-F238E27FC236}">
                    <a16:creationId xmlns:a16="http://schemas.microsoft.com/office/drawing/2014/main" id="{00EBC769-32EC-6B40-8E48-6B4A2F5EB908}"/>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5" name="Freeform 9">
                <a:extLst>
                  <a:ext uri="{FF2B5EF4-FFF2-40B4-BE49-F238E27FC236}">
                    <a16:creationId xmlns:a16="http://schemas.microsoft.com/office/drawing/2014/main" id="{ED3CF4E1-207C-0E48-B54B-B4D09AAC5C08}"/>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36" name="Group 298">
            <a:extLst>
              <a:ext uri="{FF2B5EF4-FFF2-40B4-BE49-F238E27FC236}">
                <a16:creationId xmlns:a16="http://schemas.microsoft.com/office/drawing/2014/main" id="{EC316A62-B8CF-B04B-A685-A34C8017AC55}"/>
              </a:ext>
            </a:extLst>
          </p:cNvPr>
          <p:cNvGrpSpPr/>
          <p:nvPr/>
        </p:nvGrpSpPr>
        <p:grpSpPr>
          <a:xfrm>
            <a:off x="9749329" y="5186900"/>
            <a:ext cx="2470480" cy="430887"/>
            <a:chOff x="9222004" y="1097466"/>
            <a:chExt cx="2470480" cy="430885"/>
          </a:xfrm>
        </p:grpSpPr>
        <p:grpSp>
          <p:nvGrpSpPr>
            <p:cNvPr id="37" name="Group 283">
              <a:extLst>
                <a:ext uri="{FF2B5EF4-FFF2-40B4-BE49-F238E27FC236}">
                  <a16:creationId xmlns:a16="http://schemas.microsoft.com/office/drawing/2014/main" id="{77AA046E-6B24-0540-B226-F36E2E25B161}"/>
                </a:ext>
              </a:extLst>
            </p:cNvPr>
            <p:cNvGrpSpPr/>
            <p:nvPr/>
          </p:nvGrpSpPr>
          <p:grpSpPr>
            <a:xfrm>
              <a:off x="9222004" y="1142200"/>
              <a:ext cx="266339" cy="320154"/>
              <a:chOff x="5616492" y="2184403"/>
              <a:chExt cx="4329114" cy="5203820"/>
            </a:xfrm>
            <a:solidFill>
              <a:schemeClr val="accent2"/>
            </a:solidFill>
          </p:grpSpPr>
          <p:sp>
            <p:nvSpPr>
              <p:cNvPr id="39" name="Freeform 55">
                <a:extLst>
                  <a:ext uri="{FF2B5EF4-FFF2-40B4-BE49-F238E27FC236}">
                    <a16:creationId xmlns:a16="http://schemas.microsoft.com/office/drawing/2014/main" id="{B8B07987-1582-2242-8AAF-B0E70AEFB73E}"/>
                  </a:ext>
                </a:extLst>
              </p:cNvPr>
              <p:cNvSpPr>
                <a:spLocks noEditPoints="1"/>
              </p:cNvSpPr>
              <p:nvPr/>
            </p:nvSpPr>
            <p:spPr bwMode="auto">
              <a:xfrm>
                <a:off x="5616492" y="2184403"/>
                <a:ext cx="4329114" cy="5203820"/>
              </a:xfrm>
              <a:custGeom>
                <a:avLst/>
                <a:gdLst>
                  <a:gd name="T0" fmla="*/ 439 w 5454"/>
                  <a:gd name="T1" fmla="*/ 1146 h 6556"/>
                  <a:gd name="T2" fmla="*/ 393 w 5454"/>
                  <a:gd name="T3" fmla="*/ 1178 h 6556"/>
                  <a:gd name="T4" fmla="*/ 375 w 5454"/>
                  <a:gd name="T5" fmla="*/ 1234 h 6556"/>
                  <a:gd name="T6" fmla="*/ 379 w 5454"/>
                  <a:gd name="T7" fmla="*/ 6118 h 6556"/>
                  <a:gd name="T8" fmla="*/ 413 w 5454"/>
                  <a:gd name="T9" fmla="*/ 6163 h 6556"/>
                  <a:gd name="T10" fmla="*/ 469 w 5454"/>
                  <a:gd name="T11" fmla="*/ 6181 h 6556"/>
                  <a:gd name="T12" fmla="*/ 4121 w 5454"/>
                  <a:gd name="T13" fmla="*/ 6177 h 6556"/>
                  <a:gd name="T14" fmla="*/ 4167 w 5454"/>
                  <a:gd name="T15" fmla="*/ 6143 h 6556"/>
                  <a:gd name="T16" fmla="*/ 4185 w 5454"/>
                  <a:gd name="T17" fmla="*/ 6088 h 6556"/>
                  <a:gd name="T18" fmla="*/ 1363 w 5454"/>
                  <a:gd name="T19" fmla="*/ 5791 h 6556"/>
                  <a:gd name="T20" fmla="*/ 1215 w 5454"/>
                  <a:gd name="T21" fmla="*/ 5767 h 6556"/>
                  <a:gd name="T22" fmla="*/ 1085 w 5454"/>
                  <a:gd name="T23" fmla="*/ 5699 h 6556"/>
                  <a:gd name="T24" fmla="*/ 983 w 5454"/>
                  <a:gd name="T25" fmla="*/ 5597 h 6556"/>
                  <a:gd name="T26" fmla="*/ 918 w 5454"/>
                  <a:gd name="T27" fmla="*/ 5470 h 6556"/>
                  <a:gd name="T28" fmla="*/ 894 w 5454"/>
                  <a:gd name="T29" fmla="*/ 5322 h 6556"/>
                  <a:gd name="T30" fmla="*/ 469 w 5454"/>
                  <a:gd name="T31" fmla="*/ 1140 h 6556"/>
                  <a:gd name="T32" fmla="*/ 1333 w 5454"/>
                  <a:gd name="T33" fmla="*/ 379 h 6556"/>
                  <a:gd name="T34" fmla="*/ 1287 w 5454"/>
                  <a:gd name="T35" fmla="*/ 413 h 6556"/>
                  <a:gd name="T36" fmla="*/ 1269 w 5454"/>
                  <a:gd name="T37" fmla="*/ 468 h 6556"/>
                  <a:gd name="T38" fmla="*/ 1273 w 5454"/>
                  <a:gd name="T39" fmla="*/ 5352 h 6556"/>
                  <a:gd name="T40" fmla="*/ 1307 w 5454"/>
                  <a:gd name="T41" fmla="*/ 5398 h 6556"/>
                  <a:gd name="T42" fmla="*/ 1363 w 5454"/>
                  <a:gd name="T43" fmla="*/ 5416 h 6556"/>
                  <a:gd name="T44" fmla="*/ 5015 w 5454"/>
                  <a:gd name="T45" fmla="*/ 5412 h 6556"/>
                  <a:gd name="T46" fmla="*/ 5061 w 5454"/>
                  <a:gd name="T47" fmla="*/ 5378 h 6556"/>
                  <a:gd name="T48" fmla="*/ 5079 w 5454"/>
                  <a:gd name="T49" fmla="*/ 5322 h 6556"/>
                  <a:gd name="T50" fmla="*/ 5075 w 5454"/>
                  <a:gd name="T51" fmla="*/ 439 h 6556"/>
                  <a:gd name="T52" fmla="*/ 5041 w 5454"/>
                  <a:gd name="T53" fmla="*/ 393 h 6556"/>
                  <a:gd name="T54" fmla="*/ 4985 w 5454"/>
                  <a:gd name="T55" fmla="*/ 375 h 6556"/>
                  <a:gd name="T56" fmla="*/ 1363 w 5454"/>
                  <a:gd name="T57" fmla="*/ 0 h 6556"/>
                  <a:gd name="T58" fmla="*/ 5061 w 5454"/>
                  <a:gd name="T59" fmla="*/ 6 h 6556"/>
                  <a:gd name="T60" fmla="*/ 5201 w 5454"/>
                  <a:gd name="T61" fmla="*/ 52 h 6556"/>
                  <a:gd name="T62" fmla="*/ 5316 w 5454"/>
                  <a:gd name="T63" fmla="*/ 138 h 6556"/>
                  <a:gd name="T64" fmla="*/ 5402 w 5454"/>
                  <a:gd name="T65" fmla="*/ 253 h 6556"/>
                  <a:gd name="T66" fmla="*/ 5448 w 5454"/>
                  <a:gd name="T67" fmla="*/ 393 h 6556"/>
                  <a:gd name="T68" fmla="*/ 5454 w 5454"/>
                  <a:gd name="T69" fmla="*/ 5322 h 6556"/>
                  <a:gd name="T70" fmla="*/ 5430 w 5454"/>
                  <a:gd name="T71" fmla="*/ 5470 h 6556"/>
                  <a:gd name="T72" fmla="*/ 5362 w 5454"/>
                  <a:gd name="T73" fmla="*/ 5597 h 6556"/>
                  <a:gd name="T74" fmla="*/ 5263 w 5454"/>
                  <a:gd name="T75" fmla="*/ 5699 h 6556"/>
                  <a:gd name="T76" fmla="*/ 5133 w 5454"/>
                  <a:gd name="T77" fmla="*/ 5767 h 6556"/>
                  <a:gd name="T78" fmla="*/ 4985 w 5454"/>
                  <a:gd name="T79" fmla="*/ 5791 h 6556"/>
                  <a:gd name="T80" fmla="*/ 4560 w 5454"/>
                  <a:gd name="T81" fmla="*/ 6088 h 6556"/>
                  <a:gd name="T82" fmla="*/ 4536 w 5454"/>
                  <a:gd name="T83" fmla="*/ 6235 h 6556"/>
                  <a:gd name="T84" fmla="*/ 4469 w 5454"/>
                  <a:gd name="T85" fmla="*/ 6365 h 6556"/>
                  <a:gd name="T86" fmla="*/ 4369 w 5454"/>
                  <a:gd name="T87" fmla="*/ 6466 h 6556"/>
                  <a:gd name="T88" fmla="*/ 4239 w 5454"/>
                  <a:gd name="T89" fmla="*/ 6532 h 6556"/>
                  <a:gd name="T90" fmla="*/ 4092 w 5454"/>
                  <a:gd name="T91" fmla="*/ 6556 h 6556"/>
                  <a:gd name="T92" fmla="*/ 393 w 5454"/>
                  <a:gd name="T93" fmla="*/ 6550 h 6556"/>
                  <a:gd name="T94" fmla="*/ 253 w 5454"/>
                  <a:gd name="T95" fmla="*/ 6504 h 6556"/>
                  <a:gd name="T96" fmla="*/ 138 w 5454"/>
                  <a:gd name="T97" fmla="*/ 6419 h 6556"/>
                  <a:gd name="T98" fmla="*/ 52 w 5454"/>
                  <a:gd name="T99" fmla="*/ 6303 h 6556"/>
                  <a:gd name="T100" fmla="*/ 6 w 5454"/>
                  <a:gd name="T101" fmla="*/ 6163 h 6556"/>
                  <a:gd name="T102" fmla="*/ 0 w 5454"/>
                  <a:gd name="T103" fmla="*/ 1234 h 6556"/>
                  <a:gd name="T104" fmla="*/ 24 w 5454"/>
                  <a:gd name="T105" fmla="*/ 1086 h 6556"/>
                  <a:gd name="T106" fmla="*/ 90 w 5454"/>
                  <a:gd name="T107" fmla="*/ 959 h 6556"/>
                  <a:gd name="T108" fmla="*/ 192 w 5454"/>
                  <a:gd name="T109" fmla="*/ 857 h 6556"/>
                  <a:gd name="T110" fmla="*/ 321 w 5454"/>
                  <a:gd name="T111" fmla="*/ 791 h 6556"/>
                  <a:gd name="T112" fmla="*/ 469 w 5454"/>
                  <a:gd name="T113" fmla="*/ 767 h 6556"/>
                  <a:gd name="T114" fmla="*/ 894 w 5454"/>
                  <a:gd name="T115" fmla="*/ 468 h 6556"/>
                  <a:gd name="T116" fmla="*/ 918 w 5454"/>
                  <a:gd name="T117" fmla="*/ 321 h 6556"/>
                  <a:gd name="T118" fmla="*/ 983 w 5454"/>
                  <a:gd name="T119" fmla="*/ 191 h 6556"/>
                  <a:gd name="T120" fmla="*/ 1085 w 5454"/>
                  <a:gd name="T121" fmla="*/ 92 h 6556"/>
                  <a:gd name="T122" fmla="*/ 1215 w 5454"/>
                  <a:gd name="T123" fmla="*/ 24 h 6556"/>
                  <a:gd name="T124" fmla="*/ 1363 w 5454"/>
                  <a:gd name="T125" fmla="*/ 0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454" h="6556">
                    <a:moveTo>
                      <a:pt x="469" y="1140"/>
                    </a:moveTo>
                    <a:lnTo>
                      <a:pt x="439" y="1146"/>
                    </a:lnTo>
                    <a:lnTo>
                      <a:pt x="413" y="1158"/>
                    </a:lnTo>
                    <a:lnTo>
                      <a:pt x="393" y="1178"/>
                    </a:lnTo>
                    <a:lnTo>
                      <a:pt x="379" y="1204"/>
                    </a:lnTo>
                    <a:lnTo>
                      <a:pt x="375" y="1234"/>
                    </a:lnTo>
                    <a:lnTo>
                      <a:pt x="375" y="6088"/>
                    </a:lnTo>
                    <a:lnTo>
                      <a:pt x="379" y="6118"/>
                    </a:lnTo>
                    <a:lnTo>
                      <a:pt x="393" y="6143"/>
                    </a:lnTo>
                    <a:lnTo>
                      <a:pt x="413" y="6163"/>
                    </a:lnTo>
                    <a:lnTo>
                      <a:pt x="439" y="6177"/>
                    </a:lnTo>
                    <a:lnTo>
                      <a:pt x="469" y="6181"/>
                    </a:lnTo>
                    <a:lnTo>
                      <a:pt x="4092" y="6181"/>
                    </a:lnTo>
                    <a:lnTo>
                      <a:pt x="4121" y="6177"/>
                    </a:lnTo>
                    <a:lnTo>
                      <a:pt x="4147" y="6163"/>
                    </a:lnTo>
                    <a:lnTo>
                      <a:pt x="4167" y="6143"/>
                    </a:lnTo>
                    <a:lnTo>
                      <a:pt x="4181" y="6118"/>
                    </a:lnTo>
                    <a:lnTo>
                      <a:pt x="4185" y="6088"/>
                    </a:lnTo>
                    <a:lnTo>
                      <a:pt x="4185" y="5791"/>
                    </a:lnTo>
                    <a:lnTo>
                      <a:pt x="1363" y="5791"/>
                    </a:lnTo>
                    <a:lnTo>
                      <a:pt x="1287" y="5785"/>
                    </a:lnTo>
                    <a:lnTo>
                      <a:pt x="1215" y="5767"/>
                    </a:lnTo>
                    <a:lnTo>
                      <a:pt x="1147" y="5737"/>
                    </a:lnTo>
                    <a:lnTo>
                      <a:pt x="1085" y="5699"/>
                    </a:lnTo>
                    <a:lnTo>
                      <a:pt x="1031" y="5653"/>
                    </a:lnTo>
                    <a:lnTo>
                      <a:pt x="983" y="5597"/>
                    </a:lnTo>
                    <a:lnTo>
                      <a:pt x="946" y="5537"/>
                    </a:lnTo>
                    <a:lnTo>
                      <a:pt x="918" y="5470"/>
                    </a:lnTo>
                    <a:lnTo>
                      <a:pt x="900" y="5398"/>
                    </a:lnTo>
                    <a:lnTo>
                      <a:pt x="894" y="5322"/>
                    </a:lnTo>
                    <a:lnTo>
                      <a:pt x="894" y="1140"/>
                    </a:lnTo>
                    <a:lnTo>
                      <a:pt x="469" y="1140"/>
                    </a:lnTo>
                    <a:close/>
                    <a:moveTo>
                      <a:pt x="1363" y="375"/>
                    </a:moveTo>
                    <a:lnTo>
                      <a:pt x="1333" y="379"/>
                    </a:lnTo>
                    <a:lnTo>
                      <a:pt x="1307" y="393"/>
                    </a:lnTo>
                    <a:lnTo>
                      <a:pt x="1287" y="413"/>
                    </a:lnTo>
                    <a:lnTo>
                      <a:pt x="1273" y="439"/>
                    </a:lnTo>
                    <a:lnTo>
                      <a:pt x="1269" y="468"/>
                    </a:lnTo>
                    <a:lnTo>
                      <a:pt x="1269" y="5322"/>
                    </a:lnTo>
                    <a:lnTo>
                      <a:pt x="1273" y="5352"/>
                    </a:lnTo>
                    <a:lnTo>
                      <a:pt x="1287" y="5378"/>
                    </a:lnTo>
                    <a:lnTo>
                      <a:pt x="1307" y="5398"/>
                    </a:lnTo>
                    <a:lnTo>
                      <a:pt x="1333" y="5412"/>
                    </a:lnTo>
                    <a:lnTo>
                      <a:pt x="1363" y="5416"/>
                    </a:lnTo>
                    <a:lnTo>
                      <a:pt x="4985" y="5416"/>
                    </a:lnTo>
                    <a:lnTo>
                      <a:pt x="5015" y="5412"/>
                    </a:lnTo>
                    <a:lnTo>
                      <a:pt x="5041" y="5398"/>
                    </a:lnTo>
                    <a:lnTo>
                      <a:pt x="5061" y="5378"/>
                    </a:lnTo>
                    <a:lnTo>
                      <a:pt x="5075" y="5352"/>
                    </a:lnTo>
                    <a:lnTo>
                      <a:pt x="5079" y="5322"/>
                    </a:lnTo>
                    <a:lnTo>
                      <a:pt x="5079" y="468"/>
                    </a:lnTo>
                    <a:lnTo>
                      <a:pt x="5075" y="439"/>
                    </a:lnTo>
                    <a:lnTo>
                      <a:pt x="5061" y="413"/>
                    </a:lnTo>
                    <a:lnTo>
                      <a:pt x="5041" y="393"/>
                    </a:lnTo>
                    <a:lnTo>
                      <a:pt x="5015" y="379"/>
                    </a:lnTo>
                    <a:lnTo>
                      <a:pt x="4985" y="375"/>
                    </a:lnTo>
                    <a:lnTo>
                      <a:pt x="1363" y="375"/>
                    </a:lnTo>
                    <a:close/>
                    <a:moveTo>
                      <a:pt x="1363" y="0"/>
                    </a:moveTo>
                    <a:lnTo>
                      <a:pt x="4985" y="0"/>
                    </a:lnTo>
                    <a:lnTo>
                      <a:pt x="5061" y="6"/>
                    </a:lnTo>
                    <a:lnTo>
                      <a:pt x="5133" y="24"/>
                    </a:lnTo>
                    <a:lnTo>
                      <a:pt x="5201" y="52"/>
                    </a:lnTo>
                    <a:lnTo>
                      <a:pt x="5263" y="92"/>
                    </a:lnTo>
                    <a:lnTo>
                      <a:pt x="5316" y="138"/>
                    </a:lnTo>
                    <a:lnTo>
                      <a:pt x="5362" y="191"/>
                    </a:lnTo>
                    <a:lnTo>
                      <a:pt x="5402" y="253"/>
                    </a:lnTo>
                    <a:lnTo>
                      <a:pt x="5430" y="321"/>
                    </a:lnTo>
                    <a:lnTo>
                      <a:pt x="5448" y="393"/>
                    </a:lnTo>
                    <a:lnTo>
                      <a:pt x="5454" y="468"/>
                    </a:lnTo>
                    <a:lnTo>
                      <a:pt x="5454" y="5322"/>
                    </a:lnTo>
                    <a:lnTo>
                      <a:pt x="5448" y="5398"/>
                    </a:lnTo>
                    <a:lnTo>
                      <a:pt x="5430" y="5470"/>
                    </a:lnTo>
                    <a:lnTo>
                      <a:pt x="5402" y="5537"/>
                    </a:lnTo>
                    <a:lnTo>
                      <a:pt x="5362" y="5597"/>
                    </a:lnTo>
                    <a:lnTo>
                      <a:pt x="5316" y="5653"/>
                    </a:lnTo>
                    <a:lnTo>
                      <a:pt x="5263" y="5699"/>
                    </a:lnTo>
                    <a:lnTo>
                      <a:pt x="5201" y="5737"/>
                    </a:lnTo>
                    <a:lnTo>
                      <a:pt x="5133" y="5767"/>
                    </a:lnTo>
                    <a:lnTo>
                      <a:pt x="5061" y="5785"/>
                    </a:lnTo>
                    <a:lnTo>
                      <a:pt x="4985" y="5791"/>
                    </a:lnTo>
                    <a:lnTo>
                      <a:pt x="4560" y="5791"/>
                    </a:lnTo>
                    <a:lnTo>
                      <a:pt x="4560" y="6088"/>
                    </a:lnTo>
                    <a:lnTo>
                      <a:pt x="4554" y="6163"/>
                    </a:lnTo>
                    <a:lnTo>
                      <a:pt x="4536" y="6235"/>
                    </a:lnTo>
                    <a:lnTo>
                      <a:pt x="4508" y="6303"/>
                    </a:lnTo>
                    <a:lnTo>
                      <a:pt x="4469" y="6365"/>
                    </a:lnTo>
                    <a:lnTo>
                      <a:pt x="4423" y="6419"/>
                    </a:lnTo>
                    <a:lnTo>
                      <a:pt x="4369" y="6466"/>
                    </a:lnTo>
                    <a:lnTo>
                      <a:pt x="4307" y="6504"/>
                    </a:lnTo>
                    <a:lnTo>
                      <a:pt x="4239" y="6532"/>
                    </a:lnTo>
                    <a:lnTo>
                      <a:pt x="4167" y="6550"/>
                    </a:lnTo>
                    <a:lnTo>
                      <a:pt x="4092" y="6556"/>
                    </a:lnTo>
                    <a:lnTo>
                      <a:pt x="469" y="6556"/>
                    </a:lnTo>
                    <a:lnTo>
                      <a:pt x="393" y="6550"/>
                    </a:lnTo>
                    <a:lnTo>
                      <a:pt x="321" y="6532"/>
                    </a:lnTo>
                    <a:lnTo>
                      <a:pt x="253" y="6504"/>
                    </a:lnTo>
                    <a:lnTo>
                      <a:pt x="192" y="6466"/>
                    </a:lnTo>
                    <a:lnTo>
                      <a:pt x="138" y="6419"/>
                    </a:lnTo>
                    <a:lnTo>
                      <a:pt x="90" y="6365"/>
                    </a:lnTo>
                    <a:lnTo>
                      <a:pt x="52" y="6303"/>
                    </a:lnTo>
                    <a:lnTo>
                      <a:pt x="24" y="6235"/>
                    </a:lnTo>
                    <a:lnTo>
                      <a:pt x="6" y="6163"/>
                    </a:lnTo>
                    <a:lnTo>
                      <a:pt x="0" y="6088"/>
                    </a:lnTo>
                    <a:lnTo>
                      <a:pt x="0" y="1234"/>
                    </a:lnTo>
                    <a:lnTo>
                      <a:pt x="6" y="1158"/>
                    </a:lnTo>
                    <a:lnTo>
                      <a:pt x="24" y="1086"/>
                    </a:lnTo>
                    <a:lnTo>
                      <a:pt x="52" y="1019"/>
                    </a:lnTo>
                    <a:lnTo>
                      <a:pt x="90" y="959"/>
                    </a:lnTo>
                    <a:lnTo>
                      <a:pt x="138" y="903"/>
                    </a:lnTo>
                    <a:lnTo>
                      <a:pt x="192" y="857"/>
                    </a:lnTo>
                    <a:lnTo>
                      <a:pt x="253" y="819"/>
                    </a:lnTo>
                    <a:lnTo>
                      <a:pt x="321" y="791"/>
                    </a:lnTo>
                    <a:lnTo>
                      <a:pt x="393" y="773"/>
                    </a:lnTo>
                    <a:lnTo>
                      <a:pt x="469" y="767"/>
                    </a:lnTo>
                    <a:lnTo>
                      <a:pt x="894" y="767"/>
                    </a:lnTo>
                    <a:lnTo>
                      <a:pt x="894" y="468"/>
                    </a:lnTo>
                    <a:lnTo>
                      <a:pt x="900" y="393"/>
                    </a:lnTo>
                    <a:lnTo>
                      <a:pt x="918" y="321"/>
                    </a:lnTo>
                    <a:lnTo>
                      <a:pt x="946" y="253"/>
                    </a:lnTo>
                    <a:lnTo>
                      <a:pt x="983" y="191"/>
                    </a:lnTo>
                    <a:lnTo>
                      <a:pt x="1031" y="138"/>
                    </a:lnTo>
                    <a:lnTo>
                      <a:pt x="1085" y="92"/>
                    </a:lnTo>
                    <a:lnTo>
                      <a:pt x="1147" y="52"/>
                    </a:lnTo>
                    <a:lnTo>
                      <a:pt x="1215" y="24"/>
                    </a:lnTo>
                    <a:lnTo>
                      <a:pt x="1287" y="6"/>
                    </a:lnTo>
                    <a:lnTo>
                      <a:pt x="1363"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dirty="0">
                  <a:latin typeface="Ebrima" panose="02000000000000000000" pitchFamily="2" charset="0"/>
                  <a:ea typeface="Ebrima" panose="02000000000000000000" pitchFamily="2" charset="0"/>
                  <a:cs typeface="Ebrima" panose="02000000000000000000" pitchFamily="2" charset="0"/>
                </a:endParaRPr>
              </a:p>
            </p:txBody>
          </p:sp>
          <p:sp>
            <p:nvSpPr>
              <p:cNvPr id="40" name="Freeform 56">
                <a:extLst>
                  <a:ext uri="{FF2B5EF4-FFF2-40B4-BE49-F238E27FC236}">
                    <a16:creationId xmlns:a16="http://schemas.microsoft.com/office/drawing/2014/main" id="{867A5B52-F5D5-8B45-B8C7-27A4F6CAA38D}"/>
                  </a:ext>
                </a:extLst>
              </p:cNvPr>
              <p:cNvSpPr>
                <a:spLocks/>
              </p:cNvSpPr>
              <p:nvPr/>
            </p:nvSpPr>
            <p:spPr bwMode="auto">
              <a:xfrm>
                <a:off x="6830531" y="3106740"/>
                <a:ext cx="2476499" cy="296848"/>
              </a:xfrm>
              <a:custGeom>
                <a:avLst/>
                <a:gdLst>
                  <a:gd name="T0" fmla="*/ 187 w 3120"/>
                  <a:gd name="T1" fmla="*/ 0 h 375"/>
                  <a:gd name="T2" fmla="*/ 2932 w 3120"/>
                  <a:gd name="T3" fmla="*/ 0 h 375"/>
                  <a:gd name="T4" fmla="*/ 2974 w 3120"/>
                  <a:gd name="T5" fmla="*/ 4 h 375"/>
                  <a:gd name="T6" fmla="*/ 3014 w 3120"/>
                  <a:gd name="T7" fmla="*/ 18 h 375"/>
                  <a:gd name="T8" fmla="*/ 3050 w 3120"/>
                  <a:gd name="T9" fmla="*/ 42 h 375"/>
                  <a:gd name="T10" fmla="*/ 3078 w 3120"/>
                  <a:gd name="T11" fmla="*/ 70 h 375"/>
                  <a:gd name="T12" fmla="*/ 3100 w 3120"/>
                  <a:gd name="T13" fmla="*/ 104 h 375"/>
                  <a:gd name="T14" fmla="*/ 3114 w 3120"/>
                  <a:gd name="T15" fmla="*/ 144 h 375"/>
                  <a:gd name="T16" fmla="*/ 3120 w 3120"/>
                  <a:gd name="T17" fmla="*/ 187 h 375"/>
                  <a:gd name="T18" fmla="*/ 3114 w 3120"/>
                  <a:gd name="T19" fmla="*/ 229 h 375"/>
                  <a:gd name="T20" fmla="*/ 3100 w 3120"/>
                  <a:gd name="T21" fmla="*/ 269 h 375"/>
                  <a:gd name="T22" fmla="*/ 3078 w 3120"/>
                  <a:gd name="T23" fmla="*/ 303 h 375"/>
                  <a:gd name="T24" fmla="*/ 3050 w 3120"/>
                  <a:gd name="T25" fmla="*/ 333 h 375"/>
                  <a:gd name="T26" fmla="*/ 3014 w 3120"/>
                  <a:gd name="T27" fmla="*/ 355 h 375"/>
                  <a:gd name="T28" fmla="*/ 2974 w 3120"/>
                  <a:gd name="T29" fmla="*/ 369 h 375"/>
                  <a:gd name="T30" fmla="*/ 2932 w 3120"/>
                  <a:gd name="T31" fmla="*/ 375 h 375"/>
                  <a:gd name="T32" fmla="*/ 187 w 3120"/>
                  <a:gd name="T33" fmla="*/ 375 h 375"/>
                  <a:gd name="T34" fmla="*/ 143 w 3120"/>
                  <a:gd name="T35" fmla="*/ 369 h 375"/>
                  <a:gd name="T36" fmla="*/ 106 w 3120"/>
                  <a:gd name="T37" fmla="*/ 355 h 375"/>
                  <a:gd name="T38" fmla="*/ 70 w 3120"/>
                  <a:gd name="T39" fmla="*/ 333 h 375"/>
                  <a:gd name="T40" fmla="*/ 42 w 3120"/>
                  <a:gd name="T41" fmla="*/ 303 h 375"/>
                  <a:gd name="T42" fmla="*/ 20 w 3120"/>
                  <a:gd name="T43" fmla="*/ 269 h 375"/>
                  <a:gd name="T44" fmla="*/ 6 w 3120"/>
                  <a:gd name="T45" fmla="*/ 229 h 375"/>
                  <a:gd name="T46" fmla="*/ 0 w 3120"/>
                  <a:gd name="T47" fmla="*/ 187 h 375"/>
                  <a:gd name="T48" fmla="*/ 6 w 3120"/>
                  <a:gd name="T49" fmla="*/ 144 h 375"/>
                  <a:gd name="T50" fmla="*/ 20 w 3120"/>
                  <a:gd name="T51" fmla="*/ 104 h 375"/>
                  <a:gd name="T52" fmla="*/ 42 w 3120"/>
                  <a:gd name="T53" fmla="*/ 70 h 375"/>
                  <a:gd name="T54" fmla="*/ 70 w 3120"/>
                  <a:gd name="T55" fmla="*/ 42 h 375"/>
                  <a:gd name="T56" fmla="*/ 106 w 3120"/>
                  <a:gd name="T57" fmla="*/ 18 h 375"/>
                  <a:gd name="T58" fmla="*/ 143 w 3120"/>
                  <a:gd name="T59" fmla="*/ 4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4"/>
                    </a:lnTo>
                    <a:lnTo>
                      <a:pt x="3014" y="18"/>
                    </a:lnTo>
                    <a:lnTo>
                      <a:pt x="3050" y="42"/>
                    </a:lnTo>
                    <a:lnTo>
                      <a:pt x="3078" y="70"/>
                    </a:lnTo>
                    <a:lnTo>
                      <a:pt x="3100" y="104"/>
                    </a:lnTo>
                    <a:lnTo>
                      <a:pt x="3114" y="144"/>
                    </a:lnTo>
                    <a:lnTo>
                      <a:pt x="3120" y="187"/>
                    </a:lnTo>
                    <a:lnTo>
                      <a:pt x="3114" y="229"/>
                    </a:lnTo>
                    <a:lnTo>
                      <a:pt x="3100" y="269"/>
                    </a:lnTo>
                    <a:lnTo>
                      <a:pt x="3078" y="303"/>
                    </a:lnTo>
                    <a:lnTo>
                      <a:pt x="3050" y="333"/>
                    </a:lnTo>
                    <a:lnTo>
                      <a:pt x="3014" y="355"/>
                    </a:lnTo>
                    <a:lnTo>
                      <a:pt x="2974" y="369"/>
                    </a:lnTo>
                    <a:lnTo>
                      <a:pt x="2932" y="375"/>
                    </a:lnTo>
                    <a:lnTo>
                      <a:pt x="187" y="375"/>
                    </a:lnTo>
                    <a:lnTo>
                      <a:pt x="143" y="369"/>
                    </a:lnTo>
                    <a:lnTo>
                      <a:pt x="106" y="355"/>
                    </a:lnTo>
                    <a:lnTo>
                      <a:pt x="70" y="333"/>
                    </a:lnTo>
                    <a:lnTo>
                      <a:pt x="42" y="303"/>
                    </a:lnTo>
                    <a:lnTo>
                      <a:pt x="20" y="269"/>
                    </a:lnTo>
                    <a:lnTo>
                      <a:pt x="6" y="229"/>
                    </a:lnTo>
                    <a:lnTo>
                      <a:pt x="0" y="187"/>
                    </a:lnTo>
                    <a:lnTo>
                      <a:pt x="6" y="144"/>
                    </a:lnTo>
                    <a:lnTo>
                      <a:pt x="20" y="104"/>
                    </a:lnTo>
                    <a:lnTo>
                      <a:pt x="42" y="70"/>
                    </a:lnTo>
                    <a:lnTo>
                      <a:pt x="70" y="42"/>
                    </a:lnTo>
                    <a:lnTo>
                      <a:pt x="106" y="18"/>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41" name="Freeform 57">
                <a:extLst>
                  <a:ext uri="{FF2B5EF4-FFF2-40B4-BE49-F238E27FC236}">
                    <a16:creationId xmlns:a16="http://schemas.microsoft.com/office/drawing/2014/main" id="{4B395457-2ACC-2644-8C16-33708987E04A}"/>
                  </a:ext>
                </a:extLst>
              </p:cNvPr>
              <p:cNvSpPr>
                <a:spLocks/>
              </p:cNvSpPr>
              <p:nvPr/>
            </p:nvSpPr>
            <p:spPr bwMode="auto">
              <a:xfrm>
                <a:off x="6830531" y="3813174"/>
                <a:ext cx="2476499" cy="296848"/>
              </a:xfrm>
              <a:custGeom>
                <a:avLst/>
                <a:gdLst>
                  <a:gd name="T0" fmla="*/ 187 w 3120"/>
                  <a:gd name="T1" fmla="*/ 0 h 375"/>
                  <a:gd name="T2" fmla="*/ 2932 w 3120"/>
                  <a:gd name="T3" fmla="*/ 0 h 375"/>
                  <a:gd name="T4" fmla="*/ 2974 w 3120"/>
                  <a:gd name="T5" fmla="*/ 6 h 375"/>
                  <a:gd name="T6" fmla="*/ 3014 w 3120"/>
                  <a:gd name="T7" fmla="*/ 20 h 375"/>
                  <a:gd name="T8" fmla="*/ 3050 w 3120"/>
                  <a:gd name="T9" fmla="*/ 42 h 375"/>
                  <a:gd name="T10" fmla="*/ 3078 w 3120"/>
                  <a:gd name="T11" fmla="*/ 72 h 375"/>
                  <a:gd name="T12" fmla="*/ 3100 w 3120"/>
                  <a:gd name="T13" fmla="*/ 106 h 375"/>
                  <a:gd name="T14" fmla="*/ 3114 w 3120"/>
                  <a:gd name="T15" fmla="*/ 146 h 375"/>
                  <a:gd name="T16" fmla="*/ 3120 w 3120"/>
                  <a:gd name="T17" fmla="*/ 187 h 375"/>
                  <a:gd name="T18" fmla="*/ 3114 w 3120"/>
                  <a:gd name="T19" fmla="*/ 231 h 375"/>
                  <a:gd name="T20" fmla="*/ 3100 w 3120"/>
                  <a:gd name="T21" fmla="*/ 271 h 375"/>
                  <a:gd name="T22" fmla="*/ 3078 w 3120"/>
                  <a:gd name="T23" fmla="*/ 305 h 375"/>
                  <a:gd name="T24" fmla="*/ 3050 w 3120"/>
                  <a:gd name="T25" fmla="*/ 333 h 375"/>
                  <a:gd name="T26" fmla="*/ 3014 w 3120"/>
                  <a:gd name="T27" fmla="*/ 357 h 375"/>
                  <a:gd name="T28" fmla="*/ 2974 w 3120"/>
                  <a:gd name="T29" fmla="*/ 371 h 375"/>
                  <a:gd name="T30" fmla="*/ 2932 w 3120"/>
                  <a:gd name="T31" fmla="*/ 375 h 375"/>
                  <a:gd name="T32" fmla="*/ 187 w 3120"/>
                  <a:gd name="T33" fmla="*/ 375 h 375"/>
                  <a:gd name="T34" fmla="*/ 143 w 3120"/>
                  <a:gd name="T35" fmla="*/ 371 h 375"/>
                  <a:gd name="T36" fmla="*/ 106 w 3120"/>
                  <a:gd name="T37" fmla="*/ 357 h 375"/>
                  <a:gd name="T38" fmla="*/ 70 w 3120"/>
                  <a:gd name="T39" fmla="*/ 335 h 375"/>
                  <a:gd name="T40" fmla="*/ 42 w 3120"/>
                  <a:gd name="T41" fmla="*/ 305 h 375"/>
                  <a:gd name="T42" fmla="*/ 20 w 3120"/>
                  <a:gd name="T43" fmla="*/ 271 h 375"/>
                  <a:gd name="T44" fmla="*/ 6 w 3120"/>
                  <a:gd name="T45" fmla="*/ 231 h 375"/>
                  <a:gd name="T46" fmla="*/ 0 w 3120"/>
                  <a:gd name="T47" fmla="*/ 187 h 375"/>
                  <a:gd name="T48" fmla="*/ 6 w 3120"/>
                  <a:gd name="T49" fmla="*/ 146 h 375"/>
                  <a:gd name="T50" fmla="*/ 20 w 3120"/>
                  <a:gd name="T51" fmla="*/ 106 h 375"/>
                  <a:gd name="T52" fmla="*/ 42 w 3120"/>
                  <a:gd name="T53" fmla="*/ 72 h 375"/>
                  <a:gd name="T54" fmla="*/ 70 w 3120"/>
                  <a:gd name="T55" fmla="*/ 42 h 375"/>
                  <a:gd name="T56" fmla="*/ 106 w 3120"/>
                  <a:gd name="T57" fmla="*/ 20 h 375"/>
                  <a:gd name="T58" fmla="*/ 143 w 3120"/>
                  <a:gd name="T59" fmla="*/ 6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6"/>
                    </a:lnTo>
                    <a:lnTo>
                      <a:pt x="3014" y="20"/>
                    </a:lnTo>
                    <a:lnTo>
                      <a:pt x="3050" y="42"/>
                    </a:lnTo>
                    <a:lnTo>
                      <a:pt x="3078" y="72"/>
                    </a:lnTo>
                    <a:lnTo>
                      <a:pt x="3100" y="106"/>
                    </a:lnTo>
                    <a:lnTo>
                      <a:pt x="3114" y="146"/>
                    </a:lnTo>
                    <a:lnTo>
                      <a:pt x="3120" y="187"/>
                    </a:lnTo>
                    <a:lnTo>
                      <a:pt x="3114" y="231"/>
                    </a:lnTo>
                    <a:lnTo>
                      <a:pt x="3100" y="271"/>
                    </a:lnTo>
                    <a:lnTo>
                      <a:pt x="3078" y="305"/>
                    </a:lnTo>
                    <a:lnTo>
                      <a:pt x="3050" y="333"/>
                    </a:lnTo>
                    <a:lnTo>
                      <a:pt x="3014" y="357"/>
                    </a:lnTo>
                    <a:lnTo>
                      <a:pt x="2974" y="371"/>
                    </a:lnTo>
                    <a:lnTo>
                      <a:pt x="2932" y="375"/>
                    </a:lnTo>
                    <a:lnTo>
                      <a:pt x="187" y="375"/>
                    </a:lnTo>
                    <a:lnTo>
                      <a:pt x="143" y="371"/>
                    </a:lnTo>
                    <a:lnTo>
                      <a:pt x="106" y="357"/>
                    </a:lnTo>
                    <a:lnTo>
                      <a:pt x="70" y="335"/>
                    </a:lnTo>
                    <a:lnTo>
                      <a:pt x="42" y="305"/>
                    </a:lnTo>
                    <a:lnTo>
                      <a:pt x="20" y="271"/>
                    </a:lnTo>
                    <a:lnTo>
                      <a:pt x="6" y="231"/>
                    </a:lnTo>
                    <a:lnTo>
                      <a:pt x="0" y="187"/>
                    </a:lnTo>
                    <a:lnTo>
                      <a:pt x="6" y="146"/>
                    </a:lnTo>
                    <a:lnTo>
                      <a:pt x="20" y="106"/>
                    </a:lnTo>
                    <a:lnTo>
                      <a:pt x="42" y="72"/>
                    </a:lnTo>
                    <a:lnTo>
                      <a:pt x="70" y="42"/>
                    </a:lnTo>
                    <a:lnTo>
                      <a:pt x="106" y="20"/>
                    </a:lnTo>
                    <a:lnTo>
                      <a:pt x="143" y="6"/>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42" name="Freeform 58">
                <a:extLst>
                  <a:ext uri="{FF2B5EF4-FFF2-40B4-BE49-F238E27FC236}">
                    <a16:creationId xmlns:a16="http://schemas.microsoft.com/office/drawing/2014/main" id="{0026F399-A0F2-6E40-B83C-4F62D140A91B}"/>
                  </a:ext>
                </a:extLst>
              </p:cNvPr>
              <p:cNvSpPr>
                <a:spLocks/>
              </p:cNvSpPr>
              <p:nvPr/>
            </p:nvSpPr>
            <p:spPr bwMode="auto">
              <a:xfrm>
                <a:off x="6897595" y="4519608"/>
                <a:ext cx="2476499" cy="296848"/>
              </a:xfrm>
              <a:custGeom>
                <a:avLst/>
                <a:gdLst>
                  <a:gd name="T0" fmla="*/ 187 w 3120"/>
                  <a:gd name="T1" fmla="*/ 0 h 375"/>
                  <a:gd name="T2" fmla="*/ 2932 w 3120"/>
                  <a:gd name="T3" fmla="*/ 0 h 375"/>
                  <a:gd name="T4" fmla="*/ 2974 w 3120"/>
                  <a:gd name="T5" fmla="*/ 4 h 375"/>
                  <a:gd name="T6" fmla="*/ 3014 w 3120"/>
                  <a:gd name="T7" fmla="*/ 20 h 375"/>
                  <a:gd name="T8" fmla="*/ 3050 w 3120"/>
                  <a:gd name="T9" fmla="*/ 42 h 375"/>
                  <a:gd name="T10" fmla="*/ 3078 w 3120"/>
                  <a:gd name="T11" fmla="*/ 70 h 375"/>
                  <a:gd name="T12" fmla="*/ 3100 w 3120"/>
                  <a:gd name="T13" fmla="*/ 106 h 375"/>
                  <a:gd name="T14" fmla="*/ 3114 w 3120"/>
                  <a:gd name="T15" fmla="*/ 144 h 375"/>
                  <a:gd name="T16" fmla="*/ 3120 w 3120"/>
                  <a:gd name="T17" fmla="*/ 188 h 375"/>
                  <a:gd name="T18" fmla="*/ 3114 w 3120"/>
                  <a:gd name="T19" fmla="*/ 229 h 375"/>
                  <a:gd name="T20" fmla="*/ 3100 w 3120"/>
                  <a:gd name="T21" fmla="*/ 269 h 375"/>
                  <a:gd name="T22" fmla="*/ 3078 w 3120"/>
                  <a:gd name="T23" fmla="*/ 305 h 375"/>
                  <a:gd name="T24" fmla="*/ 3050 w 3120"/>
                  <a:gd name="T25" fmla="*/ 333 h 375"/>
                  <a:gd name="T26" fmla="*/ 3014 w 3120"/>
                  <a:gd name="T27" fmla="*/ 355 h 375"/>
                  <a:gd name="T28" fmla="*/ 2974 w 3120"/>
                  <a:gd name="T29" fmla="*/ 369 h 375"/>
                  <a:gd name="T30" fmla="*/ 2932 w 3120"/>
                  <a:gd name="T31" fmla="*/ 375 h 375"/>
                  <a:gd name="T32" fmla="*/ 187 w 3120"/>
                  <a:gd name="T33" fmla="*/ 375 h 375"/>
                  <a:gd name="T34" fmla="*/ 143 w 3120"/>
                  <a:gd name="T35" fmla="*/ 369 h 375"/>
                  <a:gd name="T36" fmla="*/ 106 w 3120"/>
                  <a:gd name="T37" fmla="*/ 355 h 375"/>
                  <a:gd name="T38" fmla="*/ 70 w 3120"/>
                  <a:gd name="T39" fmla="*/ 333 h 375"/>
                  <a:gd name="T40" fmla="*/ 42 w 3120"/>
                  <a:gd name="T41" fmla="*/ 305 h 375"/>
                  <a:gd name="T42" fmla="*/ 20 w 3120"/>
                  <a:gd name="T43" fmla="*/ 269 h 375"/>
                  <a:gd name="T44" fmla="*/ 6 w 3120"/>
                  <a:gd name="T45" fmla="*/ 229 h 375"/>
                  <a:gd name="T46" fmla="*/ 0 w 3120"/>
                  <a:gd name="T47" fmla="*/ 188 h 375"/>
                  <a:gd name="T48" fmla="*/ 6 w 3120"/>
                  <a:gd name="T49" fmla="*/ 144 h 375"/>
                  <a:gd name="T50" fmla="*/ 20 w 3120"/>
                  <a:gd name="T51" fmla="*/ 106 h 375"/>
                  <a:gd name="T52" fmla="*/ 42 w 3120"/>
                  <a:gd name="T53" fmla="*/ 70 h 375"/>
                  <a:gd name="T54" fmla="*/ 70 w 3120"/>
                  <a:gd name="T55" fmla="*/ 42 h 375"/>
                  <a:gd name="T56" fmla="*/ 106 w 3120"/>
                  <a:gd name="T57" fmla="*/ 20 h 375"/>
                  <a:gd name="T58" fmla="*/ 143 w 3120"/>
                  <a:gd name="T59" fmla="*/ 4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4"/>
                    </a:lnTo>
                    <a:lnTo>
                      <a:pt x="3014" y="20"/>
                    </a:lnTo>
                    <a:lnTo>
                      <a:pt x="3050" y="42"/>
                    </a:lnTo>
                    <a:lnTo>
                      <a:pt x="3078" y="70"/>
                    </a:lnTo>
                    <a:lnTo>
                      <a:pt x="3100" y="106"/>
                    </a:lnTo>
                    <a:lnTo>
                      <a:pt x="3114" y="144"/>
                    </a:lnTo>
                    <a:lnTo>
                      <a:pt x="3120" y="188"/>
                    </a:lnTo>
                    <a:lnTo>
                      <a:pt x="3114" y="229"/>
                    </a:lnTo>
                    <a:lnTo>
                      <a:pt x="3100" y="269"/>
                    </a:lnTo>
                    <a:lnTo>
                      <a:pt x="3078" y="305"/>
                    </a:lnTo>
                    <a:lnTo>
                      <a:pt x="3050" y="333"/>
                    </a:lnTo>
                    <a:lnTo>
                      <a:pt x="3014" y="355"/>
                    </a:lnTo>
                    <a:lnTo>
                      <a:pt x="2974" y="369"/>
                    </a:lnTo>
                    <a:lnTo>
                      <a:pt x="2932" y="375"/>
                    </a:lnTo>
                    <a:lnTo>
                      <a:pt x="187" y="375"/>
                    </a:lnTo>
                    <a:lnTo>
                      <a:pt x="143" y="369"/>
                    </a:lnTo>
                    <a:lnTo>
                      <a:pt x="106" y="355"/>
                    </a:lnTo>
                    <a:lnTo>
                      <a:pt x="70" y="333"/>
                    </a:lnTo>
                    <a:lnTo>
                      <a:pt x="42" y="305"/>
                    </a:lnTo>
                    <a:lnTo>
                      <a:pt x="20" y="269"/>
                    </a:lnTo>
                    <a:lnTo>
                      <a:pt x="6" y="229"/>
                    </a:lnTo>
                    <a:lnTo>
                      <a:pt x="0" y="188"/>
                    </a:lnTo>
                    <a:lnTo>
                      <a:pt x="6" y="144"/>
                    </a:lnTo>
                    <a:lnTo>
                      <a:pt x="20" y="106"/>
                    </a:lnTo>
                    <a:lnTo>
                      <a:pt x="42" y="70"/>
                    </a:lnTo>
                    <a:lnTo>
                      <a:pt x="70" y="42"/>
                    </a:lnTo>
                    <a:lnTo>
                      <a:pt x="106" y="20"/>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43" name="Freeform 59">
                <a:extLst>
                  <a:ext uri="{FF2B5EF4-FFF2-40B4-BE49-F238E27FC236}">
                    <a16:creationId xmlns:a16="http://schemas.microsoft.com/office/drawing/2014/main" id="{27B21590-AC95-AD44-B523-DC0F6FBA149C}"/>
                  </a:ext>
                </a:extLst>
              </p:cNvPr>
              <p:cNvSpPr>
                <a:spLocks/>
              </p:cNvSpPr>
              <p:nvPr/>
            </p:nvSpPr>
            <p:spPr bwMode="auto">
              <a:xfrm>
                <a:off x="6830531" y="5227635"/>
                <a:ext cx="2476499" cy="295288"/>
              </a:xfrm>
              <a:custGeom>
                <a:avLst/>
                <a:gdLst>
                  <a:gd name="T0" fmla="*/ 187 w 3120"/>
                  <a:gd name="T1" fmla="*/ 0 h 373"/>
                  <a:gd name="T2" fmla="*/ 2932 w 3120"/>
                  <a:gd name="T3" fmla="*/ 0 h 373"/>
                  <a:gd name="T4" fmla="*/ 2974 w 3120"/>
                  <a:gd name="T5" fmla="*/ 4 h 373"/>
                  <a:gd name="T6" fmla="*/ 3014 w 3120"/>
                  <a:gd name="T7" fmla="*/ 18 h 373"/>
                  <a:gd name="T8" fmla="*/ 3050 w 3120"/>
                  <a:gd name="T9" fmla="*/ 40 h 373"/>
                  <a:gd name="T10" fmla="*/ 3078 w 3120"/>
                  <a:gd name="T11" fmla="*/ 70 h 373"/>
                  <a:gd name="T12" fmla="*/ 3100 w 3120"/>
                  <a:gd name="T13" fmla="*/ 104 h 373"/>
                  <a:gd name="T14" fmla="*/ 3114 w 3120"/>
                  <a:gd name="T15" fmla="*/ 144 h 373"/>
                  <a:gd name="T16" fmla="*/ 3120 w 3120"/>
                  <a:gd name="T17" fmla="*/ 186 h 373"/>
                  <a:gd name="T18" fmla="*/ 3114 w 3120"/>
                  <a:gd name="T19" fmla="*/ 229 h 373"/>
                  <a:gd name="T20" fmla="*/ 3100 w 3120"/>
                  <a:gd name="T21" fmla="*/ 269 h 373"/>
                  <a:gd name="T22" fmla="*/ 3078 w 3120"/>
                  <a:gd name="T23" fmla="*/ 303 h 373"/>
                  <a:gd name="T24" fmla="*/ 3050 w 3120"/>
                  <a:gd name="T25" fmla="*/ 333 h 373"/>
                  <a:gd name="T26" fmla="*/ 3014 w 3120"/>
                  <a:gd name="T27" fmla="*/ 355 h 373"/>
                  <a:gd name="T28" fmla="*/ 2974 w 3120"/>
                  <a:gd name="T29" fmla="*/ 369 h 373"/>
                  <a:gd name="T30" fmla="*/ 2932 w 3120"/>
                  <a:gd name="T31" fmla="*/ 373 h 373"/>
                  <a:gd name="T32" fmla="*/ 187 w 3120"/>
                  <a:gd name="T33" fmla="*/ 373 h 373"/>
                  <a:gd name="T34" fmla="*/ 143 w 3120"/>
                  <a:gd name="T35" fmla="*/ 369 h 373"/>
                  <a:gd name="T36" fmla="*/ 106 w 3120"/>
                  <a:gd name="T37" fmla="*/ 355 h 373"/>
                  <a:gd name="T38" fmla="*/ 70 w 3120"/>
                  <a:gd name="T39" fmla="*/ 333 h 373"/>
                  <a:gd name="T40" fmla="*/ 42 w 3120"/>
                  <a:gd name="T41" fmla="*/ 303 h 373"/>
                  <a:gd name="T42" fmla="*/ 20 w 3120"/>
                  <a:gd name="T43" fmla="*/ 269 h 373"/>
                  <a:gd name="T44" fmla="*/ 6 w 3120"/>
                  <a:gd name="T45" fmla="*/ 229 h 373"/>
                  <a:gd name="T46" fmla="*/ 0 w 3120"/>
                  <a:gd name="T47" fmla="*/ 186 h 373"/>
                  <a:gd name="T48" fmla="*/ 6 w 3120"/>
                  <a:gd name="T49" fmla="*/ 144 h 373"/>
                  <a:gd name="T50" fmla="*/ 20 w 3120"/>
                  <a:gd name="T51" fmla="*/ 104 h 373"/>
                  <a:gd name="T52" fmla="*/ 42 w 3120"/>
                  <a:gd name="T53" fmla="*/ 70 h 373"/>
                  <a:gd name="T54" fmla="*/ 70 w 3120"/>
                  <a:gd name="T55" fmla="*/ 40 h 373"/>
                  <a:gd name="T56" fmla="*/ 106 w 3120"/>
                  <a:gd name="T57" fmla="*/ 18 h 373"/>
                  <a:gd name="T58" fmla="*/ 143 w 3120"/>
                  <a:gd name="T59" fmla="*/ 4 h 373"/>
                  <a:gd name="T60" fmla="*/ 187 w 3120"/>
                  <a:gd name="T61"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3">
                    <a:moveTo>
                      <a:pt x="187" y="0"/>
                    </a:moveTo>
                    <a:lnTo>
                      <a:pt x="2932" y="0"/>
                    </a:lnTo>
                    <a:lnTo>
                      <a:pt x="2974" y="4"/>
                    </a:lnTo>
                    <a:lnTo>
                      <a:pt x="3014" y="18"/>
                    </a:lnTo>
                    <a:lnTo>
                      <a:pt x="3050" y="40"/>
                    </a:lnTo>
                    <a:lnTo>
                      <a:pt x="3078" y="70"/>
                    </a:lnTo>
                    <a:lnTo>
                      <a:pt x="3100" y="104"/>
                    </a:lnTo>
                    <a:lnTo>
                      <a:pt x="3114" y="144"/>
                    </a:lnTo>
                    <a:lnTo>
                      <a:pt x="3120" y="186"/>
                    </a:lnTo>
                    <a:lnTo>
                      <a:pt x="3114" y="229"/>
                    </a:lnTo>
                    <a:lnTo>
                      <a:pt x="3100" y="269"/>
                    </a:lnTo>
                    <a:lnTo>
                      <a:pt x="3078" y="303"/>
                    </a:lnTo>
                    <a:lnTo>
                      <a:pt x="3050" y="333"/>
                    </a:lnTo>
                    <a:lnTo>
                      <a:pt x="3014" y="355"/>
                    </a:lnTo>
                    <a:lnTo>
                      <a:pt x="2974" y="369"/>
                    </a:lnTo>
                    <a:lnTo>
                      <a:pt x="2932" y="373"/>
                    </a:lnTo>
                    <a:lnTo>
                      <a:pt x="187" y="373"/>
                    </a:lnTo>
                    <a:lnTo>
                      <a:pt x="143" y="369"/>
                    </a:lnTo>
                    <a:lnTo>
                      <a:pt x="106" y="355"/>
                    </a:lnTo>
                    <a:lnTo>
                      <a:pt x="70" y="333"/>
                    </a:lnTo>
                    <a:lnTo>
                      <a:pt x="42" y="303"/>
                    </a:lnTo>
                    <a:lnTo>
                      <a:pt x="20" y="269"/>
                    </a:lnTo>
                    <a:lnTo>
                      <a:pt x="6" y="229"/>
                    </a:lnTo>
                    <a:lnTo>
                      <a:pt x="0" y="186"/>
                    </a:lnTo>
                    <a:lnTo>
                      <a:pt x="6" y="144"/>
                    </a:lnTo>
                    <a:lnTo>
                      <a:pt x="20" y="104"/>
                    </a:lnTo>
                    <a:lnTo>
                      <a:pt x="42" y="70"/>
                    </a:lnTo>
                    <a:lnTo>
                      <a:pt x="70" y="40"/>
                    </a:lnTo>
                    <a:lnTo>
                      <a:pt x="106" y="18"/>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grpSp>
        <p:sp>
          <p:nvSpPr>
            <p:cNvPr id="38" name="TextBox 289">
              <a:extLst>
                <a:ext uri="{FF2B5EF4-FFF2-40B4-BE49-F238E27FC236}">
                  <a16:creationId xmlns:a16="http://schemas.microsoft.com/office/drawing/2014/main" id="{27330C05-B8F0-D94D-A89A-CCB337A3BEAC}"/>
                </a:ext>
              </a:extLst>
            </p:cNvPr>
            <p:cNvSpPr txBox="1"/>
            <p:nvPr/>
          </p:nvSpPr>
          <p:spPr>
            <a:xfrm>
              <a:off x="9536141" y="1097466"/>
              <a:ext cx="2156343" cy="430885"/>
            </a:xfrm>
            <a:prstGeom prst="rect">
              <a:avLst/>
            </a:prstGeom>
            <a:noFill/>
          </p:spPr>
          <p:txBody>
            <a:bodyPr wrap="square" lIns="0" tIns="0" rIns="0" bIns="0" rtlCol="0">
              <a:spAutoFit/>
            </a:bodyPr>
            <a:lstStyle/>
            <a:p>
              <a:pPr algn="ctr"/>
              <a:r>
                <a:rPr lang="es-GT" sz="1400" b="1" dirty="0">
                  <a:solidFill>
                    <a:schemeClr val="tx1">
                      <a:lumMod val="75000"/>
                      <a:lumOff val="25000"/>
                    </a:schemeClr>
                  </a:solidFill>
                  <a:latin typeface="Arial Black" panose="020B0604020202020204" pitchFamily="34" charset="0"/>
                  <a:ea typeface="Ebrima" panose="02000000000000000000" pitchFamily="2" charset="0"/>
                  <a:cs typeface="Arial Black" panose="020B0604020202020204" pitchFamily="34" charset="0"/>
                </a:rPr>
                <a:t>FECHA DE </a:t>
              </a:r>
            </a:p>
            <a:p>
              <a:pPr algn="ctr"/>
              <a:r>
                <a:rPr lang="es-GT" sz="1400" b="1" dirty="0">
                  <a:solidFill>
                    <a:schemeClr val="tx1">
                      <a:lumMod val="75000"/>
                      <a:lumOff val="25000"/>
                    </a:schemeClr>
                  </a:solidFill>
                  <a:latin typeface="Arial Black" panose="020B0604020202020204" pitchFamily="34" charset="0"/>
                  <a:ea typeface="Ebrima" panose="02000000000000000000" pitchFamily="2" charset="0"/>
                  <a:cs typeface="Arial Black" panose="020B0604020202020204" pitchFamily="34" charset="0"/>
                </a:rPr>
                <a:t>INICIO</a:t>
              </a:r>
            </a:p>
          </p:txBody>
        </p:sp>
      </p:grpSp>
      <p:sp>
        <p:nvSpPr>
          <p:cNvPr id="44" name="TextBox 201">
            <a:extLst>
              <a:ext uri="{FF2B5EF4-FFF2-40B4-BE49-F238E27FC236}">
                <a16:creationId xmlns:a16="http://schemas.microsoft.com/office/drawing/2014/main" id="{49C438E7-D01C-AF42-8A14-020F1EDE763D}"/>
              </a:ext>
            </a:extLst>
          </p:cNvPr>
          <p:cNvSpPr txBox="1"/>
          <p:nvPr/>
        </p:nvSpPr>
        <p:spPr>
          <a:xfrm>
            <a:off x="9587879" y="5791734"/>
            <a:ext cx="2491072" cy="307777"/>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GB" sz="2000" dirty="0">
                <a:solidFill>
                  <a:schemeClr val="accent3"/>
                </a:solidFill>
                <a:latin typeface="Arial Black" panose="020B0604020202020204" pitchFamily="34" charset="0"/>
                <a:cs typeface="Arial Black" panose="020B0604020202020204" pitchFamily="34" charset="0"/>
              </a:rPr>
              <a:t>FEBRERO 2019</a:t>
            </a:r>
          </a:p>
        </p:txBody>
      </p:sp>
      <p:sp>
        <p:nvSpPr>
          <p:cNvPr id="45" name="TextBox 80">
            <a:extLst>
              <a:ext uri="{FF2B5EF4-FFF2-40B4-BE49-F238E27FC236}">
                <a16:creationId xmlns:a16="http://schemas.microsoft.com/office/drawing/2014/main" id="{645FAE3B-B158-5E4B-99A1-7EB4D794D39B}"/>
              </a:ext>
            </a:extLst>
          </p:cNvPr>
          <p:cNvSpPr txBox="1"/>
          <p:nvPr/>
        </p:nvSpPr>
        <p:spPr>
          <a:xfrm>
            <a:off x="652641" y="1781925"/>
            <a:ext cx="2537967" cy="184666"/>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p:txBody>
      </p:sp>
      <p:sp>
        <p:nvSpPr>
          <p:cNvPr id="47" name="TextBox 80">
            <a:extLst>
              <a:ext uri="{FF2B5EF4-FFF2-40B4-BE49-F238E27FC236}">
                <a16:creationId xmlns:a16="http://schemas.microsoft.com/office/drawing/2014/main" id="{9C781B1B-1180-9F4A-A81E-C3EC83498126}"/>
              </a:ext>
            </a:extLst>
          </p:cNvPr>
          <p:cNvSpPr txBox="1"/>
          <p:nvPr/>
        </p:nvSpPr>
        <p:spPr>
          <a:xfrm>
            <a:off x="584688" y="2753310"/>
            <a:ext cx="3111191" cy="369332"/>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Seguridad alimentaria y nutricional, salud integral y educación de calidad</a:t>
            </a:r>
            <a:endParaRPr lang="es-GT" sz="1200" dirty="0">
              <a:latin typeface="Arial" panose="020B0604020202020204" pitchFamily="34" charset="0"/>
              <a:cs typeface="Arial" panose="020B0604020202020204" pitchFamily="34" charset="0"/>
            </a:endParaRPr>
          </a:p>
        </p:txBody>
      </p:sp>
      <p:sp>
        <p:nvSpPr>
          <p:cNvPr id="49" name="TextBox 80">
            <a:extLst>
              <a:ext uri="{FF2B5EF4-FFF2-40B4-BE49-F238E27FC236}">
                <a16:creationId xmlns:a16="http://schemas.microsoft.com/office/drawing/2014/main" id="{6A124BFE-302B-A74E-93AC-52897BDBA74C}"/>
              </a:ext>
            </a:extLst>
          </p:cNvPr>
          <p:cNvSpPr txBox="1"/>
          <p:nvPr/>
        </p:nvSpPr>
        <p:spPr>
          <a:xfrm>
            <a:off x="576055" y="3724787"/>
            <a:ext cx="3119824" cy="553998"/>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Garantizar una educación inclusiva, equitativa y de calidad y promover oportunidades de aprendizaje durante toda  la vida para todos</a:t>
            </a:r>
            <a:endParaRPr lang="es-GT" sz="1200" dirty="0">
              <a:latin typeface="Arial" panose="020B0604020202020204" pitchFamily="34" charset="0"/>
              <a:cs typeface="Arial" panose="020B0604020202020204" pitchFamily="34" charset="0"/>
            </a:endParaRPr>
          </a:p>
        </p:txBody>
      </p:sp>
      <p:sp>
        <p:nvSpPr>
          <p:cNvPr id="51" name="TextBox 80">
            <a:extLst>
              <a:ext uri="{FF2B5EF4-FFF2-40B4-BE49-F238E27FC236}">
                <a16:creationId xmlns:a16="http://schemas.microsoft.com/office/drawing/2014/main" id="{C7BAF007-5390-0043-9FF5-7A7ACA183C47}"/>
              </a:ext>
            </a:extLst>
          </p:cNvPr>
          <p:cNvSpPr txBox="1"/>
          <p:nvPr/>
        </p:nvSpPr>
        <p:spPr>
          <a:xfrm>
            <a:off x="539602" y="4936148"/>
            <a:ext cx="3125242" cy="369332"/>
          </a:xfrm>
          <a:prstGeom prst="rect">
            <a:avLst/>
          </a:prstGeom>
          <a:noFill/>
        </p:spPr>
        <p:txBody>
          <a:bodyPr wrap="square" lIns="0" tIns="0" rIns="0" bIns="0" rtlCol="0">
            <a:spAutoFit/>
          </a:bodyPr>
          <a:lstStyle/>
          <a:p>
            <a:r>
              <a:rPr lang="es-ES" sz="1200" dirty="0">
                <a:latin typeface="Arial" panose="020B0604020202020204" pitchFamily="34" charset="0"/>
                <a:cs typeface="Arial" panose="020B0604020202020204" pitchFamily="34" charset="0"/>
              </a:rPr>
              <a:t>11. Formación, Fomento y Difusión de las Artes</a:t>
            </a:r>
            <a:endParaRPr lang="es-GT" sz="1200" dirty="0">
              <a:latin typeface="Arial" panose="020B0604020202020204" pitchFamily="34" charset="0"/>
              <a:cs typeface="Arial" panose="020B0604020202020204" pitchFamily="34" charset="0"/>
            </a:endParaRPr>
          </a:p>
        </p:txBody>
      </p:sp>
      <p:sp>
        <p:nvSpPr>
          <p:cNvPr id="53" name="TextBox 80">
            <a:extLst>
              <a:ext uri="{FF2B5EF4-FFF2-40B4-BE49-F238E27FC236}">
                <a16:creationId xmlns:a16="http://schemas.microsoft.com/office/drawing/2014/main" id="{07A9B887-41B0-024C-B4E8-A1AABE865E92}"/>
              </a:ext>
            </a:extLst>
          </p:cNvPr>
          <p:cNvSpPr txBox="1"/>
          <p:nvPr/>
        </p:nvSpPr>
        <p:spPr>
          <a:xfrm>
            <a:off x="526241" y="5816053"/>
            <a:ext cx="3226873" cy="369332"/>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Personas beneficiadas con </a:t>
            </a:r>
            <a:r>
              <a:rPr lang="es-ES" sz="1200" b="1" dirty="0">
                <a:latin typeface="Arial" panose="020B0604020202020204" pitchFamily="34" charset="0"/>
                <a:cs typeface="Arial" panose="020B0604020202020204" pitchFamily="34" charset="0"/>
              </a:rPr>
              <a:t>formación básica </a:t>
            </a:r>
            <a:r>
              <a:rPr lang="es-ES" sz="1200" dirty="0">
                <a:latin typeface="Arial" panose="020B0604020202020204" pitchFamily="34" charset="0"/>
                <a:cs typeface="Arial" panose="020B0604020202020204" pitchFamily="34" charset="0"/>
              </a:rPr>
              <a:t>en las diferentes disciplinas del arte</a:t>
            </a:r>
            <a:endParaRPr lang="es-GT" sz="1200" dirty="0">
              <a:latin typeface="Arial" panose="020B0604020202020204" pitchFamily="34" charset="0"/>
              <a:cs typeface="Arial" panose="020B0604020202020204" pitchFamily="34" charset="0"/>
            </a:endParaRPr>
          </a:p>
        </p:txBody>
      </p:sp>
      <p:sp>
        <p:nvSpPr>
          <p:cNvPr id="54" name="Title 1">
            <a:extLst>
              <a:ext uri="{FF2B5EF4-FFF2-40B4-BE49-F238E27FC236}">
                <a16:creationId xmlns:a16="http://schemas.microsoft.com/office/drawing/2014/main" id="{B548F6BB-602C-014F-A2A1-D5323750C1CB}"/>
              </a:ext>
            </a:extLst>
          </p:cNvPr>
          <p:cNvSpPr txBox="1">
            <a:spLocks/>
          </p:cNvSpPr>
          <p:nvPr/>
        </p:nvSpPr>
        <p:spPr>
          <a:xfrm>
            <a:off x="4348767" y="1403002"/>
            <a:ext cx="3553973" cy="47789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Orquestas Juveniles</a:t>
            </a:r>
            <a:endPar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endParaRPr>
          </a:p>
        </p:txBody>
      </p:sp>
      <p:sp>
        <p:nvSpPr>
          <p:cNvPr id="55" name="Elipse 54">
            <a:extLst>
              <a:ext uri="{FF2B5EF4-FFF2-40B4-BE49-F238E27FC236}">
                <a16:creationId xmlns:a16="http://schemas.microsoft.com/office/drawing/2014/main" id="{F6A4E9B9-0E9C-794E-9636-D8EC8B2A9801}"/>
              </a:ext>
            </a:extLst>
          </p:cNvPr>
          <p:cNvSpPr/>
          <p:nvPr/>
        </p:nvSpPr>
        <p:spPr>
          <a:xfrm>
            <a:off x="3841127" y="1344215"/>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56" name="CuadroTexto 55">
            <a:extLst>
              <a:ext uri="{FF2B5EF4-FFF2-40B4-BE49-F238E27FC236}">
                <a16:creationId xmlns:a16="http://schemas.microsoft.com/office/drawing/2014/main" id="{716BF4FD-3428-F949-8FFB-CC7A5B6C1764}"/>
              </a:ext>
            </a:extLst>
          </p:cNvPr>
          <p:cNvSpPr txBox="1"/>
          <p:nvPr/>
        </p:nvSpPr>
        <p:spPr>
          <a:xfrm>
            <a:off x="3924880" y="1352989"/>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2</a:t>
            </a:r>
          </a:p>
        </p:txBody>
      </p:sp>
      <p:grpSp>
        <p:nvGrpSpPr>
          <p:cNvPr id="57" name="6 Grupo">
            <a:extLst>
              <a:ext uri="{FF2B5EF4-FFF2-40B4-BE49-F238E27FC236}">
                <a16:creationId xmlns:a16="http://schemas.microsoft.com/office/drawing/2014/main" id="{D32637C7-3C59-1F42-88BB-EF8495FFD4ED}"/>
              </a:ext>
            </a:extLst>
          </p:cNvPr>
          <p:cNvGrpSpPr/>
          <p:nvPr/>
        </p:nvGrpSpPr>
        <p:grpSpPr>
          <a:xfrm>
            <a:off x="6447826" y="4964404"/>
            <a:ext cx="2756034" cy="1081913"/>
            <a:chOff x="6382139" y="5109986"/>
            <a:chExt cx="2756035" cy="1081914"/>
          </a:xfrm>
        </p:grpSpPr>
        <p:sp>
          <p:nvSpPr>
            <p:cNvPr id="58" name="TextBox 200">
              <a:extLst>
                <a:ext uri="{FF2B5EF4-FFF2-40B4-BE49-F238E27FC236}">
                  <a16:creationId xmlns:a16="http://schemas.microsoft.com/office/drawing/2014/main" id="{B173F318-FFA4-1D40-9E80-B7C3426B30EA}"/>
                </a:ext>
              </a:extLst>
            </p:cNvPr>
            <p:cNvSpPr txBox="1"/>
            <p:nvPr/>
          </p:nvSpPr>
          <p:spPr>
            <a:xfrm>
              <a:off x="6998696"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59" name="TextBox 201">
              <a:extLst>
                <a:ext uri="{FF2B5EF4-FFF2-40B4-BE49-F238E27FC236}">
                  <a16:creationId xmlns:a16="http://schemas.microsoft.com/office/drawing/2014/main" id="{67CEDEA0-7A1A-4046-9935-CFBF30358D59}"/>
                </a:ext>
              </a:extLst>
            </p:cNvPr>
            <p:cNvSpPr txBox="1"/>
            <p:nvPr/>
          </p:nvSpPr>
          <p:spPr>
            <a:xfrm>
              <a:off x="6382139" y="5859501"/>
              <a:ext cx="2756035"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1.3 millones</a:t>
              </a:r>
            </a:p>
          </p:txBody>
        </p:sp>
        <p:grpSp>
          <p:nvGrpSpPr>
            <p:cNvPr id="60" name="Group 260">
              <a:extLst>
                <a:ext uri="{FF2B5EF4-FFF2-40B4-BE49-F238E27FC236}">
                  <a16:creationId xmlns:a16="http://schemas.microsoft.com/office/drawing/2014/main" id="{D09B834F-D671-3849-B514-A71817AEFF6C}"/>
                </a:ext>
              </a:extLst>
            </p:cNvPr>
            <p:cNvGrpSpPr/>
            <p:nvPr/>
          </p:nvGrpSpPr>
          <p:grpSpPr>
            <a:xfrm>
              <a:off x="6676248" y="5264742"/>
              <a:ext cx="224070" cy="226840"/>
              <a:chOff x="1000126" y="663575"/>
              <a:chExt cx="5140325" cy="5203826"/>
            </a:xfrm>
            <a:solidFill>
              <a:schemeClr val="bg1"/>
            </a:solidFill>
          </p:grpSpPr>
          <p:sp>
            <p:nvSpPr>
              <p:cNvPr id="61" name="Freeform 22">
                <a:extLst>
                  <a:ext uri="{FF2B5EF4-FFF2-40B4-BE49-F238E27FC236}">
                    <a16:creationId xmlns:a16="http://schemas.microsoft.com/office/drawing/2014/main" id="{110E3FF5-352F-AF49-8234-06E9ACDE2182}"/>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2" name="Freeform 23">
                <a:extLst>
                  <a:ext uri="{FF2B5EF4-FFF2-40B4-BE49-F238E27FC236}">
                    <a16:creationId xmlns:a16="http://schemas.microsoft.com/office/drawing/2014/main" id="{B056F256-52BC-D046-80FA-7FAE14DBA6BD}"/>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3" name="Freeform 24">
                <a:extLst>
                  <a:ext uri="{FF2B5EF4-FFF2-40B4-BE49-F238E27FC236}">
                    <a16:creationId xmlns:a16="http://schemas.microsoft.com/office/drawing/2014/main" id="{4DC11B7E-CB76-D34C-9E75-E0D5B32B8E16}"/>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4" name="Freeform 25">
                <a:extLst>
                  <a:ext uri="{FF2B5EF4-FFF2-40B4-BE49-F238E27FC236}">
                    <a16:creationId xmlns:a16="http://schemas.microsoft.com/office/drawing/2014/main" id="{4002859D-B16A-D54E-8D3E-76D1BF356D58}"/>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5" name="Freeform 27">
                <a:extLst>
                  <a:ext uri="{FF2B5EF4-FFF2-40B4-BE49-F238E27FC236}">
                    <a16:creationId xmlns:a16="http://schemas.microsoft.com/office/drawing/2014/main" id="{C1B0DA85-55FE-9945-904D-AB9484660C16}"/>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6" name="Freeform 28">
                <a:extLst>
                  <a:ext uri="{FF2B5EF4-FFF2-40B4-BE49-F238E27FC236}">
                    <a16:creationId xmlns:a16="http://schemas.microsoft.com/office/drawing/2014/main" id="{1EAFAA5E-A626-8D44-B5C6-4EAEC349DC02}"/>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67" name="Group 3">
            <a:extLst>
              <a:ext uri="{FF2B5EF4-FFF2-40B4-BE49-F238E27FC236}">
                <a16:creationId xmlns:a16="http://schemas.microsoft.com/office/drawing/2014/main" id="{D1F45129-AD05-AB43-BB61-47661B6004F2}"/>
              </a:ext>
            </a:extLst>
          </p:cNvPr>
          <p:cNvGrpSpPr/>
          <p:nvPr/>
        </p:nvGrpSpPr>
        <p:grpSpPr>
          <a:xfrm>
            <a:off x="9581956" y="1080347"/>
            <a:ext cx="531729" cy="531729"/>
            <a:chOff x="1060566" y="1943691"/>
            <a:chExt cx="531730" cy="531730"/>
          </a:xfrm>
        </p:grpSpPr>
        <p:sp>
          <p:nvSpPr>
            <p:cNvPr id="68" name="Oval 193">
              <a:extLst>
                <a:ext uri="{FF2B5EF4-FFF2-40B4-BE49-F238E27FC236}">
                  <a16:creationId xmlns:a16="http://schemas.microsoft.com/office/drawing/2014/main" id="{F7979401-BEBB-5347-B9F8-463CF60A3940}"/>
                </a:ext>
              </a:extLst>
            </p:cNvPr>
            <p:cNvSpPr/>
            <p:nvPr/>
          </p:nvSpPr>
          <p:spPr>
            <a:xfrm>
              <a:off x="1060566" y="1943691"/>
              <a:ext cx="531730" cy="5317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69" name="Group 194">
              <a:extLst>
                <a:ext uri="{FF2B5EF4-FFF2-40B4-BE49-F238E27FC236}">
                  <a16:creationId xmlns:a16="http://schemas.microsoft.com/office/drawing/2014/main" id="{A34E1790-488A-BF4B-9D43-0F99F96AC2DC}"/>
                </a:ext>
              </a:extLst>
            </p:cNvPr>
            <p:cNvGrpSpPr/>
            <p:nvPr/>
          </p:nvGrpSpPr>
          <p:grpSpPr>
            <a:xfrm>
              <a:off x="1211844" y="2078944"/>
              <a:ext cx="279100" cy="261224"/>
              <a:chOff x="765175" y="1228726"/>
              <a:chExt cx="5205413" cy="4872038"/>
            </a:xfrm>
            <a:solidFill>
              <a:schemeClr val="bg1"/>
            </a:solidFill>
          </p:grpSpPr>
          <p:sp>
            <p:nvSpPr>
              <p:cNvPr id="70" name="Freeform 6">
                <a:extLst>
                  <a:ext uri="{FF2B5EF4-FFF2-40B4-BE49-F238E27FC236}">
                    <a16:creationId xmlns:a16="http://schemas.microsoft.com/office/drawing/2014/main" id="{E63957C7-0B12-DB42-9E84-51E90A0BA32D}"/>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1" name="Freeform 7">
                <a:extLst>
                  <a:ext uri="{FF2B5EF4-FFF2-40B4-BE49-F238E27FC236}">
                    <a16:creationId xmlns:a16="http://schemas.microsoft.com/office/drawing/2014/main" id="{2671191F-A397-D742-9106-8160BEF9A889}"/>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2" name="Freeform 8">
                <a:extLst>
                  <a:ext uri="{FF2B5EF4-FFF2-40B4-BE49-F238E27FC236}">
                    <a16:creationId xmlns:a16="http://schemas.microsoft.com/office/drawing/2014/main" id="{50019E9D-1D63-D745-BDDE-54D63C242AF7}"/>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3" name="Freeform 9">
                <a:extLst>
                  <a:ext uri="{FF2B5EF4-FFF2-40B4-BE49-F238E27FC236}">
                    <a16:creationId xmlns:a16="http://schemas.microsoft.com/office/drawing/2014/main" id="{EC92A624-72C4-5A4E-ADD4-E60E52A49C1E}"/>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74" name="Grupo 73">
            <a:extLst>
              <a:ext uri="{FF2B5EF4-FFF2-40B4-BE49-F238E27FC236}">
                <a16:creationId xmlns:a16="http://schemas.microsoft.com/office/drawing/2014/main" id="{951128B9-C26E-374F-9ED5-1846067D56E6}"/>
              </a:ext>
            </a:extLst>
          </p:cNvPr>
          <p:cNvGrpSpPr/>
          <p:nvPr/>
        </p:nvGrpSpPr>
        <p:grpSpPr>
          <a:xfrm>
            <a:off x="6387495" y="4915232"/>
            <a:ext cx="531730" cy="531730"/>
            <a:chOff x="6132026" y="4915477"/>
            <a:chExt cx="531730" cy="531730"/>
          </a:xfrm>
        </p:grpSpPr>
        <p:sp>
          <p:nvSpPr>
            <p:cNvPr id="75" name="Oval 259">
              <a:extLst>
                <a:ext uri="{FF2B5EF4-FFF2-40B4-BE49-F238E27FC236}">
                  <a16:creationId xmlns:a16="http://schemas.microsoft.com/office/drawing/2014/main" id="{1D63FA65-67D9-E24D-8B65-5717BAF4AF18}"/>
                </a:ext>
              </a:extLst>
            </p:cNvPr>
            <p:cNvSpPr/>
            <p:nvPr/>
          </p:nvSpPr>
          <p:spPr>
            <a:xfrm>
              <a:off x="6132026" y="4915477"/>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dirty="0"/>
            </a:p>
          </p:txBody>
        </p:sp>
        <p:sp>
          <p:nvSpPr>
            <p:cNvPr id="76" name="Freeform 22">
              <a:extLst>
                <a:ext uri="{FF2B5EF4-FFF2-40B4-BE49-F238E27FC236}">
                  <a16:creationId xmlns:a16="http://schemas.microsoft.com/office/drawing/2014/main" id="{4FBF9E57-8E02-984B-8D5E-EDF1226A0739}"/>
                </a:ext>
              </a:extLst>
            </p:cNvPr>
            <p:cNvSpPr>
              <a:spLocks/>
            </p:cNvSpPr>
            <p:nvPr/>
          </p:nvSpPr>
          <p:spPr bwMode="auto">
            <a:xfrm>
              <a:off x="6472204" y="5103797"/>
              <a:ext cx="7266" cy="11764"/>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77" name="Freeform 24">
              <a:extLst>
                <a:ext uri="{FF2B5EF4-FFF2-40B4-BE49-F238E27FC236}">
                  <a16:creationId xmlns:a16="http://schemas.microsoft.com/office/drawing/2014/main" id="{727F4F29-4A76-E642-B3C3-2D6B752B1110}"/>
                </a:ext>
              </a:extLst>
            </p:cNvPr>
            <p:cNvSpPr>
              <a:spLocks noEditPoints="1"/>
            </p:cNvSpPr>
            <p:nvPr/>
          </p:nvSpPr>
          <p:spPr bwMode="auto">
            <a:xfrm>
              <a:off x="6434490" y="5064491"/>
              <a:ext cx="71691" cy="71761"/>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78" name="Freeform 25">
              <a:extLst>
                <a:ext uri="{FF2B5EF4-FFF2-40B4-BE49-F238E27FC236}">
                  <a16:creationId xmlns:a16="http://schemas.microsoft.com/office/drawing/2014/main" id="{088FB007-B905-AD49-936D-6D2B841DD05A}"/>
                </a:ext>
              </a:extLst>
            </p:cNvPr>
            <p:cNvSpPr>
              <a:spLocks/>
            </p:cNvSpPr>
            <p:nvPr/>
          </p:nvSpPr>
          <p:spPr bwMode="auto">
            <a:xfrm>
              <a:off x="6284671" y="5224275"/>
              <a:ext cx="51485" cy="67056"/>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79" name="Freeform 26">
              <a:extLst>
                <a:ext uri="{FF2B5EF4-FFF2-40B4-BE49-F238E27FC236}">
                  <a16:creationId xmlns:a16="http://schemas.microsoft.com/office/drawing/2014/main" id="{54D9197B-9882-7B44-AD5D-3E41760FFC86}"/>
                </a:ext>
              </a:extLst>
            </p:cNvPr>
            <p:cNvSpPr>
              <a:spLocks/>
            </p:cNvSpPr>
            <p:nvPr/>
          </p:nvSpPr>
          <p:spPr bwMode="auto">
            <a:xfrm>
              <a:off x="6364598" y="5188222"/>
              <a:ext cx="51485" cy="103109"/>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80" name="Freeform 27">
              <a:extLst>
                <a:ext uri="{FF2B5EF4-FFF2-40B4-BE49-F238E27FC236}">
                  <a16:creationId xmlns:a16="http://schemas.microsoft.com/office/drawing/2014/main" id="{D4CBA3A0-0661-EE45-AA18-A30348D6062E}"/>
                </a:ext>
              </a:extLst>
            </p:cNvPr>
            <p:cNvSpPr>
              <a:spLocks/>
            </p:cNvSpPr>
            <p:nvPr/>
          </p:nvSpPr>
          <p:spPr bwMode="auto">
            <a:xfrm>
              <a:off x="6444524" y="5146978"/>
              <a:ext cx="51623" cy="144353"/>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81" name="Freeform 28">
              <a:extLst>
                <a:ext uri="{FF2B5EF4-FFF2-40B4-BE49-F238E27FC236}">
                  <a16:creationId xmlns:a16="http://schemas.microsoft.com/office/drawing/2014/main" id="{13E9FDA5-DC3A-3340-8097-C13B8C2B0D20}"/>
                </a:ext>
              </a:extLst>
            </p:cNvPr>
            <p:cNvSpPr>
              <a:spLocks/>
            </p:cNvSpPr>
            <p:nvPr/>
          </p:nvSpPr>
          <p:spPr bwMode="auto">
            <a:xfrm>
              <a:off x="6282111" y="5112032"/>
              <a:ext cx="145943" cy="86501"/>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grpSp>
      <p:sp>
        <p:nvSpPr>
          <p:cNvPr id="82" name="Oval 135">
            <a:extLst>
              <a:ext uri="{FF2B5EF4-FFF2-40B4-BE49-F238E27FC236}">
                <a16:creationId xmlns:a16="http://schemas.microsoft.com/office/drawing/2014/main" id="{2B968F79-E0D8-8F4D-8BCC-BAEA68F24B20}"/>
              </a:ext>
            </a:extLst>
          </p:cNvPr>
          <p:cNvSpPr/>
          <p:nvPr/>
        </p:nvSpPr>
        <p:spPr>
          <a:xfrm>
            <a:off x="326318" y="1844811"/>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83" name="Oval 135">
            <a:extLst>
              <a:ext uri="{FF2B5EF4-FFF2-40B4-BE49-F238E27FC236}">
                <a16:creationId xmlns:a16="http://schemas.microsoft.com/office/drawing/2014/main" id="{5226FA53-1DDB-2247-804C-BE5E44328548}"/>
              </a:ext>
            </a:extLst>
          </p:cNvPr>
          <p:cNvSpPr/>
          <p:nvPr/>
        </p:nvSpPr>
        <p:spPr>
          <a:xfrm>
            <a:off x="360886" y="2810167"/>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84" name="Oval 135">
            <a:extLst>
              <a:ext uri="{FF2B5EF4-FFF2-40B4-BE49-F238E27FC236}">
                <a16:creationId xmlns:a16="http://schemas.microsoft.com/office/drawing/2014/main" id="{BDB00B8B-4D9E-9E46-8207-AD1E2484B7D1}"/>
              </a:ext>
            </a:extLst>
          </p:cNvPr>
          <p:cNvSpPr/>
          <p:nvPr/>
        </p:nvSpPr>
        <p:spPr>
          <a:xfrm>
            <a:off x="355457" y="3775523"/>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85" name="Oval 135">
            <a:extLst>
              <a:ext uri="{FF2B5EF4-FFF2-40B4-BE49-F238E27FC236}">
                <a16:creationId xmlns:a16="http://schemas.microsoft.com/office/drawing/2014/main" id="{B27B22F2-9B3E-BC4D-8711-15014ABB87F4}"/>
              </a:ext>
            </a:extLst>
          </p:cNvPr>
          <p:cNvSpPr/>
          <p:nvPr/>
        </p:nvSpPr>
        <p:spPr>
          <a:xfrm>
            <a:off x="346107" y="4986884"/>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86" name="Oval 135">
            <a:extLst>
              <a:ext uri="{FF2B5EF4-FFF2-40B4-BE49-F238E27FC236}">
                <a16:creationId xmlns:a16="http://schemas.microsoft.com/office/drawing/2014/main" id="{52C251A1-9B17-D942-87F6-C6563D80CCC7}"/>
              </a:ext>
            </a:extLst>
          </p:cNvPr>
          <p:cNvSpPr/>
          <p:nvPr/>
        </p:nvSpPr>
        <p:spPr>
          <a:xfrm>
            <a:off x="337724" y="5845679"/>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Tree>
    <p:extLst>
      <p:ext uri="{BB962C8B-B14F-4D97-AF65-F5344CB8AC3E}">
        <p14:creationId xmlns:p14="http://schemas.microsoft.com/office/powerpoint/2010/main" val="33972098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Rectangle 38">
            <a:extLst>
              <a:ext uri="{FF2B5EF4-FFF2-40B4-BE49-F238E27FC236}">
                <a16:creationId xmlns:a16="http://schemas.microsoft.com/office/drawing/2014/main" id="{CCBCD963-697E-3A40-9FAB-96CE389CD1A4}"/>
              </a:ext>
            </a:extLst>
          </p:cNvPr>
          <p:cNvSpPr/>
          <p:nvPr/>
        </p:nvSpPr>
        <p:spPr>
          <a:xfrm>
            <a:off x="106664" y="1161858"/>
            <a:ext cx="3421104" cy="511769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3" name="Group 14">
            <a:extLst>
              <a:ext uri="{FF2B5EF4-FFF2-40B4-BE49-F238E27FC236}">
                <a16:creationId xmlns:a16="http://schemas.microsoft.com/office/drawing/2014/main" id="{E44FA44E-EEB4-E54E-AFE0-6E18A10872A8}"/>
              </a:ext>
            </a:extLst>
          </p:cNvPr>
          <p:cNvGrpSpPr/>
          <p:nvPr/>
        </p:nvGrpSpPr>
        <p:grpSpPr>
          <a:xfrm>
            <a:off x="625287" y="1234053"/>
            <a:ext cx="2822722" cy="3730352"/>
            <a:chOff x="715279" y="1389214"/>
            <a:chExt cx="2335516" cy="3620056"/>
          </a:xfrm>
        </p:grpSpPr>
        <p:sp>
          <p:nvSpPr>
            <p:cNvPr id="4" name="Freeform: Shape 40">
              <a:extLst>
                <a:ext uri="{FF2B5EF4-FFF2-40B4-BE49-F238E27FC236}">
                  <a16:creationId xmlns:a16="http://schemas.microsoft.com/office/drawing/2014/main" id="{0F4C71DA-B72C-EC46-9169-7E829F436B4A}"/>
                </a:ext>
              </a:extLst>
            </p:cNvPr>
            <p:cNvSpPr/>
            <p:nvPr/>
          </p:nvSpPr>
          <p:spPr>
            <a:xfrm>
              <a:off x="782021" y="1389214"/>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2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2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2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Estratégica</a:t>
              </a:r>
              <a:r>
                <a:rPr lang="en-US" sz="12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K’ATUN 2032</a:t>
              </a:r>
            </a:p>
          </p:txBody>
        </p:sp>
        <p:sp>
          <p:nvSpPr>
            <p:cNvPr id="5" name="Freeform: Shape 43">
              <a:extLst>
                <a:ext uri="{FF2B5EF4-FFF2-40B4-BE49-F238E27FC236}">
                  <a16:creationId xmlns:a16="http://schemas.microsoft.com/office/drawing/2014/main" id="{1EAF9D56-0167-4646-92E6-3CA2709CF383}"/>
                </a:ext>
              </a:extLst>
            </p:cNvPr>
            <p:cNvSpPr/>
            <p:nvPr/>
          </p:nvSpPr>
          <p:spPr>
            <a:xfrm>
              <a:off x="782021" y="2343961"/>
              <a:ext cx="2210601"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Presidencial</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sp>
          <p:nvSpPr>
            <p:cNvPr id="6" name="Freeform: Shape 44">
              <a:extLst>
                <a:ext uri="{FF2B5EF4-FFF2-40B4-BE49-F238E27FC236}">
                  <a16:creationId xmlns:a16="http://schemas.microsoft.com/office/drawing/2014/main" id="{A63639A4-1651-D94D-A1B8-06548711A9B8}"/>
                </a:ext>
              </a:extLst>
            </p:cNvPr>
            <p:cNvSpPr/>
            <p:nvPr/>
          </p:nvSpPr>
          <p:spPr>
            <a:xfrm>
              <a:off x="715279" y="4569828"/>
              <a:ext cx="2268773"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Programa</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grpSp>
      <p:sp>
        <p:nvSpPr>
          <p:cNvPr id="7" name="Freeform: Shape 44">
            <a:extLst>
              <a:ext uri="{FF2B5EF4-FFF2-40B4-BE49-F238E27FC236}">
                <a16:creationId xmlns:a16="http://schemas.microsoft.com/office/drawing/2014/main" id="{FBA4D8D4-91CB-0948-A631-1FFB55B0C531}"/>
              </a:ext>
            </a:extLst>
          </p:cNvPr>
          <p:cNvSpPr/>
          <p:nvPr/>
        </p:nvSpPr>
        <p:spPr>
          <a:xfrm>
            <a:off x="618133" y="3225060"/>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8" name="TextBox 9">
            <a:extLst>
              <a:ext uri="{FF2B5EF4-FFF2-40B4-BE49-F238E27FC236}">
                <a16:creationId xmlns:a16="http://schemas.microsoft.com/office/drawing/2014/main" id="{1A9FB99E-A458-F747-96EB-E9A5A1F2CBD7}"/>
              </a:ext>
            </a:extLst>
          </p:cNvPr>
          <p:cNvSpPr txBox="1"/>
          <p:nvPr/>
        </p:nvSpPr>
        <p:spPr>
          <a:xfrm>
            <a:off x="4462805" y="4991225"/>
            <a:ext cx="1779364" cy="492443"/>
          </a:xfrm>
          <a:prstGeom prst="rect">
            <a:avLst/>
          </a:prstGeom>
          <a:noFill/>
        </p:spPr>
        <p:txBody>
          <a:bodyPr wrap="square" lIns="0" tIns="0" rIns="0" bIns="0" rtlCol="0">
            <a:spAutoFit/>
          </a:bodyPr>
          <a:lstStyle/>
          <a:p>
            <a:pPr algn="ctr"/>
            <a:r>
              <a:rPr lang="en-GB" sz="1600" b="1" dirty="0">
                <a:solidFill>
                  <a:schemeClr val="tx2"/>
                </a:solidFill>
                <a:latin typeface="Arial Black" panose="020B0604020202020204" pitchFamily="34" charset="0"/>
                <a:cs typeface="Arial Black" panose="020B0604020202020204" pitchFamily="34" charset="0"/>
              </a:rPr>
              <a:t>DURACIÓN DEL PROYECTO</a:t>
            </a:r>
            <a:endParaRPr lang="en-IN" sz="1600" b="1" dirty="0">
              <a:solidFill>
                <a:schemeClr val="tx2"/>
              </a:solidFill>
              <a:latin typeface="Arial Black" panose="020B0604020202020204" pitchFamily="34" charset="0"/>
              <a:cs typeface="Arial Black" panose="020B0604020202020204" pitchFamily="34" charset="0"/>
            </a:endParaRPr>
          </a:p>
        </p:txBody>
      </p:sp>
      <p:sp>
        <p:nvSpPr>
          <p:cNvPr id="9" name="TextBox 10">
            <a:extLst>
              <a:ext uri="{FF2B5EF4-FFF2-40B4-BE49-F238E27FC236}">
                <a16:creationId xmlns:a16="http://schemas.microsoft.com/office/drawing/2014/main" id="{8F8A4CCE-B538-A944-9E51-0F5C9B5F02DA}"/>
              </a:ext>
            </a:extLst>
          </p:cNvPr>
          <p:cNvSpPr txBox="1"/>
          <p:nvPr/>
        </p:nvSpPr>
        <p:spPr>
          <a:xfrm>
            <a:off x="4171949" y="5617542"/>
            <a:ext cx="2283140" cy="461665"/>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IN" sz="3000" dirty="0">
                <a:solidFill>
                  <a:schemeClr val="accent1"/>
                </a:solidFill>
              </a:rPr>
              <a:t>12 </a:t>
            </a:r>
            <a:r>
              <a:rPr lang="en-IN" sz="2400" dirty="0" err="1">
                <a:solidFill>
                  <a:schemeClr val="accent1"/>
                </a:solidFill>
                <a:latin typeface="Arial Black" panose="020B0604020202020204" pitchFamily="34" charset="0"/>
                <a:cs typeface="Arial Black" panose="020B0604020202020204" pitchFamily="34" charset="0"/>
              </a:rPr>
              <a:t>Meses</a:t>
            </a:r>
            <a:endParaRPr lang="en-IN" sz="2400" dirty="0">
              <a:solidFill>
                <a:schemeClr val="accent1"/>
              </a:solidFill>
              <a:latin typeface="Arial Black" panose="020B0604020202020204" pitchFamily="34" charset="0"/>
              <a:cs typeface="Arial Black" panose="020B0604020202020204" pitchFamily="34" charset="0"/>
            </a:endParaRPr>
          </a:p>
        </p:txBody>
      </p:sp>
      <p:grpSp>
        <p:nvGrpSpPr>
          <p:cNvPr id="10" name="Group 3">
            <a:extLst>
              <a:ext uri="{FF2B5EF4-FFF2-40B4-BE49-F238E27FC236}">
                <a16:creationId xmlns:a16="http://schemas.microsoft.com/office/drawing/2014/main" id="{183CEF95-8A8C-3049-8B0E-3001B845AEAA}"/>
              </a:ext>
            </a:extLst>
          </p:cNvPr>
          <p:cNvGrpSpPr/>
          <p:nvPr/>
        </p:nvGrpSpPr>
        <p:grpSpPr>
          <a:xfrm>
            <a:off x="3841127" y="4964404"/>
            <a:ext cx="531729" cy="531729"/>
            <a:chOff x="1060566" y="1943691"/>
            <a:chExt cx="531730" cy="531730"/>
          </a:xfrm>
        </p:grpSpPr>
        <p:sp>
          <p:nvSpPr>
            <p:cNvPr id="11" name="Oval 193">
              <a:extLst>
                <a:ext uri="{FF2B5EF4-FFF2-40B4-BE49-F238E27FC236}">
                  <a16:creationId xmlns:a16="http://schemas.microsoft.com/office/drawing/2014/main" id="{A1730242-BE2E-9448-8B58-88C62047DFE6}"/>
                </a:ext>
              </a:extLst>
            </p:cNvPr>
            <p:cNvSpPr/>
            <p:nvPr/>
          </p:nvSpPr>
          <p:spPr>
            <a:xfrm>
              <a:off x="1060566" y="1943691"/>
              <a:ext cx="531730" cy="53173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12" name="Group 194">
              <a:extLst>
                <a:ext uri="{FF2B5EF4-FFF2-40B4-BE49-F238E27FC236}">
                  <a16:creationId xmlns:a16="http://schemas.microsoft.com/office/drawing/2014/main" id="{9344228B-4CA2-A542-9B52-9A7EB2EADA7C}"/>
                </a:ext>
              </a:extLst>
            </p:cNvPr>
            <p:cNvGrpSpPr/>
            <p:nvPr/>
          </p:nvGrpSpPr>
          <p:grpSpPr>
            <a:xfrm>
              <a:off x="1211844" y="2078944"/>
              <a:ext cx="279100" cy="261224"/>
              <a:chOff x="765175" y="1228726"/>
              <a:chExt cx="5205413" cy="4872038"/>
            </a:xfrm>
            <a:solidFill>
              <a:schemeClr val="bg1"/>
            </a:solidFill>
          </p:grpSpPr>
          <p:sp>
            <p:nvSpPr>
              <p:cNvPr id="13" name="Freeform 6">
                <a:extLst>
                  <a:ext uri="{FF2B5EF4-FFF2-40B4-BE49-F238E27FC236}">
                    <a16:creationId xmlns:a16="http://schemas.microsoft.com/office/drawing/2014/main" id="{C169781C-6C63-9C42-8313-3FA8A2533F07}"/>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4" name="Freeform 7">
                <a:extLst>
                  <a:ext uri="{FF2B5EF4-FFF2-40B4-BE49-F238E27FC236}">
                    <a16:creationId xmlns:a16="http://schemas.microsoft.com/office/drawing/2014/main" id="{07DCC08B-4AAA-2445-894A-ABD710A58ECA}"/>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5" name="Freeform 8">
                <a:extLst>
                  <a:ext uri="{FF2B5EF4-FFF2-40B4-BE49-F238E27FC236}">
                    <a16:creationId xmlns:a16="http://schemas.microsoft.com/office/drawing/2014/main" id="{199EB7A1-D5D5-FD40-917E-0BE4B9E1F455}"/>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6" name="Freeform 9">
                <a:extLst>
                  <a:ext uri="{FF2B5EF4-FFF2-40B4-BE49-F238E27FC236}">
                    <a16:creationId xmlns:a16="http://schemas.microsoft.com/office/drawing/2014/main" id="{114AA967-8A38-094D-9793-C16BDDAD48DA}"/>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17" name="4 Grupo">
            <a:extLst>
              <a:ext uri="{FF2B5EF4-FFF2-40B4-BE49-F238E27FC236}">
                <a16:creationId xmlns:a16="http://schemas.microsoft.com/office/drawing/2014/main" id="{2E82D113-ABCA-2849-88EF-DB377D79A480}"/>
              </a:ext>
            </a:extLst>
          </p:cNvPr>
          <p:cNvGrpSpPr/>
          <p:nvPr/>
        </p:nvGrpSpPr>
        <p:grpSpPr>
          <a:xfrm>
            <a:off x="9624811" y="1161859"/>
            <a:ext cx="2392582" cy="1888291"/>
            <a:chOff x="9798857" y="5135373"/>
            <a:chExt cx="2392582" cy="1888290"/>
          </a:xfrm>
        </p:grpSpPr>
        <p:sp>
          <p:nvSpPr>
            <p:cNvPr id="18" name="TextBox 211">
              <a:extLst>
                <a:ext uri="{FF2B5EF4-FFF2-40B4-BE49-F238E27FC236}">
                  <a16:creationId xmlns:a16="http://schemas.microsoft.com/office/drawing/2014/main" id="{72791FC8-039F-D74A-B629-1B0DAA085E53}"/>
                </a:ext>
              </a:extLst>
            </p:cNvPr>
            <p:cNvSpPr txBox="1"/>
            <p:nvPr/>
          </p:nvSpPr>
          <p:spPr>
            <a:xfrm>
              <a:off x="9798857" y="5915668"/>
              <a:ext cx="2319613" cy="1107995"/>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000" dirty="0">
                  <a:solidFill>
                    <a:schemeClr val="accent3"/>
                  </a:solidFill>
                  <a:latin typeface="Arial Black" panose="020B0604020202020204" pitchFamily="34" charset="0"/>
                  <a:ea typeface="Arial Unicode MS" panose="020B0604020202020204" pitchFamily="34" charset="-128"/>
                  <a:cs typeface="Arial Black" panose="020B0604020202020204" pitchFamily="34" charset="0"/>
                </a:rPr>
                <a:t>Visitantes Nacionales y extranjeros</a:t>
              </a:r>
            </a:p>
            <a:p>
              <a:pPr algn="ctr">
                <a:lnSpc>
                  <a:spcPct val="90000"/>
                </a:lnSpc>
                <a:spcBef>
                  <a:spcPct val="0"/>
                </a:spcBef>
              </a:pPr>
              <a:r>
                <a:rPr lang="es-GT" sz="2000" dirty="0">
                  <a:solidFill>
                    <a:schemeClr val="accent3"/>
                  </a:solidFill>
                  <a:latin typeface="Arial Black" panose="020B0604020202020204" pitchFamily="34" charset="0"/>
                  <a:ea typeface="Arial Unicode MS" panose="020B0604020202020204" pitchFamily="34" charset="-128"/>
                  <a:cs typeface="Arial Black" panose="020B0604020202020204" pitchFamily="34" charset="0"/>
                </a:rPr>
                <a:t>94,349</a:t>
              </a:r>
            </a:p>
          </p:txBody>
        </p:sp>
        <p:sp>
          <p:nvSpPr>
            <p:cNvPr id="19" name="TextBox 9">
              <a:extLst>
                <a:ext uri="{FF2B5EF4-FFF2-40B4-BE49-F238E27FC236}">
                  <a16:creationId xmlns:a16="http://schemas.microsoft.com/office/drawing/2014/main" id="{FE42BC41-02E2-C347-8AC1-0BC6A22A2CCB}"/>
                </a:ext>
              </a:extLst>
            </p:cNvPr>
            <p:cNvSpPr txBox="1"/>
            <p:nvPr/>
          </p:nvSpPr>
          <p:spPr>
            <a:xfrm>
              <a:off x="10567519" y="5135373"/>
              <a:ext cx="1623920" cy="430887"/>
            </a:xfrm>
            <a:prstGeom prst="rect">
              <a:avLst/>
            </a:prstGeom>
            <a:noFill/>
          </p:spPr>
          <p:txBody>
            <a:bodyPr wrap="square" lIns="0" tIns="0" rIns="0" bIns="0" rtlCol="0">
              <a:spAutoFit/>
            </a:bodyPr>
            <a:lstStyle/>
            <a:p>
              <a:pPr algn="ctr"/>
              <a:r>
                <a:rPr lang="en-GB" sz="1400" b="1" dirty="0">
                  <a:solidFill>
                    <a:schemeClr val="tx1">
                      <a:lumMod val="75000"/>
                      <a:lumOff val="25000"/>
                    </a:schemeClr>
                  </a:solidFill>
                  <a:latin typeface="Arial Black" panose="020B0604020202020204" pitchFamily="34" charset="0"/>
                  <a:cs typeface="Arial Black" panose="020B0604020202020204" pitchFamily="34" charset="0"/>
                </a:rPr>
                <a:t>BENEFICIARIOS TOTALES</a:t>
              </a:r>
              <a:endParaRPr lang="en-IN" sz="1400" b="1" dirty="0">
                <a:solidFill>
                  <a:schemeClr val="tx1">
                    <a:lumMod val="75000"/>
                    <a:lumOff val="25000"/>
                  </a:schemeClr>
                </a:solidFill>
                <a:latin typeface="Arial Black" panose="020B0604020202020204" pitchFamily="34" charset="0"/>
                <a:cs typeface="Arial Black" panose="020B0604020202020204" pitchFamily="34" charset="0"/>
              </a:endParaRPr>
            </a:p>
          </p:txBody>
        </p:sp>
      </p:grpSp>
      <p:cxnSp>
        <p:nvCxnSpPr>
          <p:cNvPr id="20" name="Straight Connector 305">
            <a:extLst>
              <a:ext uri="{FF2B5EF4-FFF2-40B4-BE49-F238E27FC236}">
                <a16:creationId xmlns:a16="http://schemas.microsoft.com/office/drawing/2014/main" id="{006BAF10-B2E0-5D40-837A-88109F0B0CCC}"/>
              </a:ext>
            </a:extLst>
          </p:cNvPr>
          <p:cNvCxnSpPr>
            <a:cxnSpLocks/>
          </p:cNvCxnSpPr>
          <p:nvPr/>
        </p:nvCxnSpPr>
        <p:spPr>
          <a:xfrm flipH="1" flipV="1">
            <a:off x="9257769" y="391359"/>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Title 1">
            <a:extLst>
              <a:ext uri="{FF2B5EF4-FFF2-40B4-BE49-F238E27FC236}">
                <a16:creationId xmlns:a16="http://schemas.microsoft.com/office/drawing/2014/main" id="{B4BFD252-727E-F448-87D2-9F6CECC6515C}"/>
              </a:ext>
            </a:extLst>
          </p:cNvPr>
          <p:cNvSpPr txBox="1">
            <a:spLocks/>
          </p:cNvSpPr>
          <p:nvPr/>
        </p:nvSpPr>
        <p:spPr>
          <a:xfrm>
            <a:off x="3962375" y="2401632"/>
            <a:ext cx="4703575" cy="225652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1600" dirty="0">
                <a:latin typeface="Arial Black" panose="020B0604020202020204" pitchFamily="34" charset="0"/>
                <a:cs typeface="Arial Black" panose="020B0604020202020204" pitchFamily="34" charset="0"/>
              </a:rPr>
              <a:t>DESCRIPCIÓN:</a:t>
            </a:r>
          </a:p>
          <a:p>
            <a:pPr algn="ctr"/>
            <a:r>
              <a:rPr lang="es-GT" sz="1600" dirty="0">
                <a:latin typeface="Arial Black" panose="020B0604020202020204" pitchFamily="34" charset="0"/>
                <a:cs typeface="Arial Black" panose="020B0604020202020204" pitchFamily="34" charset="0"/>
              </a:rPr>
              <a:t>Intervenciones de mantenimiento y restauración para la preservación del Palacio Nacional de la Cultura en la fachada sur-este, estudio de pre-inversión del sistema eléctrico e impermeabilización de la terraza.</a:t>
            </a:r>
          </a:p>
        </p:txBody>
      </p:sp>
      <p:sp>
        <p:nvSpPr>
          <p:cNvPr id="22" name="19 Rectángulo redondeado">
            <a:extLst>
              <a:ext uri="{FF2B5EF4-FFF2-40B4-BE49-F238E27FC236}">
                <a16:creationId xmlns:a16="http://schemas.microsoft.com/office/drawing/2014/main" id="{16D327E5-BC35-2C43-8648-130284827360}"/>
              </a:ext>
            </a:extLst>
          </p:cNvPr>
          <p:cNvSpPr/>
          <p:nvPr/>
        </p:nvSpPr>
        <p:spPr>
          <a:xfrm>
            <a:off x="3800169" y="2481174"/>
            <a:ext cx="5050882" cy="208321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23" name="Oval 135">
            <a:extLst>
              <a:ext uri="{FF2B5EF4-FFF2-40B4-BE49-F238E27FC236}">
                <a16:creationId xmlns:a16="http://schemas.microsoft.com/office/drawing/2014/main" id="{339D2DB0-96FE-C74F-9A48-B4FF8FACBEF9}"/>
              </a:ext>
            </a:extLst>
          </p:cNvPr>
          <p:cNvSpPr/>
          <p:nvPr/>
        </p:nvSpPr>
        <p:spPr>
          <a:xfrm>
            <a:off x="665619" y="1844811"/>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24" name="Freeform: Shape 44">
            <a:extLst>
              <a:ext uri="{FF2B5EF4-FFF2-40B4-BE49-F238E27FC236}">
                <a16:creationId xmlns:a16="http://schemas.microsoft.com/office/drawing/2014/main" id="{DBF1CD0A-56DF-8E40-8AA5-1D8248675A9B}"/>
              </a:ext>
            </a:extLst>
          </p:cNvPr>
          <p:cNvSpPr/>
          <p:nvPr/>
        </p:nvSpPr>
        <p:spPr>
          <a:xfrm>
            <a:off x="649567" y="5538007"/>
            <a:ext cx="2742056" cy="452831"/>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Producto</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subproducto</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sp>
        <p:nvSpPr>
          <p:cNvPr id="25" name="Title 1">
            <a:extLst>
              <a:ext uri="{FF2B5EF4-FFF2-40B4-BE49-F238E27FC236}">
                <a16:creationId xmlns:a16="http://schemas.microsoft.com/office/drawing/2014/main" id="{2AD5950A-1D54-C346-BD4F-A4159069A6A5}"/>
              </a:ext>
            </a:extLst>
          </p:cNvPr>
          <p:cNvSpPr txBox="1">
            <a:spLocks/>
          </p:cNvSpPr>
          <p:nvPr/>
        </p:nvSpPr>
        <p:spPr>
          <a:xfrm>
            <a:off x="3796938" y="419339"/>
            <a:ext cx="5181113" cy="522664"/>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400" dirty="0">
                <a:latin typeface="Arial Black" panose="020B0604020202020204" pitchFamily="34" charset="0"/>
                <a:ea typeface="Ebrima" panose="02000000000000000000" pitchFamily="2" charset="0"/>
                <a:cs typeface="Arial Black" panose="020B0604020202020204" pitchFamily="34" charset="0"/>
              </a:rPr>
              <a:t>IV. Proyectos Estratégicos</a:t>
            </a:r>
            <a:endParaRPr lang="en-US" sz="2400" dirty="0">
              <a:latin typeface="Arial Black" panose="020B0604020202020204" pitchFamily="34" charset="0"/>
              <a:cs typeface="Arial Black" panose="020B0604020202020204" pitchFamily="34" charset="0"/>
            </a:endParaRPr>
          </a:p>
        </p:txBody>
      </p:sp>
      <p:grpSp>
        <p:nvGrpSpPr>
          <p:cNvPr id="26" name="136 Grupo">
            <a:extLst>
              <a:ext uri="{FF2B5EF4-FFF2-40B4-BE49-F238E27FC236}">
                <a16:creationId xmlns:a16="http://schemas.microsoft.com/office/drawing/2014/main" id="{3BB8A67A-82E3-6B4B-83A9-9E513D8B9EFD}"/>
              </a:ext>
            </a:extLst>
          </p:cNvPr>
          <p:cNvGrpSpPr/>
          <p:nvPr/>
        </p:nvGrpSpPr>
        <p:grpSpPr>
          <a:xfrm>
            <a:off x="9575706" y="3316777"/>
            <a:ext cx="2441688" cy="1194797"/>
            <a:chOff x="9635619" y="5156314"/>
            <a:chExt cx="2441688" cy="1194797"/>
          </a:xfrm>
        </p:grpSpPr>
        <p:sp>
          <p:nvSpPr>
            <p:cNvPr id="27" name="TextBox 211">
              <a:extLst>
                <a:ext uri="{FF2B5EF4-FFF2-40B4-BE49-F238E27FC236}">
                  <a16:creationId xmlns:a16="http://schemas.microsoft.com/office/drawing/2014/main" id="{9C64DFBA-7621-A441-85C6-577635214F2F}"/>
                </a:ext>
              </a:extLst>
            </p:cNvPr>
            <p:cNvSpPr txBox="1"/>
            <p:nvPr/>
          </p:nvSpPr>
          <p:spPr>
            <a:xfrm>
              <a:off x="9635619" y="6065936"/>
              <a:ext cx="2441688" cy="285175"/>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GB" sz="1800" dirty="0">
                  <a:solidFill>
                    <a:schemeClr val="accent3"/>
                  </a:solidFill>
                  <a:latin typeface="Arial Black" panose="020B0604020202020204" pitchFamily="34" charset="0"/>
                  <a:cs typeface="Arial Black" panose="020B0604020202020204" pitchFamily="34" charset="0"/>
                </a:rPr>
                <a:t>FUNCIONAMIENTO</a:t>
              </a:r>
            </a:p>
          </p:txBody>
        </p:sp>
        <p:sp>
          <p:nvSpPr>
            <p:cNvPr id="28" name="TextBox 9">
              <a:extLst>
                <a:ext uri="{FF2B5EF4-FFF2-40B4-BE49-F238E27FC236}">
                  <a16:creationId xmlns:a16="http://schemas.microsoft.com/office/drawing/2014/main" id="{D431CCB2-F8DC-C24E-BC0C-CF50B064010E}"/>
                </a:ext>
              </a:extLst>
            </p:cNvPr>
            <p:cNvSpPr txBox="1"/>
            <p:nvPr/>
          </p:nvSpPr>
          <p:spPr>
            <a:xfrm>
              <a:off x="10391334" y="5156314"/>
              <a:ext cx="1685479" cy="648095"/>
            </a:xfrm>
            <a:prstGeom prst="rect">
              <a:avLst/>
            </a:prstGeom>
            <a:noFill/>
          </p:spPr>
          <p:txBody>
            <a:bodyPr wrap="square" lIns="0" tIns="0" rIns="0" bIns="0" rtlCol="0">
              <a:spAutoFit/>
            </a:bodyPr>
            <a:lstStyle/>
            <a:p>
              <a:pPr algn="ct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CLASIFICACIÓN</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POR</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TIPO</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DE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GASTO</a:t>
              </a:r>
              <a:endParaRPr lang="en-IN" sz="1400" b="1" dirty="0">
                <a:solidFill>
                  <a:schemeClr val="tx1">
                    <a:lumMod val="75000"/>
                    <a:lumOff val="25000"/>
                  </a:schemeClr>
                </a:solidFill>
                <a:latin typeface="Arial Black" panose="020B0604020202020204" pitchFamily="34" charset="0"/>
                <a:cs typeface="Arial Black" panose="020B0604020202020204" pitchFamily="34" charset="0"/>
              </a:endParaRPr>
            </a:p>
          </p:txBody>
        </p:sp>
      </p:grpSp>
      <p:grpSp>
        <p:nvGrpSpPr>
          <p:cNvPr id="29" name="Group 3">
            <a:extLst>
              <a:ext uri="{FF2B5EF4-FFF2-40B4-BE49-F238E27FC236}">
                <a16:creationId xmlns:a16="http://schemas.microsoft.com/office/drawing/2014/main" id="{EED4E88D-469A-6C40-BEC6-42A126228ACE}"/>
              </a:ext>
            </a:extLst>
          </p:cNvPr>
          <p:cNvGrpSpPr/>
          <p:nvPr/>
        </p:nvGrpSpPr>
        <p:grpSpPr>
          <a:xfrm>
            <a:off x="9543719" y="3233910"/>
            <a:ext cx="531729" cy="531729"/>
            <a:chOff x="1060566" y="1943691"/>
            <a:chExt cx="531730" cy="531730"/>
          </a:xfrm>
        </p:grpSpPr>
        <p:sp>
          <p:nvSpPr>
            <p:cNvPr id="30" name="Oval 193">
              <a:extLst>
                <a:ext uri="{FF2B5EF4-FFF2-40B4-BE49-F238E27FC236}">
                  <a16:creationId xmlns:a16="http://schemas.microsoft.com/office/drawing/2014/main" id="{C583721E-056C-8C4A-AF0B-799732F42CE4}"/>
                </a:ext>
              </a:extLst>
            </p:cNvPr>
            <p:cNvSpPr/>
            <p:nvPr/>
          </p:nvSpPr>
          <p:spPr>
            <a:xfrm>
              <a:off x="1060566" y="1943691"/>
              <a:ext cx="531730" cy="5317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31" name="Group 194">
              <a:extLst>
                <a:ext uri="{FF2B5EF4-FFF2-40B4-BE49-F238E27FC236}">
                  <a16:creationId xmlns:a16="http://schemas.microsoft.com/office/drawing/2014/main" id="{F08C7630-0C9B-124F-8EE6-18283293DD78}"/>
                </a:ext>
              </a:extLst>
            </p:cNvPr>
            <p:cNvGrpSpPr/>
            <p:nvPr/>
          </p:nvGrpSpPr>
          <p:grpSpPr>
            <a:xfrm>
              <a:off x="1211844" y="2078944"/>
              <a:ext cx="279100" cy="261224"/>
              <a:chOff x="765175" y="1228726"/>
              <a:chExt cx="5205413" cy="4872038"/>
            </a:xfrm>
            <a:solidFill>
              <a:schemeClr val="bg1"/>
            </a:solidFill>
          </p:grpSpPr>
          <p:sp>
            <p:nvSpPr>
              <p:cNvPr id="32" name="Freeform 6">
                <a:extLst>
                  <a:ext uri="{FF2B5EF4-FFF2-40B4-BE49-F238E27FC236}">
                    <a16:creationId xmlns:a16="http://schemas.microsoft.com/office/drawing/2014/main" id="{3B129DC3-0F6E-A240-87E6-F4575A8DC9D2}"/>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3" name="Freeform 7">
                <a:extLst>
                  <a:ext uri="{FF2B5EF4-FFF2-40B4-BE49-F238E27FC236}">
                    <a16:creationId xmlns:a16="http://schemas.microsoft.com/office/drawing/2014/main" id="{5266B69A-0DE3-B940-835E-832735B529E2}"/>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4" name="Freeform 8">
                <a:extLst>
                  <a:ext uri="{FF2B5EF4-FFF2-40B4-BE49-F238E27FC236}">
                    <a16:creationId xmlns:a16="http://schemas.microsoft.com/office/drawing/2014/main" id="{1754AF51-84FF-494B-B8A2-0A789E992B25}"/>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5" name="Freeform 9">
                <a:extLst>
                  <a:ext uri="{FF2B5EF4-FFF2-40B4-BE49-F238E27FC236}">
                    <a16:creationId xmlns:a16="http://schemas.microsoft.com/office/drawing/2014/main" id="{6B3643C4-4E79-BF4A-9814-718ED601A9F9}"/>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36" name="Group 298">
            <a:extLst>
              <a:ext uri="{FF2B5EF4-FFF2-40B4-BE49-F238E27FC236}">
                <a16:creationId xmlns:a16="http://schemas.microsoft.com/office/drawing/2014/main" id="{4DBE3BCA-E33A-B54B-A062-AFFD1C19C78B}"/>
              </a:ext>
            </a:extLst>
          </p:cNvPr>
          <p:cNvGrpSpPr/>
          <p:nvPr/>
        </p:nvGrpSpPr>
        <p:grpSpPr>
          <a:xfrm>
            <a:off x="9749329" y="5186900"/>
            <a:ext cx="2470480" cy="430887"/>
            <a:chOff x="9222004" y="1097466"/>
            <a:chExt cx="2470480" cy="430885"/>
          </a:xfrm>
        </p:grpSpPr>
        <p:grpSp>
          <p:nvGrpSpPr>
            <p:cNvPr id="37" name="Group 283">
              <a:extLst>
                <a:ext uri="{FF2B5EF4-FFF2-40B4-BE49-F238E27FC236}">
                  <a16:creationId xmlns:a16="http://schemas.microsoft.com/office/drawing/2014/main" id="{957A51F9-AAD6-3042-9816-FCA28A3DA3A8}"/>
                </a:ext>
              </a:extLst>
            </p:cNvPr>
            <p:cNvGrpSpPr/>
            <p:nvPr/>
          </p:nvGrpSpPr>
          <p:grpSpPr>
            <a:xfrm>
              <a:off x="9222004" y="1142200"/>
              <a:ext cx="266339" cy="320154"/>
              <a:chOff x="5616492" y="2184403"/>
              <a:chExt cx="4329114" cy="5203820"/>
            </a:xfrm>
            <a:solidFill>
              <a:schemeClr val="accent2"/>
            </a:solidFill>
          </p:grpSpPr>
          <p:sp>
            <p:nvSpPr>
              <p:cNvPr id="39" name="Freeform 55">
                <a:extLst>
                  <a:ext uri="{FF2B5EF4-FFF2-40B4-BE49-F238E27FC236}">
                    <a16:creationId xmlns:a16="http://schemas.microsoft.com/office/drawing/2014/main" id="{A330F8D0-6CD0-6444-B80C-4424CC65713C}"/>
                  </a:ext>
                </a:extLst>
              </p:cNvPr>
              <p:cNvSpPr>
                <a:spLocks noEditPoints="1"/>
              </p:cNvSpPr>
              <p:nvPr/>
            </p:nvSpPr>
            <p:spPr bwMode="auto">
              <a:xfrm>
                <a:off x="5616492" y="2184403"/>
                <a:ext cx="4329114" cy="5203820"/>
              </a:xfrm>
              <a:custGeom>
                <a:avLst/>
                <a:gdLst>
                  <a:gd name="T0" fmla="*/ 439 w 5454"/>
                  <a:gd name="T1" fmla="*/ 1146 h 6556"/>
                  <a:gd name="T2" fmla="*/ 393 w 5454"/>
                  <a:gd name="T3" fmla="*/ 1178 h 6556"/>
                  <a:gd name="T4" fmla="*/ 375 w 5454"/>
                  <a:gd name="T5" fmla="*/ 1234 h 6556"/>
                  <a:gd name="T6" fmla="*/ 379 w 5454"/>
                  <a:gd name="T7" fmla="*/ 6118 h 6556"/>
                  <a:gd name="T8" fmla="*/ 413 w 5454"/>
                  <a:gd name="T9" fmla="*/ 6163 h 6556"/>
                  <a:gd name="T10" fmla="*/ 469 w 5454"/>
                  <a:gd name="T11" fmla="*/ 6181 h 6556"/>
                  <a:gd name="T12" fmla="*/ 4121 w 5454"/>
                  <a:gd name="T13" fmla="*/ 6177 h 6556"/>
                  <a:gd name="T14" fmla="*/ 4167 w 5454"/>
                  <a:gd name="T15" fmla="*/ 6143 h 6556"/>
                  <a:gd name="T16" fmla="*/ 4185 w 5454"/>
                  <a:gd name="T17" fmla="*/ 6088 h 6556"/>
                  <a:gd name="T18" fmla="*/ 1363 w 5454"/>
                  <a:gd name="T19" fmla="*/ 5791 h 6556"/>
                  <a:gd name="T20" fmla="*/ 1215 w 5454"/>
                  <a:gd name="T21" fmla="*/ 5767 h 6556"/>
                  <a:gd name="T22" fmla="*/ 1085 w 5454"/>
                  <a:gd name="T23" fmla="*/ 5699 h 6556"/>
                  <a:gd name="T24" fmla="*/ 983 w 5454"/>
                  <a:gd name="T25" fmla="*/ 5597 h 6556"/>
                  <a:gd name="T26" fmla="*/ 918 w 5454"/>
                  <a:gd name="T27" fmla="*/ 5470 h 6556"/>
                  <a:gd name="T28" fmla="*/ 894 w 5454"/>
                  <a:gd name="T29" fmla="*/ 5322 h 6556"/>
                  <a:gd name="T30" fmla="*/ 469 w 5454"/>
                  <a:gd name="T31" fmla="*/ 1140 h 6556"/>
                  <a:gd name="T32" fmla="*/ 1333 w 5454"/>
                  <a:gd name="T33" fmla="*/ 379 h 6556"/>
                  <a:gd name="T34" fmla="*/ 1287 w 5454"/>
                  <a:gd name="T35" fmla="*/ 413 h 6556"/>
                  <a:gd name="T36" fmla="*/ 1269 w 5454"/>
                  <a:gd name="T37" fmla="*/ 468 h 6556"/>
                  <a:gd name="T38" fmla="*/ 1273 w 5454"/>
                  <a:gd name="T39" fmla="*/ 5352 h 6556"/>
                  <a:gd name="T40" fmla="*/ 1307 w 5454"/>
                  <a:gd name="T41" fmla="*/ 5398 h 6556"/>
                  <a:gd name="T42" fmla="*/ 1363 w 5454"/>
                  <a:gd name="T43" fmla="*/ 5416 h 6556"/>
                  <a:gd name="T44" fmla="*/ 5015 w 5454"/>
                  <a:gd name="T45" fmla="*/ 5412 h 6556"/>
                  <a:gd name="T46" fmla="*/ 5061 w 5454"/>
                  <a:gd name="T47" fmla="*/ 5378 h 6556"/>
                  <a:gd name="T48" fmla="*/ 5079 w 5454"/>
                  <a:gd name="T49" fmla="*/ 5322 h 6556"/>
                  <a:gd name="T50" fmla="*/ 5075 w 5454"/>
                  <a:gd name="T51" fmla="*/ 439 h 6556"/>
                  <a:gd name="T52" fmla="*/ 5041 w 5454"/>
                  <a:gd name="T53" fmla="*/ 393 h 6556"/>
                  <a:gd name="T54" fmla="*/ 4985 w 5454"/>
                  <a:gd name="T55" fmla="*/ 375 h 6556"/>
                  <a:gd name="T56" fmla="*/ 1363 w 5454"/>
                  <a:gd name="T57" fmla="*/ 0 h 6556"/>
                  <a:gd name="T58" fmla="*/ 5061 w 5454"/>
                  <a:gd name="T59" fmla="*/ 6 h 6556"/>
                  <a:gd name="T60" fmla="*/ 5201 w 5454"/>
                  <a:gd name="T61" fmla="*/ 52 h 6556"/>
                  <a:gd name="T62" fmla="*/ 5316 w 5454"/>
                  <a:gd name="T63" fmla="*/ 138 h 6556"/>
                  <a:gd name="T64" fmla="*/ 5402 w 5454"/>
                  <a:gd name="T65" fmla="*/ 253 h 6556"/>
                  <a:gd name="T66" fmla="*/ 5448 w 5454"/>
                  <a:gd name="T67" fmla="*/ 393 h 6556"/>
                  <a:gd name="T68" fmla="*/ 5454 w 5454"/>
                  <a:gd name="T69" fmla="*/ 5322 h 6556"/>
                  <a:gd name="T70" fmla="*/ 5430 w 5454"/>
                  <a:gd name="T71" fmla="*/ 5470 h 6556"/>
                  <a:gd name="T72" fmla="*/ 5362 w 5454"/>
                  <a:gd name="T73" fmla="*/ 5597 h 6556"/>
                  <a:gd name="T74" fmla="*/ 5263 w 5454"/>
                  <a:gd name="T75" fmla="*/ 5699 h 6556"/>
                  <a:gd name="T76" fmla="*/ 5133 w 5454"/>
                  <a:gd name="T77" fmla="*/ 5767 h 6556"/>
                  <a:gd name="T78" fmla="*/ 4985 w 5454"/>
                  <a:gd name="T79" fmla="*/ 5791 h 6556"/>
                  <a:gd name="T80" fmla="*/ 4560 w 5454"/>
                  <a:gd name="T81" fmla="*/ 6088 h 6556"/>
                  <a:gd name="T82" fmla="*/ 4536 w 5454"/>
                  <a:gd name="T83" fmla="*/ 6235 h 6556"/>
                  <a:gd name="T84" fmla="*/ 4469 w 5454"/>
                  <a:gd name="T85" fmla="*/ 6365 h 6556"/>
                  <a:gd name="T86" fmla="*/ 4369 w 5454"/>
                  <a:gd name="T87" fmla="*/ 6466 h 6556"/>
                  <a:gd name="T88" fmla="*/ 4239 w 5454"/>
                  <a:gd name="T89" fmla="*/ 6532 h 6556"/>
                  <a:gd name="T90" fmla="*/ 4092 w 5454"/>
                  <a:gd name="T91" fmla="*/ 6556 h 6556"/>
                  <a:gd name="T92" fmla="*/ 393 w 5454"/>
                  <a:gd name="T93" fmla="*/ 6550 h 6556"/>
                  <a:gd name="T94" fmla="*/ 253 w 5454"/>
                  <a:gd name="T95" fmla="*/ 6504 h 6556"/>
                  <a:gd name="T96" fmla="*/ 138 w 5454"/>
                  <a:gd name="T97" fmla="*/ 6419 h 6556"/>
                  <a:gd name="T98" fmla="*/ 52 w 5454"/>
                  <a:gd name="T99" fmla="*/ 6303 h 6556"/>
                  <a:gd name="T100" fmla="*/ 6 w 5454"/>
                  <a:gd name="T101" fmla="*/ 6163 h 6556"/>
                  <a:gd name="T102" fmla="*/ 0 w 5454"/>
                  <a:gd name="T103" fmla="*/ 1234 h 6556"/>
                  <a:gd name="T104" fmla="*/ 24 w 5454"/>
                  <a:gd name="T105" fmla="*/ 1086 h 6556"/>
                  <a:gd name="T106" fmla="*/ 90 w 5454"/>
                  <a:gd name="T107" fmla="*/ 959 h 6556"/>
                  <a:gd name="T108" fmla="*/ 192 w 5454"/>
                  <a:gd name="T109" fmla="*/ 857 h 6556"/>
                  <a:gd name="T110" fmla="*/ 321 w 5454"/>
                  <a:gd name="T111" fmla="*/ 791 h 6556"/>
                  <a:gd name="T112" fmla="*/ 469 w 5454"/>
                  <a:gd name="T113" fmla="*/ 767 h 6556"/>
                  <a:gd name="T114" fmla="*/ 894 w 5454"/>
                  <a:gd name="T115" fmla="*/ 468 h 6556"/>
                  <a:gd name="T116" fmla="*/ 918 w 5454"/>
                  <a:gd name="T117" fmla="*/ 321 h 6556"/>
                  <a:gd name="T118" fmla="*/ 983 w 5454"/>
                  <a:gd name="T119" fmla="*/ 191 h 6556"/>
                  <a:gd name="T120" fmla="*/ 1085 w 5454"/>
                  <a:gd name="T121" fmla="*/ 92 h 6556"/>
                  <a:gd name="T122" fmla="*/ 1215 w 5454"/>
                  <a:gd name="T123" fmla="*/ 24 h 6556"/>
                  <a:gd name="T124" fmla="*/ 1363 w 5454"/>
                  <a:gd name="T125" fmla="*/ 0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454" h="6556">
                    <a:moveTo>
                      <a:pt x="469" y="1140"/>
                    </a:moveTo>
                    <a:lnTo>
                      <a:pt x="439" y="1146"/>
                    </a:lnTo>
                    <a:lnTo>
                      <a:pt x="413" y="1158"/>
                    </a:lnTo>
                    <a:lnTo>
                      <a:pt x="393" y="1178"/>
                    </a:lnTo>
                    <a:lnTo>
                      <a:pt x="379" y="1204"/>
                    </a:lnTo>
                    <a:lnTo>
                      <a:pt x="375" y="1234"/>
                    </a:lnTo>
                    <a:lnTo>
                      <a:pt x="375" y="6088"/>
                    </a:lnTo>
                    <a:lnTo>
                      <a:pt x="379" y="6118"/>
                    </a:lnTo>
                    <a:lnTo>
                      <a:pt x="393" y="6143"/>
                    </a:lnTo>
                    <a:lnTo>
                      <a:pt x="413" y="6163"/>
                    </a:lnTo>
                    <a:lnTo>
                      <a:pt x="439" y="6177"/>
                    </a:lnTo>
                    <a:lnTo>
                      <a:pt x="469" y="6181"/>
                    </a:lnTo>
                    <a:lnTo>
                      <a:pt x="4092" y="6181"/>
                    </a:lnTo>
                    <a:lnTo>
                      <a:pt x="4121" y="6177"/>
                    </a:lnTo>
                    <a:lnTo>
                      <a:pt x="4147" y="6163"/>
                    </a:lnTo>
                    <a:lnTo>
                      <a:pt x="4167" y="6143"/>
                    </a:lnTo>
                    <a:lnTo>
                      <a:pt x="4181" y="6118"/>
                    </a:lnTo>
                    <a:lnTo>
                      <a:pt x="4185" y="6088"/>
                    </a:lnTo>
                    <a:lnTo>
                      <a:pt x="4185" y="5791"/>
                    </a:lnTo>
                    <a:lnTo>
                      <a:pt x="1363" y="5791"/>
                    </a:lnTo>
                    <a:lnTo>
                      <a:pt x="1287" y="5785"/>
                    </a:lnTo>
                    <a:lnTo>
                      <a:pt x="1215" y="5767"/>
                    </a:lnTo>
                    <a:lnTo>
                      <a:pt x="1147" y="5737"/>
                    </a:lnTo>
                    <a:lnTo>
                      <a:pt x="1085" y="5699"/>
                    </a:lnTo>
                    <a:lnTo>
                      <a:pt x="1031" y="5653"/>
                    </a:lnTo>
                    <a:lnTo>
                      <a:pt x="983" y="5597"/>
                    </a:lnTo>
                    <a:lnTo>
                      <a:pt x="946" y="5537"/>
                    </a:lnTo>
                    <a:lnTo>
                      <a:pt x="918" y="5470"/>
                    </a:lnTo>
                    <a:lnTo>
                      <a:pt x="900" y="5398"/>
                    </a:lnTo>
                    <a:lnTo>
                      <a:pt x="894" y="5322"/>
                    </a:lnTo>
                    <a:lnTo>
                      <a:pt x="894" y="1140"/>
                    </a:lnTo>
                    <a:lnTo>
                      <a:pt x="469" y="1140"/>
                    </a:lnTo>
                    <a:close/>
                    <a:moveTo>
                      <a:pt x="1363" y="375"/>
                    </a:moveTo>
                    <a:lnTo>
                      <a:pt x="1333" y="379"/>
                    </a:lnTo>
                    <a:lnTo>
                      <a:pt x="1307" y="393"/>
                    </a:lnTo>
                    <a:lnTo>
                      <a:pt x="1287" y="413"/>
                    </a:lnTo>
                    <a:lnTo>
                      <a:pt x="1273" y="439"/>
                    </a:lnTo>
                    <a:lnTo>
                      <a:pt x="1269" y="468"/>
                    </a:lnTo>
                    <a:lnTo>
                      <a:pt x="1269" y="5322"/>
                    </a:lnTo>
                    <a:lnTo>
                      <a:pt x="1273" y="5352"/>
                    </a:lnTo>
                    <a:lnTo>
                      <a:pt x="1287" y="5378"/>
                    </a:lnTo>
                    <a:lnTo>
                      <a:pt x="1307" y="5398"/>
                    </a:lnTo>
                    <a:lnTo>
                      <a:pt x="1333" y="5412"/>
                    </a:lnTo>
                    <a:lnTo>
                      <a:pt x="1363" y="5416"/>
                    </a:lnTo>
                    <a:lnTo>
                      <a:pt x="4985" y="5416"/>
                    </a:lnTo>
                    <a:lnTo>
                      <a:pt x="5015" y="5412"/>
                    </a:lnTo>
                    <a:lnTo>
                      <a:pt x="5041" y="5398"/>
                    </a:lnTo>
                    <a:lnTo>
                      <a:pt x="5061" y="5378"/>
                    </a:lnTo>
                    <a:lnTo>
                      <a:pt x="5075" y="5352"/>
                    </a:lnTo>
                    <a:lnTo>
                      <a:pt x="5079" y="5322"/>
                    </a:lnTo>
                    <a:lnTo>
                      <a:pt x="5079" y="468"/>
                    </a:lnTo>
                    <a:lnTo>
                      <a:pt x="5075" y="439"/>
                    </a:lnTo>
                    <a:lnTo>
                      <a:pt x="5061" y="413"/>
                    </a:lnTo>
                    <a:lnTo>
                      <a:pt x="5041" y="393"/>
                    </a:lnTo>
                    <a:lnTo>
                      <a:pt x="5015" y="379"/>
                    </a:lnTo>
                    <a:lnTo>
                      <a:pt x="4985" y="375"/>
                    </a:lnTo>
                    <a:lnTo>
                      <a:pt x="1363" y="375"/>
                    </a:lnTo>
                    <a:close/>
                    <a:moveTo>
                      <a:pt x="1363" y="0"/>
                    </a:moveTo>
                    <a:lnTo>
                      <a:pt x="4985" y="0"/>
                    </a:lnTo>
                    <a:lnTo>
                      <a:pt x="5061" y="6"/>
                    </a:lnTo>
                    <a:lnTo>
                      <a:pt x="5133" y="24"/>
                    </a:lnTo>
                    <a:lnTo>
                      <a:pt x="5201" y="52"/>
                    </a:lnTo>
                    <a:lnTo>
                      <a:pt x="5263" y="92"/>
                    </a:lnTo>
                    <a:lnTo>
                      <a:pt x="5316" y="138"/>
                    </a:lnTo>
                    <a:lnTo>
                      <a:pt x="5362" y="191"/>
                    </a:lnTo>
                    <a:lnTo>
                      <a:pt x="5402" y="253"/>
                    </a:lnTo>
                    <a:lnTo>
                      <a:pt x="5430" y="321"/>
                    </a:lnTo>
                    <a:lnTo>
                      <a:pt x="5448" y="393"/>
                    </a:lnTo>
                    <a:lnTo>
                      <a:pt x="5454" y="468"/>
                    </a:lnTo>
                    <a:lnTo>
                      <a:pt x="5454" y="5322"/>
                    </a:lnTo>
                    <a:lnTo>
                      <a:pt x="5448" y="5398"/>
                    </a:lnTo>
                    <a:lnTo>
                      <a:pt x="5430" y="5470"/>
                    </a:lnTo>
                    <a:lnTo>
                      <a:pt x="5402" y="5537"/>
                    </a:lnTo>
                    <a:lnTo>
                      <a:pt x="5362" y="5597"/>
                    </a:lnTo>
                    <a:lnTo>
                      <a:pt x="5316" y="5653"/>
                    </a:lnTo>
                    <a:lnTo>
                      <a:pt x="5263" y="5699"/>
                    </a:lnTo>
                    <a:lnTo>
                      <a:pt x="5201" y="5737"/>
                    </a:lnTo>
                    <a:lnTo>
                      <a:pt x="5133" y="5767"/>
                    </a:lnTo>
                    <a:lnTo>
                      <a:pt x="5061" y="5785"/>
                    </a:lnTo>
                    <a:lnTo>
                      <a:pt x="4985" y="5791"/>
                    </a:lnTo>
                    <a:lnTo>
                      <a:pt x="4560" y="5791"/>
                    </a:lnTo>
                    <a:lnTo>
                      <a:pt x="4560" y="6088"/>
                    </a:lnTo>
                    <a:lnTo>
                      <a:pt x="4554" y="6163"/>
                    </a:lnTo>
                    <a:lnTo>
                      <a:pt x="4536" y="6235"/>
                    </a:lnTo>
                    <a:lnTo>
                      <a:pt x="4508" y="6303"/>
                    </a:lnTo>
                    <a:lnTo>
                      <a:pt x="4469" y="6365"/>
                    </a:lnTo>
                    <a:lnTo>
                      <a:pt x="4423" y="6419"/>
                    </a:lnTo>
                    <a:lnTo>
                      <a:pt x="4369" y="6466"/>
                    </a:lnTo>
                    <a:lnTo>
                      <a:pt x="4307" y="6504"/>
                    </a:lnTo>
                    <a:lnTo>
                      <a:pt x="4239" y="6532"/>
                    </a:lnTo>
                    <a:lnTo>
                      <a:pt x="4167" y="6550"/>
                    </a:lnTo>
                    <a:lnTo>
                      <a:pt x="4092" y="6556"/>
                    </a:lnTo>
                    <a:lnTo>
                      <a:pt x="469" y="6556"/>
                    </a:lnTo>
                    <a:lnTo>
                      <a:pt x="393" y="6550"/>
                    </a:lnTo>
                    <a:lnTo>
                      <a:pt x="321" y="6532"/>
                    </a:lnTo>
                    <a:lnTo>
                      <a:pt x="253" y="6504"/>
                    </a:lnTo>
                    <a:lnTo>
                      <a:pt x="192" y="6466"/>
                    </a:lnTo>
                    <a:lnTo>
                      <a:pt x="138" y="6419"/>
                    </a:lnTo>
                    <a:lnTo>
                      <a:pt x="90" y="6365"/>
                    </a:lnTo>
                    <a:lnTo>
                      <a:pt x="52" y="6303"/>
                    </a:lnTo>
                    <a:lnTo>
                      <a:pt x="24" y="6235"/>
                    </a:lnTo>
                    <a:lnTo>
                      <a:pt x="6" y="6163"/>
                    </a:lnTo>
                    <a:lnTo>
                      <a:pt x="0" y="6088"/>
                    </a:lnTo>
                    <a:lnTo>
                      <a:pt x="0" y="1234"/>
                    </a:lnTo>
                    <a:lnTo>
                      <a:pt x="6" y="1158"/>
                    </a:lnTo>
                    <a:lnTo>
                      <a:pt x="24" y="1086"/>
                    </a:lnTo>
                    <a:lnTo>
                      <a:pt x="52" y="1019"/>
                    </a:lnTo>
                    <a:lnTo>
                      <a:pt x="90" y="959"/>
                    </a:lnTo>
                    <a:lnTo>
                      <a:pt x="138" y="903"/>
                    </a:lnTo>
                    <a:lnTo>
                      <a:pt x="192" y="857"/>
                    </a:lnTo>
                    <a:lnTo>
                      <a:pt x="253" y="819"/>
                    </a:lnTo>
                    <a:lnTo>
                      <a:pt x="321" y="791"/>
                    </a:lnTo>
                    <a:lnTo>
                      <a:pt x="393" y="773"/>
                    </a:lnTo>
                    <a:lnTo>
                      <a:pt x="469" y="767"/>
                    </a:lnTo>
                    <a:lnTo>
                      <a:pt x="894" y="767"/>
                    </a:lnTo>
                    <a:lnTo>
                      <a:pt x="894" y="468"/>
                    </a:lnTo>
                    <a:lnTo>
                      <a:pt x="900" y="393"/>
                    </a:lnTo>
                    <a:lnTo>
                      <a:pt x="918" y="321"/>
                    </a:lnTo>
                    <a:lnTo>
                      <a:pt x="946" y="253"/>
                    </a:lnTo>
                    <a:lnTo>
                      <a:pt x="983" y="191"/>
                    </a:lnTo>
                    <a:lnTo>
                      <a:pt x="1031" y="138"/>
                    </a:lnTo>
                    <a:lnTo>
                      <a:pt x="1085" y="92"/>
                    </a:lnTo>
                    <a:lnTo>
                      <a:pt x="1147" y="52"/>
                    </a:lnTo>
                    <a:lnTo>
                      <a:pt x="1215" y="24"/>
                    </a:lnTo>
                    <a:lnTo>
                      <a:pt x="1287" y="6"/>
                    </a:lnTo>
                    <a:lnTo>
                      <a:pt x="1363"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dirty="0">
                  <a:latin typeface="Ebrima" panose="02000000000000000000" pitchFamily="2" charset="0"/>
                  <a:ea typeface="Ebrima" panose="02000000000000000000" pitchFamily="2" charset="0"/>
                  <a:cs typeface="Ebrima" panose="02000000000000000000" pitchFamily="2" charset="0"/>
                </a:endParaRPr>
              </a:p>
            </p:txBody>
          </p:sp>
          <p:sp>
            <p:nvSpPr>
              <p:cNvPr id="40" name="Freeform 56">
                <a:extLst>
                  <a:ext uri="{FF2B5EF4-FFF2-40B4-BE49-F238E27FC236}">
                    <a16:creationId xmlns:a16="http://schemas.microsoft.com/office/drawing/2014/main" id="{A5DC1DDE-C859-854F-91EF-54A3CD0A5676}"/>
                  </a:ext>
                </a:extLst>
              </p:cNvPr>
              <p:cNvSpPr>
                <a:spLocks/>
              </p:cNvSpPr>
              <p:nvPr/>
            </p:nvSpPr>
            <p:spPr bwMode="auto">
              <a:xfrm>
                <a:off x="6830531" y="3106740"/>
                <a:ext cx="2476499" cy="296848"/>
              </a:xfrm>
              <a:custGeom>
                <a:avLst/>
                <a:gdLst>
                  <a:gd name="T0" fmla="*/ 187 w 3120"/>
                  <a:gd name="T1" fmla="*/ 0 h 375"/>
                  <a:gd name="T2" fmla="*/ 2932 w 3120"/>
                  <a:gd name="T3" fmla="*/ 0 h 375"/>
                  <a:gd name="T4" fmla="*/ 2974 w 3120"/>
                  <a:gd name="T5" fmla="*/ 4 h 375"/>
                  <a:gd name="T6" fmla="*/ 3014 w 3120"/>
                  <a:gd name="T7" fmla="*/ 18 h 375"/>
                  <a:gd name="T8" fmla="*/ 3050 w 3120"/>
                  <a:gd name="T9" fmla="*/ 42 h 375"/>
                  <a:gd name="T10" fmla="*/ 3078 w 3120"/>
                  <a:gd name="T11" fmla="*/ 70 h 375"/>
                  <a:gd name="T12" fmla="*/ 3100 w 3120"/>
                  <a:gd name="T13" fmla="*/ 104 h 375"/>
                  <a:gd name="T14" fmla="*/ 3114 w 3120"/>
                  <a:gd name="T15" fmla="*/ 144 h 375"/>
                  <a:gd name="T16" fmla="*/ 3120 w 3120"/>
                  <a:gd name="T17" fmla="*/ 187 h 375"/>
                  <a:gd name="T18" fmla="*/ 3114 w 3120"/>
                  <a:gd name="T19" fmla="*/ 229 h 375"/>
                  <a:gd name="T20" fmla="*/ 3100 w 3120"/>
                  <a:gd name="T21" fmla="*/ 269 h 375"/>
                  <a:gd name="T22" fmla="*/ 3078 w 3120"/>
                  <a:gd name="T23" fmla="*/ 303 h 375"/>
                  <a:gd name="T24" fmla="*/ 3050 w 3120"/>
                  <a:gd name="T25" fmla="*/ 333 h 375"/>
                  <a:gd name="T26" fmla="*/ 3014 w 3120"/>
                  <a:gd name="T27" fmla="*/ 355 h 375"/>
                  <a:gd name="T28" fmla="*/ 2974 w 3120"/>
                  <a:gd name="T29" fmla="*/ 369 h 375"/>
                  <a:gd name="T30" fmla="*/ 2932 w 3120"/>
                  <a:gd name="T31" fmla="*/ 375 h 375"/>
                  <a:gd name="T32" fmla="*/ 187 w 3120"/>
                  <a:gd name="T33" fmla="*/ 375 h 375"/>
                  <a:gd name="T34" fmla="*/ 143 w 3120"/>
                  <a:gd name="T35" fmla="*/ 369 h 375"/>
                  <a:gd name="T36" fmla="*/ 106 w 3120"/>
                  <a:gd name="T37" fmla="*/ 355 h 375"/>
                  <a:gd name="T38" fmla="*/ 70 w 3120"/>
                  <a:gd name="T39" fmla="*/ 333 h 375"/>
                  <a:gd name="T40" fmla="*/ 42 w 3120"/>
                  <a:gd name="T41" fmla="*/ 303 h 375"/>
                  <a:gd name="T42" fmla="*/ 20 w 3120"/>
                  <a:gd name="T43" fmla="*/ 269 h 375"/>
                  <a:gd name="T44" fmla="*/ 6 w 3120"/>
                  <a:gd name="T45" fmla="*/ 229 h 375"/>
                  <a:gd name="T46" fmla="*/ 0 w 3120"/>
                  <a:gd name="T47" fmla="*/ 187 h 375"/>
                  <a:gd name="T48" fmla="*/ 6 w 3120"/>
                  <a:gd name="T49" fmla="*/ 144 h 375"/>
                  <a:gd name="T50" fmla="*/ 20 w 3120"/>
                  <a:gd name="T51" fmla="*/ 104 h 375"/>
                  <a:gd name="T52" fmla="*/ 42 w 3120"/>
                  <a:gd name="T53" fmla="*/ 70 h 375"/>
                  <a:gd name="T54" fmla="*/ 70 w 3120"/>
                  <a:gd name="T55" fmla="*/ 42 h 375"/>
                  <a:gd name="T56" fmla="*/ 106 w 3120"/>
                  <a:gd name="T57" fmla="*/ 18 h 375"/>
                  <a:gd name="T58" fmla="*/ 143 w 3120"/>
                  <a:gd name="T59" fmla="*/ 4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4"/>
                    </a:lnTo>
                    <a:lnTo>
                      <a:pt x="3014" y="18"/>
                    </a:lnTo>
                    <a:lnTo>
                      <a:pt x="3050" y="42"/>
                    </a:lnTo>
                    <a:lnTo>
                      <a:pt x="3078" y="70"/>
                    </a:lnTo>
                    <a:lnTo>
                      <a:pt x="3100" y="104"/>
                    </a:lnTo>
                    <a:lnTo>
                      <a:pt x="3114" y="144"/>
                    </a:lnTo>
                    <a:lnTo>
                      <a:pt x="3120" y="187"/>
                    </a:lnTo>
                    <a:lnTo>
                      <a:pt x="3114" y="229"/>
                    </a:lnTo>
                    <a:lnTo>
                      <a:pt x="3100" y="269"/>
                    </a:lnTo>
                    <a:lnTo>
                      <a:pt x="3078" y="303"/>
                    </a:lnTo>
                    <a:lnTo>
                      <a:pt x="3050" y="333"/>
                    </a:lnTo>
                    <a:lnTo>
                      <a:pt x="3014" y="355"/>
                    </a:lnTo>
                    <a:lnTo>
                      <a:pt x="2974" y="369"/>
                    </a:lnTo>
                    <a:lnTo>
                      <a:pt x="2932" y="375"/>
                    </a:lnTo>
                    <a:lnTo>
                      <a:pt x="187" y="375"/>
                    </a:lnTo>
                    <a:lnTo>
                      <a:pt x="143" y="369"/>
                    </a:lnTo>
                    <a:lnTo>
                      <a:pt x="106" y="355"/>
                    </a:lnTo>
                    <a:lnTo>
                      <a:pt x="70" y="333"/>
                    </a:lnTo>
                    <a:lnTo>
                      <a:pt x="42" y="303"/>
                    </a:lnTo>
                    <a:lnTo>
                      <a:pt x="20" y="269"/>
                    </a:lnTo>
                    <a:lnTo>
                      <a:pt x="6" y="229"/>
                    </a:lnTo>
                    <a:lnTo>
                      <a:pt x="0" y="187"/>
                    </a:lnTo>
                    <a:lnTo>
                      <a:pt x="6" y="144"/>
                    </a:lnTo>
                    <a:lnTo>
                      <a:pt x="20" y="104"/>
                    </a:lnTo>
                    <a:lnTo>
                      <a:pt x="42" y="70"/>
                    </a:lnTo>
                    <a:lnTo>
                      <a:pt x="70" y="42"/>
                    </a:lnTo>
                    <a:lnTo>
                      <a:pt x="106" y="18"/>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41" name="Freeform 57">
                <a:extLst>
                  <a:ext uri="{FF2B5EF4-FFF2-40B4-BE49-F238E27FC236}">
                    <a16:creationId xmlns:a16="http://schemas.microsoft.com/office/drawing/2014/main" id="{37AFEB80-6BD8-1940-A688-858C99AAE79E}"/>
                  </a:ext>
                </a:extLst>
              </p:cNvPr>
              <p:cNvSpPr>
                <a:spLocks/>
              </p:cNvSpPr>
              <p:nvPr/>
            </p:nvSpPr>
            <p:spPr bwMode="auto">
              <a:xfrm>
                <a:off x="6830531" y="3813174"/>
                <a:ext cx="2476499" cy="296848"/>
              </a:xfrm>
              <a:custGeom>
                <a:avLst/>
                <a:gdLst>
                  <a:gd name="T0" fmla="*/ 187 w 3120"/>
                  <a:gd name="T1" fmla="*/ 0 h 375"/>
                  <a:gd name="T2" fmla="*/ 2932 w 3120"/>
                  <a:gd name="T3" fmla="*/ 0 h 375"/>
                  <a:gd name="T4" fmla="*/ 2974 w 3120"/>
                  <a:gd name="T5" fmla="*/ 6 h 375"/>
                  <a:gd name="T6" fmla="*/ 3014 w 3120"/>
                  <a:gd name="T7" fmla="*/ 20 h 375"/>
                  <a:gd name="T8" fmla="*/ 3050 w 3120"/>
                  <a:gd name="T9" fmla="*/ 42 h 375"/>
                  <a:gd name="T10" fmla="*/ 3078 w 3120"/>
                  <a:gd name="T11" fmla="*/ 72 h 375"/>
                  <a:gd name="T12" fmla="*/ 3100 w 3120"/>
                  <a:gd name="T13" fmla="*/ 106 h 375"/>
                  <a:gd name="T14" fmla="*/ 3114 w 3120"/>
                  <a:gd name="T15" fmla="*/ 146 h 375"/>
                  <a:gd name="T16" fmla="*/ 3120 w 3120"/>
                  <a:gd name="T17" fmla="*/ 187 h 375"/>
                  <a:gd name="T18" fmla="*/ 3114 w 3120"/>
                  <a:gd name="T19" fmla="*/ 231 h 375"/>
                  <a:gd name="T20" fmla="*/ 3100 w 3120"/>
                  <a:gd name="T21" fmla="*/ 271 h 375"/>
                  <a:gd name="T22" fmla="*/ 3078 w 3120"/>
                  <a:gd name="T23" fmla="*/ 305 h 375"/>
                  <a:gd name="T24" fmla="*/ 3050 w 3120"/>
                  <a:gd name="T25" fmla="*/ 333 h 375"/>
                  <a:gd name="T26" fmla="*/ 3014 w 3120"/>
                  <a:gd name="T27" fmla="*/ 357 h 375"/>
                  <a:gd name="T28" fmla="*/ 2974 w 3120"/>
                  <a:gd name="T29" fmla="*/ 371 h 375"/>
                  <a:gd name="T30" fmla="*/ 2932 w 3120"/>
                  <a:gd name="T31" fmla="*/ 375 h 375"/>
                  <a:gd name="T32" fmla="*/ 187 w 3120"/>
                  <a:gd name="T33" fmla="*/ 375 h 375"/>
                  <a:gd name="T34" fmla="*/ 143 w 3120"/>
                  <a:gd name="T35" fmla="*/ 371 h 375"/>
                  <a:gd name="T36" fmla="*/ 106 w 3120"/>
                  <a:gd name="T37" fmla="*/ 357 h 375"/>
                  <a:gd name="T38" fmla="*/ 70 w 3120"/>
                  <a:gd name="T39" fmla="*/ 335 h 375"/>
                  <a:gd name="T40" fmla="*/ 42 w 3120"/>
                  <a:gd name="T41" fmla="*/ 305 h 375"/>
                  <a:gd name="T42" fmla="*/ 20 w 3120"/>
                  <a:gd name="T43" fmla="*/ 271 h 375"/>
                  <a:gd name="T44" fmla="*/ 6 w 3120"/>
                  <a:gd name="T45" fmla="*/ 231 h 375"/>
                  <a:gd name="T46" fmla="*/ 0 w 3120"/>
                  <a:gd name="T47" fmla="*/ 187 h 375"/>
                  <a:gd name="T48" fmla="*/ 6 w 3120"/>
                  <a:gd name="T49" fmla="*/ 146 h 375"/>
                  <a:gd name="T50" fmla="*/ 20 w 3120"/>
                  <a:gd name="T51" fmla="*/ 106 h 375"/>
                  <a:gd name="T52" fmla="*/ 42 w 3120"/>
                  <a:gd name="T53" fmla="*/ 72 h 375"/>
                  <a:gd name="T54" fmla="*/ 70 w 3120"/>
                  <a:gd name="T55" fmla="*/ 42 h 375"/>
                  <a:gd name="T56" fmla="*/ 106 w 3120"/>
                  <a:gd name="T57" fmla="*/ 20 h 375"/>
                  <a:gd name="T58" fmla="*/ 143 w 3120"/>
                  <a:gd name="T59" fmla="*/ 6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6"/>
                    </a:lnTo>
                    <a:lnTo>
                      <a:pt x="3014" y="20"/>
                    </a:lnTo>
                    <a:lnTo>
                      <a:pt x="3050" y="42"/>
                    </a:lnTo>
                    <a:lnTo>
                      <a:pt x="3078" y="72"/>
                    </a:lnTo>
                    <a:lnTo>
                      <a:pt x="3100" y="106"/>
                    </a:lnTo>
                    <a:lnTo>
                      <a:pt x="3114" y="146"/>
                    </a:lnTo>
                    <a:lnTo>
                      <a:pt x="3120" y="187"/>
                    </a:lnTo>
                    <a:lnTo>
                      <a:pt x="3114" y="231"/>
                    </a:lnTo>
                    <a:lnTo>
                      <a:pt x="3100" y="271"/>
                    </a:lnTo>
                    <a:lnTo>
                      <a:pt x="3078" y="305"/>
                    </a:lnTo>
                    <a:lnTo>
                      <a:pt x="3050" y="333"/>
                    </a:lnTo>
                    <a:lnTo>
                      <a:pt x="3014" y="357"/>
                    </a:lnTo>
                    <a:lnTo>
                      <a:pt x="2974" y="371"/>
                    </a:lnTo>
                    <a:lnTo>
                      <a:pt x="2932" y="375"/>
                    </a:lnTo>
                    <a:lnTo>
                      <a:pt x="187" y="375"/>
                    </a:lnTo>
                    <a:lnTo>
                      <a:pt x="143" y="371"/>
                    </a:lnTo>
                    <a:lnTo>
                      <a:pt x="106" y="357"/>
                    </a:lnTo>
                    <a:lnTo>
                      <a:pt x="70" y="335"/>
                    </a:lnTo>
                    <a:lnTo>
                      <a:pt x="42" y="305"/>
                    </a:lnTo>
                    <a:lnTo>
                      <a:pt x="20" y="271"/>
                    </a:lnTo>
                    <a:lnTo>
                      <a:pt x="6" y="231"/>
                    </a:lnTo>
                    <a:lnTo>
                      <a:pt x="0" y="187"/>
                    </a:lnTo>
                    <a:lnTo>
                      <a:pt x="6" y="146"/>
                    </a:lnTo>
                    <a:lnTo>
                      <a:pt x="20" y="106"/>
                    </a:lnTo>
                    <a:lnTo>
                      <a:pt x="42" y="72"/>
                    </a:lnTo>
                    <a:lnTo>
                      <a:pt x="70" y="42"/>
                    </a:lnTo>
                    <a:lnTo>
                      <a:pt x="106" y="20"/>
                    </a:lnTo>
                    <a:lnTo>
                      <a:pt x="143" y="6"/>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42" name="Freeform 58">
                <a:extLst>
                  <a:ext uri="{FF2B5EF4-FFF2-40B4-BE49-F238E27FC236}">
                    <a16:creationId xmlns:a16="http://schemas.microsoft.com/office/drawing/2014/main" id="{D38653FD-FEF9-114A-87E8-7055B47834B9}"/>
                  </a:ext>
                </a:extLst>
              </p:cNvPr>
              <p:cNvSpPr>
                <a:spLocks/>
              </p:cNvSpPr>
              <p:nvPr/>
            </p:nvSpPr>
            <p:spPr bwMode="auto">
              <a:xfrm>
                <a:off x="6897595" y="4519608"/>
                <a:ext cx="2476499" cy="296848"/>
              </a:xfrm>
              <a:custGeom>
                <a:avLst/>
                <a:gdLst>
                  <a:gd name="T0" fmla="*/ 187 w 3120"/>
                  <a:gd name="T1" fmla="*/ 0 h 375"/>
                  <a:gd name="T2" fmla="*/ 2932 w 3120"/>
                  <a:gd name="T3" fmla="*/ 0 h 375"/>
                  <a:gd name="T4" fmla="*/ 2974 w 3120"/>
                  <a:gd name="T5" fmla="*/ 4 h 375"/>
                  <a:gd name="T6" fmla="*/ 3014 w 3120"/>
                  <a:gd name="T7" fmla="*/ 20 h 375"/>
                  <a:gd name="T8" fmla="*/ 3050 w 3120"/>
                  <a:gd name="T9" fmla="*/ 42 h 375"/>
                  <a:gd name="T10" fmla="*/ 3078 w 3120"/>
                  <a:gd name="T11" fmla="*/ 70 h 375"/>
                  <a:gd name="T12" fmla="*/ 3100 w 3120"/>
                  <a:gd name="T13" fmla="*/ 106 h 375"/>
                  <a:gd name="T14" fmla="*/ 3114 w 3120"/>
                  <a:gd name="T15" fmla="*/ 144 h 375"/>
                  <a:gd name="T16" fmla="*/ 3120 w 3120"/>
                  <a:gd name="T17" fmla="*/ 188 h 375"/>
                  <a:gd name="T18" fmla="*/ 3114 w 3120"/>
                  <a:gd name="T19" fmla="*/ 229 h 375"/>
                  <a:gd name="T20" fmla="*/ 3100 w 3120"/>
                  <a:gd name="T21" fmla="*/ 269 h 375"/>
                  <a:gd name="T22" fmla="*/ 3078 w 3120"/>
                  <a:gd name="T23" fmla="*/ 305 h 375"/>
                  <a:gd name="T24" fmla="*/ 3050 w 3120"/>
                  <a:gd name="T25" fmla="*/ 333 h 375"/>
                  <a:gd name="T26" fmla="*/ 3014 w 3120"/>
                  <a:gd name="T27" fmla="*/ 355 h 375"/>
                  <a:gd name="T28" fmla="*/ 2974 w 3120"/>
                  <a:gd name="T29" fmla="*/ 369 h 375"/>
                  <a:gd name="T30" fmla="*/ 2932 w 3120"/>
                  <a:gd name="T31" fmla="*/ 375 h 375"/>
                  <a:gd name="T32" fmla="*/ 187 w 3120"/>
                  <a:gd name="T33" fmla="*/ 375 h 375"/>
                  <a:gd name="T34" fmla="*/ 143 w 3120"/>
                  <a:gd name="T35" fmla="*/ 369 h 375"/>
                  <a:gd name="T36" fmla="*/ 106 w 3120"/>
                  <a:gd name="T37" fmla="*/ 355 h 375"/>
                  <a:gd name="T38" fmla="*/ 70 w 3120"/>
                  <a:gd name="T39" fmla="*/ 333 h 375"/>
                  <a:gd name="T40" fmla="*/ 42 w 3120"/>
                  <a:gd name="T41" fmla="*/ 305 h 375"/>
                  <a:gd name="T42" fmla="*/ 20 w 3120"/>
                  <a:gd name="T43" fmla="*/ 269 h 375"/>
                  <a:gd name="T44" fmla="*/ 6 w 3120"/>
                  <a:gd name="T45" fmla="*/ 229 h 375"/>
                  <a:gd name="T46" fmla="*/ 0 w 3120"/>
                  <a:gd name="T47" fmla="*/ 188 h 375"/>
                  <a:gd name="T48" fmla="*/ 6 w 3120"/>
                  <a:gd name="T49" fmla="*/ 144 h 375"/>
                  <a:gd name="T50" fmla="*/ 20 w 3120"/>
                  <a:gd name="T51" fmla="*/ 106 h 375"/>
                  <a:gd name="T52" fmla="*/ 42 w 3120"/>
                  <a:gd name="T53" fmla="*/ 70 h 375"/>
                  <a:gd name="T54" fmla="*/ 70 w 3120"/>
                  <a:gd name="T55" fmla="*/ 42 h 375"/>
                  <a:gd name="T56" fmla="*/ 106 w 3120"/>
                  <a:gd name="T57" fmla="*/ 20 h 375"/>
                  <a:gd name="T58" fmla="*/ 143 w 3120"/>
                  <a:gd name="T59" fmla="*/ 4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4"/>
                    </a:lnTo>
                    <a:lnTo>
                      <a:pt x="3014" y="20"/>
                    </a:lnTo>
                    <a:lnTo>
                      <a:pt x="3050" y="42"/>
                    </a:lnTo>
                    <a:lnTo>
                      <a:pt x="3078" y="70"/>
                    </a:lnTo>
                    <a:lnTo>
                      <a:pt x="3100" y="106"/>
                    </a:lnTo>
                    <a:lnTo>
                      <a:pt x="3114" y="144"/>
                    </a:lnTo>
                    <a:lnTo>
                      <a:pt x="3120" y="188"/>
                    </a:lnTo>
                    <a:lnTo>
                      <a:pt x="3114" y="229"/>
                    </a:lnTo>
                    <a:lnTo>
                      <a:pt x="3100" y="269"/>
                    </a:lnTo>
                    <a:lnTo>
                      <a:pt x="3078" y="305"/>
                    </a:lnTo>
                    <a:lnTo>
                      <a:pt x="3050" y="333"/>
                    </a:lnTo>
                    <a:lnTo>
                      <a:pt x="3014" y="355"/>
                    </a:lnTo>
                    <a:lnTo>
                      <a:pt x="2974" y="369"/>
                    </a:lnTo>
                    <a:lnTo>
                      <a:pt x="2932" y="375"/>
                    </a:lnTo>
                    <a:lnTo>
                      <a:pt x="187" y="375"/>
                    </a:lnTo>
                    <a:lnTo>
                      <a:pt x="143" y="369"/>
                    </a:lnTo>
                    <a:lnTo>
                      <a:pt x="106" y="355"/>
                    </a:lnTo>
                    <a:lnTo>
                      <a:pt x="70" y="333"/>
                    </a:lnTo>
                    <a:lnTo>
                      <a:pt x="42" y="305"/>
                    </a:lnTo>
                    <a:lnTo>
                      <a:pt x="20" y="269"/>
                    </a:lnTo>
                    <a:lnTo>
                      <a:pt x="6" y="229"/>
                    </a:lnTo>
                    <a:lnTo>
                      <a:pt x="0" y="188"/>
                    </a:lnTo>
                    <a:lnTo>
                      <a:pt x="6" y="144"/>
                    </a:lnTo>
                    <a:lnTo>
                      <a:pt x="20" y="106"/>
                    </a:lnTo>
                    <a:lnTo>
                      <a:pt x="42" y="70"/>
                    </a:lnTo>
                    <a:lnTo>
                      <a:pt x="70" y="42"/>
                    </a:lnTo>
                    <a:lnTo>
                      <a:pt x="106" y="20"/>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43" name="Freeform 59">
                <a:extLst>
                  <a:ext uri="{FF2B5EF4-FFF2-40B4-BE49-F238E27FC236}">
                    <a16:creationId xmlns:a16="http://schemas.microsoft.com/office/drawing/2014/main" id="{ED60D299-0112-DA4E-8ADC-FB4504330996}"/>
                  </a:ext>
                </a:extLst>
              </p:cNvPr>
              <p:cNvSpPr>
                <a:spLocks/>
              </p:cNvSpPr>
              <p:nvPr/>
            </p:nvSpPr>
            <p:spPr bwMode="auto">
              <a:xfrm>
                <a:off x="6830531" y="5227635"/>
                <a:ext cx="2476499" cy="295288"/>
              </a:xfrm>
              <a:custGeom>
                <a:avLst/>
                <a:gdLst>
                  <a:gd name="T0" fmla="*/ 187 w 3120"/>
                  <a:gd name="T1" fmla="*/ 0 h 373"/>
                  <a:gd name="T2" fmla="*/ 2932 w 3120"/>
                  <a:gd name="T3" fmla="*/ 0 h 373"/>
                  <a:gd name="T4" fmla="*/ 2974 w 3120"/>
                  <a:gd name="T5" fmla="*/ 4 h 373"/>
                  <a:gd name="T6" fmla="*/ 3014 w 3120"/>
                  <a:gd name="T7" fmla="*/ 18 h 373"/>
                  <a:gd name="T8" fmla="*/ 3050 w 3120"/>
                  <a:gd name="T9" fmla="*/ 40 h 373"/>
                  <a:gd name="T10" fmla="*/ 3078 w 3120"/>
                  <a:gd name="T11" fmla="*/ 70 h 373"/>
                  <a:gd name="T12" fmla="*/ 3100 w 3120"/>
                  <a:gd name="T13" fmla="*/ 104 h 373"/>
                  <a:gd name="T14" fmla="*/ 3114 w 3120"/>
                  <a:gd name="T15" fmla="*/ 144 h 373"/>
                  <a:gd name="T16" fmla="*/ 3120 w 3120"/>
                  <a:gd name="T17" fmla="*/ 186 h 373"/>
                  <a:gd name="T18" fmla="*/ 3114 w 3120"/>
                  <a:gd name="T19" fmla="*/ 229 h 373"/>
                  <a:gd name="T20" fmla="*/ 3100 w 3120"/>
                  <a:gd name="T21" fmla="*/ 269 h 373"/>
                  <a:gd name="T22" fmla="*/ 3078 w 3120"/>
                  <a:gd name="T23" fmla="*/ 303 h 373"/>
                  <a:gd name="T24" fmla="*/ 3050 w 3120"/>
                  <a:gd name="T25" fmla="*/ 333 h 373"/>
                  <a:gd name="T26" fmla="*/ 3014 w 3120"/>
                  <a:gd name="T27" fmla="*/ 355 h 373"/>
                  <a:gd name="T28" fmla="*/ 2974 w 3120"/>
                  <a:gd name="T29" fmla="*/ 369 h 373"/>
                  <a:gd name="T30" fmla="*/ 2932 w 3120"/>
                  <a:gd name="T31" fmla="*/ 373 h 373"/>
                  <a:gd name="T32" fmla="*/ 187 w 3120"/>
                  <a:gd name="T33" fmla="*/ 373 h 373"/>
                  <a:gd name="T34" fmla="*/ 143 w 3120"/>
                  <a:gd name="T35" fmla="*/ 369 h 373"/>
                  <a:gd name="T36" fmla="*/ 106 w 3120"/>
                  <a:gd name="T37" fmla="*/ 355 h 373"/>
                  <a:gd name="T38" fmla="*/ 70 w 3120"/>
                  <a:gd name="T39" fmla="*/ 333 h 373"/>
                  <a:gd name="T40" fmla="*/ 42 w 3120"/>
                  <a:gd name="T41" fmla="*/ 303 h 373"/>
                  <a:gd name="T42" fmla="*/ 20 w 3120"/>
                  <a:gd name="T43" fmla="*/ 269 h 373"/>
                  <a:gd name="T44" fmla="*/ 6 w 3120"/>
                  <a:gd name="T45" fmla="*/ 229 h 373"/>
                  <a:gd name="T46" fmla="*/ 0 w 3120"/>
                  <a:gd name="T47" fmla="*/ 186 h 373"/>
                  <a:gd name="T48" fmla="*/ 6 w 3120"/>
                  <a:gd name="T49" fmla="*/ 144 h 373"/>
                  <a:gd name="T50" fmla="*/ 20 w 3120"/>
                  <a:gd name="T51" fmla="*/ 104 h 373"/>
                  <a:gd name="T52" fmla="*/ 42 w 3120"/>
                  <a:gd name="T53" fmla="*/ 70 h 373"/>
                  <a:gd name="T54" fmla="*/ 70 w 3120"/>
                  <a:gd name="T55" fmla="*/ 40 h 373"/>
                  <a:gd name="T56" fmla="*/ 106 w 3120"/>
                  <a:gd name="T57" fmla="*/ 18 h 373"/>
                  <a:gd name="T58" fmla="*/ 143 w 3120"/>
                  <a:gd name="T59" fmla="*/ 4 h 373"/>
                  <a:gd name="T60" fmla="*/ 187 w 3120"/>
                  <a:gd name="T61"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3">
                    <a:moveTo>
                      <a:pt x="187" y="0"/>
                    </a:moveTo>
                    <a:lnTo>
                      <a:pt x="2932" y="0"/>
                    </a:lnTo>
                    <a:lnTo>
                      <a:pt x="2974" y="4"/>
                    </a:lnTo>
                    <a:lnTo>
                      <a:pt x="3014" y="18"/>
                    </a:lnTo>
                    <a:lnTo>
                      <a:pt x="3050" y="40"/>
                    </a:lnTo>
                    <a:lnTo>
                      <a:pt x="3078" y="70"/>
                    </a:lnTo>
                    <a:lnTo>
                      <a:pt x="3100" y="104"/>
                    </a:lnTo>
                    <a:lnTo>
                      <a:pt x="3114" y="144"/>
                    </a:lnTo>
                    <a:lnTo>
                      <a:pt x="3120" y="186"/>
                    </a:lnTo>
                    <a:lnTo>
                      <a:pt x="3114" y="229"/>
                    </a:lnTo>
                    <a:lnTo>
                      <a:pt x="3100" y="269"/>
                    </a:lnTo>
                    <a:lnTo>
                      <a:pt x="3078" y="303"/>
                    </a:lnTo>
                    <a:lnTo>
                      <a:pt x="3050" y="333"/>
                    </a:lnTo>
                    <a:lnTo>
                      <a:pt x="3014" y="355"/>
                    </a:lnTo>
                    <a:lnTo>
                      <a:pt x="2974" y="369"/>
                    </a:lnTo>
                    <a:lnTo>
                      <a:pt x="2932" y="373"/>
                    </a:lnTo>
                    <a:lnTo>
                      <a:pt x="187" y="373"/>
                    </a:lnTo>
                    <a:lnTo>
                      <a:pt x="143" y="369"/>
                    </a:lnTo>
                    <a:lnTo>
                      <a:pt x="106" y="355"/>
                    </a:lnTo>
                    <a:lnTo>
                      <a:pt x="70" y="333"/>
                    </a:lnTo>
                    <a:lnTo>
                      <a:pt x="42" y="303"/>
                    </a:lnTo>
                    <a:lnTo>
                      <a:pt x="20" y="269"/>
                    </a:lnTo>
                    <a:lnTo>
                      <a:pt x="6" y="229"/>
                    </a:lnTo>
                    <a:lnTo>
                      <a:pt x="0" y="186"/>
                    </a:lnTo>
                    <a:lnTo>
                      <a:pt x="6" y="144"/>
                    </a:lnTo>
                    <a:lnTo>
                      <a:pt x="20" y="104"/>
                    </a:lnTo>
                    <a:lnTo>
                      <a:pt x="42" y="70"/>
                    </a:lnTo>
                    <a:lnTo>
                      <a:pt x="70" y="40"/>
                    </a:lnTo>
                    <a:lnTo>
                      <a:pt x="106" y="18"/>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grpSp>
        <p:sp>
          <p:nvSpPr>
            <p:cNvPr id="38" name="TextBox 289">
              <a:extLst>
                <a:ext uri="{FF2B5EF4-FFF2-40B4-BE49-F238E27FC236}">
                  <a16:creationId xmlns:a16="http://schemas.microsoft.com/office/drawing/2014/main" id="{CC6E5ACA-7140-884E-9CE8-09436A4C056E}"/>
                </a:ext>
              </a:extLst>
            </p:cNvPr>
            <p:cNvSpPr txBox="1"/>
            <p:nvPr/>
          </p:nvSpPr>
          <p:spPr>
            <a:xfrm>
              <a:off x="9536141" y="1097466"/>
              <a:ext cx="2156343" cy="430885"/>
            </a:xfrm>
            <a:prstGeom prst="rect">
              <a:avLst/>
            </a:prstGeom>
            <a:noFill/>
          </p:spPr>
          <p:txBody>
            <a:bodyPr wrap="square" lIns="0" tIns="0" rIns="0" bIns="0" rtlCol="0">
              <a:spAutoFit/>
            </a:bodyPr>
            <a:lstStyle/>
            <a:p>
              <a:pPr algn="ctr"/>
              <a:r>
                <a:rPr lang="es-GT" sz="1400" b="1" dirty="0">
                  <a:solidFill>
                    <a:schemeClr val="tx1">
                      <a:lumMod val="75000"/>
                      <a:lumOff val="25000"/>
                    </a:schemeClr>
                  </a:solidFill>
                  <a:latin typeface="Arial Black" panose="020B0604020202020204" pitchFamily="34" charset="0"/>
                  <a:ea typeface="Ebrima" panose="02000000000000000000" pitchFamily="2" charset="0"/>
                  <a:cs typeface="Arial Black" panose="020B0604020202020204" pitchFamily="34" charset="0"/>
                </a:rPr>
                <a:t>FECHA DE </a:t>
              </a:r>
            </a:p>
            <a:p>
              <a:pPr algn="ctr"/>
              <a:r>
                <a:rPr lang="es-GT" sz="1400" b="1" dirty="0">
                  <a:solidFill>
                    <a:schemeClr val="tx1">
                      <a:lumMod val="75000"/>
                      <a:lumOff val="25000"/>
                    </a:schemeClr>
                  </a:solidFill>
                  <a:latin typeface="Arial Black" panose="020B0604020202020204" pitchFamily="34" charset="0"/>
                  <a:ea typeface="Ebrima" panose="02000000000000000000" pitchFamily="2" charset="0"/>
                  <a:cs typeface="Arial Black" panose="020B0604020202020204" pitchFamily="34" charset="0"/>
                </a:rPr>
                <a:t>INICIO</a:t>
              </a:r>
            </a:p>
          </p:txBody>
        </p:sp>
      </p:grpSp>
      <p:sp>
        <p:nvSpPr>
          <p:cNvPr id="44" name="TextBox 201">
            <a:extLst>
              <a:ext uri="{FF2B5EF4-FFF2-40B4-BE49-F238E27FC236}">
                <a16:creationId xmlns:a16="http://schemas.microsoft.com/office/drawing/2014/main" id="{05D1277C-19CF-B04A-BE15-7D8493D263A1}"/>
              </a:ext>
            </a:extLst>
          </p:cNvPr>
          <p:cNvSpPr txBox="1"/>
          <p:nvPr/>
        </p:nvSpPr>
        <p:spPr>
          <a:xfrm>
            <a:off x="9587879" y="5791734"/>
            <a:ext cx="2491072" cy="307777"/>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GB" sz="2000" dirty="0">
                <a:solidFill>
                  <a:schemeClr val="accent3"/>
                </a:solidFill>
                <a:latin typeface="Arial Black" panose="020B0604020202020204" pitchFamily="34" charset="0"/>
                <a:cs typeface="Arial Black" panose="020B0604020202020204" pitchFamily="34" charset="0"/>
              </a:rPr>
              <a:t>ENERO 2019</a:t>
            </a:r>
          </a:p>
        </p:txBody>
      </p:sp>
      <p:sp>
        <p:nvSpPr>
          <p:cNvPr id="45" name="TextBox 80">
            <a:extLst>
              <a:ext uri="{FF2B5EF4-FFF2-40B4-BE49-F238E27FC236}">
                <a16:creationId xmlns:a16="http://schemas.microsoft.com/office/drawing/2014/main" id="{5EF1D863-37B9-954B-AB6C-4D4299F9C8A0}"/>
              </a:ext>
            </a:extLst>
          </p:cNvPr>
          <p:cNvSpPr txBox="1"/>
          <p:nvPr/>
        </p:nvSpPr>
        <p:spPr>
          <a:xfrm>
            <a:off x="918016" y="1781925"/>
            <a:ext cx="2238084" cy="553998"/>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a:p>
            <a:r>
              <a:rPr lang="es-GT" sz="1200" dirty="0">
                <a:latin typeface="Arial" panose="020B0604020202020204" pitchFamily="34" charset="0"/>
                <a:cs typeface="Arial" panose="020B0604020202020204" pitchFamily="34" charset="0"/>
              </a:rPr>
              <a:t>Riqueza para todas y todos</a:t>
            </a:r>
          </a:p>
          <a:p>
            <a:endParaRPr lang="es-GT" sz="1200" dirty="0">
              <a:latin typeface="Arial" panose="020B0604020202020204" pitchFamily="34" charset="0"/>
              <a:cs typeface="Arial" panose="020B0604020202020204" pitchFamily="34" charset="0"/>
            </a:endParaRPr>
          </a:p>
        </p:txBody>
      </p:sp>
      <p:sp>
        <p:nvSpPr>
          <p:cNvPr id="46" name="Oval 135">
            <a:extLst>
              <a:ext uri="{FF2B5EF4-FFF2-40B4-BE49-F238E27FC236}">
                <a16:creationId xmlns:a16="http://schemas.microsoft.com/office/drawing/2014/main" id="{222E9806-DAD7-2346-880E-FEBF54845897}"/>
              </a:ext>
            </a:extLst>
          </p:cNvPr>
          <p:cNvSpPr/>
          <p:nvPr/>
        </p:nvSpPr>
        <p:spPr>
          <a:xfrm>
            <a:off x="628968" y="2804046"/>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47" name="TextBox 80">
            <a:extLst>
              <a:ext uri="{FF2B5EF4-FFF2-40B4-BE49-F238E27FC236}">
                <a16:creationId xmlns:a16="http://schemas.microsoft.com/office/drawing/2014/main" id="{B364EAEE-03CE-5C49-814B-58EE6FAC2B81}"/>
              </a:ext>
            </a:extLst>
          </p:cNvPr>
          <p:cNvSpPr txBox="1"/>
          <p:nvPr/>
        </p:nvSpPr>
        <p:spPr>
          <a:xfrm>
            <a:off x="881364" y="2753310"/>
            <a:ext cx="2510259" cy="369332"/>
          </a:xfrm>
          <a:prstGeom prst="rect">
            <a:avLst/>
          </a:prstGeom>
          <a:noFill/>
        </p:spPr>
        <p:txBody>
          <a:bodyPr wrap="square" lIns="0" tIns="0" rIns="0" bIns="0" rtlCol="0">
            <a:spAutoFit/>
          </a:bodyPr>
          <a:lstStyle/>
          <a:p>
            <a:pPr algn="just"/>
            <a:r>
              <a:rPr lang="es-GT" sz="1200" dirty="0">
                <a:latin typeface="Arial" panose="020B0604020202020204" pitchFamily="34" charset="0"/>
                <a:cs typeface="Arial" panose="020B0604020202020204" pitchFamily="34" charset="0"/>
              </a:rPr>
              <a:t>Fomento de las Mipymes, turismo, vivienda y trabajo digno y decente.</a:t>
            </a:r>
          </a:p>
        </p:txBody>
      </p:sp>
      <p:sp>
        <p:nvSpPr>
          <p:cNvPr id="48" name="Oval 135">
            <a:extLst>
              <a:ext uri="{FF2B5EF4-FFF2-40B4-BE49-F238E27FC236}">
                <a16:creationId xmlns:a16="http://schemas.microsoft.com/office/drawing/2014/main" id="{7B7C02F5-4321-CA4A-823D-5EBF869817A7}"/>
              </a:ext>
            </a:extLst>
          </p:cNvPr>
          <p:cNvSpPr/>
          <p:nvPr/>
        </p:nvSpPr>
        <p:spPr>
          <a:xfrm>
            <a:off x="575049" y="3775523"/>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49" name="TextBox 80">
            <a:extLst>
              <a:ext uri="{FF2B5EF4-FFF2-40B4-BE49-F238E27FC236}">
                <a16:creationId xmlns:a16="http://schemas.microsoft.com/office/drawing/2014/main" id="{3560A245-F1A8-4444-BAFC-4C75156E83A4}"/>
              </a:ext>
            </a:extLst>
          </p:cNvPr>
          <p:cNvSpPr txBox="1"/>
          <p:nvPr/>
        </p:nvSpPr>
        <p:spPr>
          <a:xfrm>
            <a:off x="827446" y="3724787"/>
            <a:ext cx="2564178" cy="738664"/>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Promover el crecimiento económico sostenido, inclusivo y sostenible, el empleo pleno y productivo y trabajo decente para todos.</a:t>
            </a:r>
            <a:endParaRPr lang="es-GT" sz="1200" dirty="0">
              <a:latin typeface="Arial" panose="020B0604020202020204" pitchFamily="34" charset="0"/>
              <a:cs typeface="Arial" panose="020B0604020202020204" pitchFamily="34" charset="0"/>
            </a:endParaRPr>
          </a:p>
        </p:txBody>
      </p:sp>
      <p:sp>
        <p:nvSpPr>
          <p:cNvPr id="50" name="Oval 135">
            <a:extLst>
              <a:ext uri="{FF2B5EF4-FFF2-40B4-BE49-F238E27FC236}">
                <a16:creationId xmlns:a16="http://schemas.microsoft.com/office/drawing/2014/main" id="{3BA2E46F-D601-AE46-A565-9C92A950A207}"/>
              </a:ext>
            </a:extLst>
          </p:cNvPr>
          <p:cNvSpPr/>
          <p:nvPr/>
        </p:nvSpPr>
        <p:spPr>
          <a:xfrm>
            <a:off x="542253" y="4986884"/>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51" name="TextBox 80">
            <a:extLst>
              <a:ext uri="{FF2B5EF4-FFF2-40B4-BE49-F238E27FC236}">
                <a16:creationId xmlns:a16="http://schemas.microsoft.com/office/drawing/2014/main" id="{AA9EE24D-F739-044C-BD7A-2A2D273E2BF1}"/>
              </a:ext>
            </a:extLst>
          </p:cNvPr>
          <p:cNvSpPr txBox="1"/>
          <p:nvPr/>
        </p:nvSpPr>
        <p:spPr>
          <a:xfrm>
            <a:off x="794650" y="4936148"/>
            <a:ext cx="2596974" cy="553998"/>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12. Restauración, preservación y protección del patrimonio cultural y natural.</a:t>
            </a:r>
            <a:endParaRPr lang="es-GT" sz="1200" dirty="0">
              <a:latin typeface="Arial" panose="020B0604020202020204" pitchFamily="34" charset="0"/>
              <a:cs typeface="Arial" panose="020B0604020202020204" pitchFamily="34" charset="0"/>
            </a:endParaRPr>
          </a:p>
        </p:txBody>
      </p:sp>
      <p:sp>
        <p:nvSpPr>
          <p:cNvPr id="52" name="Oval 135">
            <a:extLst>
              <a:ext uri="{FF2B5EF4-FFF2-40B4-BE49-F238E27FC236}">
                <a16:creationId xmlns:a16="http://schemas.microsoft.com/office/drawing/2014/main" id="{225CC4FF-C42E-9F4A-A7D5-765B2992823A}"/>
              </a:ext>
            </a:extLst>
          </p:cNvPr>
          <p:cNvSpPr/>
          <p:nvPr/>
        </p:nvSpPr>
        <p:spPr>
          <a:xfrm>
            <a:off x="533870" y="6091862"/>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53" name="TextBox 80">
            <a:extLst>
              <a:ext uri="{FF2B5EF4-FFF2-40B4-BE49-F238E27FC236}">
                <a16:creationId xmlns:a16="http://schemas.microsoft.com/office/drawing/2014/main" id="{C5094864-6BBE-9149-AEF3-CD5121E2E587}"/>
              </a:ext>
            </a:extLst>
          </p:cNvPr>
          <p:cNvSpPr txBox="1"/>
          <p:nvPr/>
        </p:nvSpPr>
        <p:spPr>
          <a:xfrm>
            <a:off x="786266" y="6041126"/>
            <a:ext cx="2641613" cy="184666"/>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Visitantes atendidos en museos</a:t>
            </a:r>
            <a:endParaRPr lang="es-GT" sz="1200" dirty="0">
              <a:latin typeface="Arial" panose="020B0604020202020204" pitchFamily="34" charset="0"/>
              <a:cs typeface="Arial" panose="020B0604020202020204" pitchFamily="34" charset="0"/>
            </a:endParaRPr>
          </a:p>
        </p:txBody>
      </p:sp>
      <p:sp>
        <p:nvSpPr>
          <p:cNvPr id="54" name="Title 1">
            <a:extLst>
              <a:ext uri="{FF2B5EF4-FFF2-40B4-BE49-F238E27FC236}">
                <a16:creationId xmlns:a16="http://schemas.microsoft.com/office/drawing/2014/main" id="{5FBBC55A-E7FE-C542-B816-4CFBDB448278}"/>
              </a:ext>
            </a:extLst>
          </p:cNvPr>
          <p:cNvSpPr txBox="1">
            <a:spLocks/>
          </p:cNvSpPr>
          <p:nvPr/>
        </p:nvSpPr>
        <p:spPr>
          <a:xfrm>
            <a:off x="4429948" y="1452490"/>
            <a:ext cx="4624682" cy="47789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Mantenimiento Palacio Nacional de la Cultura</a:t>
            </a:r>
          </a:p>
        </p:txBody>
      </p:sp>
      <p:sp>
        <p:nvSpPr>
          <p:cNvPr id="55" name="Elipse 54">
            <a:extLst>
              <a:ext uri="{FF2B5EF4-FFF2-40B4-BE49-F238E27FC236}">
                <a16:creationId xmlns:a16="http://schemas.microsoft.com/office/drawing/2014/main" id="{BCC26CFF-A958-AD41-AFDA-75EBD0A8260F}"/>
              </a:ext>
            </a:extLst>
          </p:cNvPr>
          <p:cNvSpPr/>
          <p:nvPr/>
        </p:nvSpPr>
        <p:spPr>
          <a:xfrm>
            <a:off x="3841127" y="1344215"/>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56" name="CuadroTexto 55">
            <a:extLst>
              <a:ext uri="{FF2B5EF4-FFF2-40B4-BE49-F238E27FC236}">
                <a16:creationId xmlns:a16="http://schemas.microsoft.com/office/drawing/2014/main" id="{BFACC64C-70F7-4444-B332-C3655123C820}"/>
              </a:ext>
            </a:extLst>
          </p:cNvPr>
          <p:cNvSpPr txBox="1"/>
          <p:nvPr/>
        </p:nvSpPr>
        <p:spPr>
          <a:xfrm>
            <a:off x="3924880" y="1352989"/>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3</a:t>
            </a:r>
          </a:p>
        </p:txBody>
      </p:sp>
      <p:grpSp>
        <p:nvGrpSpPr>
          <p:cNvPr id="57" name="6 Grupo">
            <a:extLst>
              <a:ext uri="{FF2B5EF4-FFF2-40B4-BE49-F238E27FC236}">
                <a16:creationId xmlns:a16="http://schemas.microsoft.com/office/drawing/2014/main" id="{EAD90980-B595-9B48-94AC-28DF3DA86EEA}"/>
              </a:ext>
            </a:extLst>
          </p:cNvPr>
          <p:cNvGrpSpPr/>
          <p:nvPr/>
        </p:nvGrpSpPr>
        <p:grpSpPr>
          <a:xfrm>
            <a:off x="6447826" y="4964404"/>
            <a:ext cx="2756034" cy="1081913"/>
            <a:chOff x="6382139" y="5109986"/>
            <a:chExt cx="2756035" cy="1081914"/>
          </a:xfrm>
        </p:grpSpPr>
        <p:sp>
          <p:nvSpPr>
            <p:cNvPr id="58" name="TextBox 200">
              <a:extLst>
                <a:ext uri="{FF2B5EF4-FFF2-40B4-BE49-F238E27FC236}">
                  <a16:creationId xmlns:a16="http://schemas.microsoft.com/office/drawing/2014/main" id="{328CE49D-61E7-224C-9D67-86C3A58AD71F}"/>
                </a:ext>
              </a:extLst>
            </p:cNvPr>
            <p:cNvSpPr txBox="1"/>
            <p:nvPr/>
          </p:nvSpPr>
          <p:spPr>
            <a:xfrm>
              <a:off x="6998696"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59" name="TextBox 201">
              <a:extLst>
                <a:ext uri="{FF2B5EF4-FFF2-40B4-BE49-F238E27FC236}">
                  <a16:creationId xmlns:a16="http://schemas.microsoft.com/office/drawing/2014/main" id="{90CC917A-152D-2348-B435-2407757EB51E}"/>
                </a:ext>
              </a:extLst>
            </p:cNvPr>
            <p:cNvSpPr txBox="1"/>
            <p:nvPr/>
          </p:nvSpPr>
          <p:spPr>
            <a:xfrm>
              <a:off x="6382139" y="5859501"/>
              <a:ext cx="2756035"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9.5 millones</a:t>
              </a:r>
            </a:p>
          </p:txBody>
        </p:sp>
        <p:grpSp>
          <p:nvGrpSpPr>
            <p:cNvPr id="60" name="Group 260">
              <a:extLst>
                <a:ext uri="{FF2B5EF4-FFF2-40B4-BE49-F238E27FC236}">
                  <a16:creationId xmlns:a16="http://schemas.microsoft.com/office/drawing/2014/main" id="{6D500183-F2D8-9241-AE66-FE9A3C9F1580}"/>
                </a:ext>
              </a:extLst>
            </p:cNvPr>
            <p:cNvGrpSpPr/>
            <p:nvPr/>
          </p:nvGrpSpPr>
          <p:grpSpPr>
            <a:xfrm>
              <a:off x="6676248" y="5264742"/>
              <a:ext cx="224070" cy="226840"/>
              <a:chOff x="1000126" y="663575"/>
              <a:chExt cx="5140325" cy="5203826"/>
            </a:xfrm>
            <a:solidFill>
              <a:schemeClr val="bg1"/>
            </a:solidFill>
          </p:grpSpPr>
          <p:sp>
            <p:nvSpPr>
              <p:cNvPr id="61" name="Freeform 22">
                <a:extLst>
                  <a:ext uri="{FF2B5EF4-FFF2-40B4-BE49-F238E27FC236}">
                    <a16:creationId xmlns:a16="http://schemas.microsoft.com/office/drawing/2014/main" id="{54BBB8E2-02E8-8D47-A53A-F1470F7F9EB3}"/>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2" name="Freeform 23">
                <a:extLst>
                  <a:ext uri="{FF2B5EF4-FFF2-40B4-BE49-F238E27FC236}">
                    <a16:creationId xmlns:a16="http://schemas.microsoft.com/office/drawing/2014/main" id="{A73A890A-A673-D44F-9F15-45F96671221C}"/>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3" name="Freeform 24">
                <a:extLst>
                  <a:ext uri="{FF2B5EF4-FFF2-40B4-BE49-F238E27FC236}">
                    <a16:creationId xmlns:a16="http://schemas.microsoft.com/office/drawing/2014/main" id="{76E98D7A-2606-BB4D-88FA-2CB4B4A12397}"/>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4" name="Freeform 25">
                <a:extLst>
                  <a:ext uri="{FF2B5EF4-FFF2-40B4-BE49-F238E27FC236}">
                    <a16:creationId xmlns:a16="http://schemas.microsoft.com/office/drawing/2014/main" id="{7727CFCF-0D9F-6148-A49D-E9BEA8404767}"/>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5" name="Freeform 27">
                <a:extLst>
                  <a:ext uri="{FF2B5EF4-FFF2-40B4-BE49-F238E27FC236}">
                    <a16:creationId xmlns:a16="http://schemas.microsoft.com/office/drawing/2014/main" id="{03FFD04C-76DA-B849-B2BC-D3C4689F921D}"/>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6" name="Freeform 28">
                <a:extLst>
                  <a:ext uri="{FF2B5EF4-FFF2-40B4-BE49-F238E27FC236}">
                    <a16:creationId xmlns:a16="http://schemas.microsoft.com/office/drawing/2014/main" id="{2E7F405E-132D-D843-B39A-1460D57D71B4}"/>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67" name="Group 3">
            <a:extLst>
              <a:ext uri="{FF2B5EF4-FFF2-40B4-BE49-F238E27FC236}">
                <a16:creationId xmlns:a16="http://schemas.microsoft.com/office/drawing/2014/main" id="{A39B1F66-0BF3-F64B-9036-1E38EB8D41C4}"/>
              </a:ext>
            </a:extLst>
          </p:cNvPr>
          <p:cNvGrpSpPr/>
          <p:nvPr/>
        </p:nvGrpSpPr>
        <p:grpSpPr>
          <a:xfrm>
            <a:off x="9581956" y="1080347"/>
            <a:ext cx="531729" cy="531729"/>
            <a:chOff x="1060566" y="1943691"/>
            <a:chExt cx="531730" cy="531730"/>
          </a:xfrm>
        </p:grpSpPr>
        <p:sp>
          <p:nvSpPr>
            <p:cNvPr id="68" name="Oval 193">
              <a:extLst>
                <a:ext uri="{FF2B5EF4-FFF2-40B4-BE49-F238E27FC236}">
                  <a16:creationId xmlns:a16="http://schemas.microsoft.com/office/drawing/2014/main" id="{EC329705-7BD5-9B4C-8DBD-41E5FB4E3E0F}"/>
                </a:ext>
              </a:extLst>
            </p:cNvPr>
            <p:cNvSpPr/>
            <p:nvPr/>
          </p:nvSpPr>
          <p:spPr>
            <a:xfrm>
              <a:off x="1060566" y="1943691"/>
              <a:ext cx="531730" cy="5317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69" name="Group 194">
              <a:extLst>
                <a:ext uri="{FF2B5EF4-FFF2-40B4-BE49-F238E27FC236}">
                  <a16:creationId xmlns:a16="http://schemas.microsoft.com/office/drawing/2014/main" id="{9E945A65-D9F0-3648-9E76-CD83280A9839}"/>
                </a:ext>
              </a:extLst>
            </p:cNvPr>
            <p:cNvGrpSpPr/>
            <p:nvPr/>
          </p:nvGrpSpPr>
          <p:grpSpPr>
            <a:xfrm>
              <a:off x="1211844" y="2078944"/>
              <a:ext cx="279100" cy="261224"/>
              <a:chOff x="765175" y="1228726"/>
              <a:chExt cx="5205413" cy="4872038"/>
            </a:xfrm>
            <a:solidFill>
              <a:schemeClr val="bg1"/>
            </a:solidFill>
          </p:grpSpPr>
          <p:sp>
            <p:nvSpPr>
              <p:cNvPr id="70" name="Freeform 6">
                <a:extLst>
                  <a:ext uri="{FF2B5EF4-FFF2-40B4-BE49-F238E27FC236}">
                    <a16:creationId xmlns:a16="http://schemas.microsoft.com/office/drawing/2014/main" id="{B84812FE-D653-734C-ACEF-BF347C04D4DD}"/>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1" name="Freeform 7">
                <a:extLst>
                  <a:ext uri="{FF2B5EF4-FFF2-40B4-BE49-F238E27FC236}">
                    <a16:creationId xmlns:a16="http://schemas.microsoft.com/office/drawing/2014/main" id="{93E6405B-467D-204E-94BA-94A45AAF706E}"/>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2" name="Freeform 8">
                <a:extLst>
                  <a:ext uri="{FF2B5EF4-FFF2-40B4-BE49-F238E27FC236}">
                    <a16:creationId xmlns:a16="http://schemas.microsoft.com/office/drawing/2014/main" id="{BFB17FE4-22FB-864E-A9BE-682D6B545016}"/>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3" name="Freeform 9">
                <a:extLst>
                  <a:ext uri="{FF2B5EF4-FFF2-40B4-BE49-F238E27FC236}">
                    <a16:creationId xmlns:a16="http://schemas.microsoft.com/office/drawing/2014/main" id="{AF41AEA1-358C-B94C-941B-3771CA88338A}"/>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74" name="Grupo 73">
            <a:extLst>
              <a:ext uri="{FF2B5EF4-FFF2-40B4-BE49-F238E27FC236}">
                <a16:creationId xmlns:a16="http://schemas.microsoft.com/office/drawing/2014/main" id="{60431F9C-4AE0-CD4F-8459-B351642E09D1}"/>
              </a:ext>
            </a:extLst>
          </p:cNvPr>
          <p:cNvGrpSpPr/>
          <p:nvPr/>
        </p:nvGrpSpPr>
        <p:grpSpPr>
          <a:xfrm>
            <a:off x="6387495" y="4915232"/>
            <a:ext cx="531730" cy="531730"/>
            <a:chOff x="6132026" y="4915477"/>
            <a:chExt cx="531730" cy="531730"/>
          </a:xfrm>
        </p:grpSpPr>
        <p:sp>
          <p:nvSpPr>
            <p:cNvPr id="75" name="Oval 259">
              <a:extLst>
                <a:ext uri="{FF2B5EF4-FFF2-40B4-BE49-F238E27FC236}">
                  <a16:creationId xmlns:a16="http://schemas.microsoft.com/office/drawing/2014/main" id="{9FC07904-0105-024B-AAD4-53729006C9BD}"/>
                </a:ext>
              </a:extLst>
            </p:cNvPr>
            <p:cNvSpPr/>
            <p:nvPr/>
          </p:nvSpPr>
          <p:spPr>
            <a:xfrm>
              <a:off x="6132026" y="4915477"/>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dirty="0"/>
            </a:p>
          </p:txBody>
        </p:sp>
        <p:sp>
          <p:nvSpPr>
            <p:cNvPr id="76" name="Freeform 22">
              <a:extLst>
                <a:ext uri="{FF2B5EF4-FFF2-40B4-BE49-F238E27FC236}">
                  <a16:creationId xmlns:a16="http://schemas.microsoft.com/office/drawing/2014/main" id="{3ED20C46-8E07-FC42-83FA-7E1366A95068}"/>
                </a:ext>
              </a:extLst>
            </p:cNvPr>
            <p:cNvSpPr>
              <a:spLocks/>
            </p:cNvSpPr>
            <p:nvPr/>
          </p:nvSpPr>
          <p:spPr bwMode="auto">
            <a:xfrm>
              <a:off x="6472204" y="5103797"/>
              <a:ext cx="7266" cy="11764"/>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77" name="Freeform 24">
              <a:extLst>
                <a:ext uri="{FF2B5EF4-FFF2-40B4-BE49-F238E27FC236}">
                  <a16:creationId xmlns:a16="http://schemas.microsoft.com/office/drawing/2014/main" id="{BC323065-85BF-6043-8DC8-683B794A6B47}"/>
                </a:ext>
              </a:extLst>
            </p:cNvPr>
            <p:cNvSpPr>
              <a:spLocks noEditPoints="1"/>
            </p:cNvSpPr>
            <p:nvPr/>
          </p:nvSpPr>
          <p:spPr bwMode="auto">
            <a:xfrm>
              <a:off x="6434490" y="5064491"/>
              <a:ext cx="71691" cy="71761"/>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78" name="Freeform 25">
              <a:extLst>
                <a:ext uri="{FF2B5EF4-FFF2-40B4-BE49-F238E27FC236}">
                  <a16:creationId xmlns:a16="http://schemas.microsoft.com/office/drawing/2014/main" id="{F396D907-9A20-6847-A399-0A38FF8D90F4}"/>
                </a:ext>
              </a:extLst>
            </p:cNvPr>
            <p:cNvSpPr>
              <a:spLocks/>
            </p:cNvSpPr>
            <p:nvPr/>
          </p:nvSpPr>
          <p:spPr bwMode="auto">
            <a:xfrm>
              <a:off x="6284671" y="5224275"/>
              <a:ext cx="51485" cy="67056"/>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79" name="Freeform 26">
              <a:extLst>
                <a:ext uri="{FF2B5EF4-FFF2-40B4-BE49-F238E27FC236}">
                  <a16:creationId xmlns:a16="http://schemas.microsoft.com/office/drawing/2014/main" id="{014AD29E-0421-9A47-A419-C57B917C08DB}"/>
                </a:ext>
              </a:extLst>
            </p:cNvPr>
            <p:cNvSpPr>
              <a:spLocks/>
            </p:cNvSpPr>
            <p:nvPr/>
          </p:nvSpPr>
          <p:spPr bwMode="auto">
            <a:xfrm>
              <a:off x="6364598" y="5188222"/>
              <a:ext cx="51485" cy="103109"/>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80" name="Freeform 27">
              <a:extLst>
                <a:ext uri="{FF2B5EF4-FFF2-40B4-BE49-F238E27FC236}">
                  <a16:creationId xmlns:a16="http://schemas.microsoft.com/office/drawing/2014/main" id="{623CFAD1-7349-4042-ABE0-855028FFCE1F}"/>
                </a:ext>
              </a:extLst>
            </p:cNvPr>
            <p:cNvSpPr>
              <a:spLocks/>
            </p:cNvSpPr>
            <p:nvPr/>
          </p:nvSpPr>
          <p:spPr bwMode="auto">
            <a:xfrm>
              <a:off x="6444524" y="5146978"/>
              <a:ext cx="51623" cy="144353"/>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81" name="Freeform 28">
              <a:extLst>
                <a:ext uri="{FF2B5EF4-FFF2-40B4-BE49-F238E27FC236}">
                  <a16:creationId xmlns:a16="http://schemas.microsoft.com/office/drawing/2014/main" id="{9DB7B248-3221-6747-A193-AAF58ACB0563}"/>
                </a:ext>
              </a:extLst>
            </p:cNvPr>
            <p:cNvSpPr>
              <a:spLocks/>
            </p:cNvSpPr>
            <p:nvPr/>
          </p:nvSpPr>
          <p:spPr bwMode="auto">
            <a:xfrm>
              <a:off x="6282111" y="5112032"/>
              <a:ext cx="145943" cy="86501"/>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grpSp>
    </p:spTree>
    <p:extLst>
      <p:ext uri="{BB962C8B-B14F-4D97-AF65-F5344CB8AC3E}">
        <p14:creationId xmlns:p14="http://schemas.microsoft.com/office/powerpoint/2010/main" val="4538701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Rectangle 38">
            <a:extLst>
              <a:ext uri="{FF2B5EF4-FFF2-40B4-BE49-F238E27FC236}">
                <a16:creationId xmlns:a16="http://schemas.microsoft.com/office/drawing/2014/main" id="{7458EE89-4CA4-9644-A54A-BD3B4BBB7299}"/>
              </a:ext>
            </a:extLst>
          </p:cNvPr>
          <p:cNvSpPr/>
          <p:nvPr/>
        </p:nvSpPr>
        <p:spPr>
          <a:xfrm>
            <a:off x="252011" y="1161858"/>
            <a:ext cx="3558564" cy="5117694"/>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3" name="Group 14">
            <a:extLst>
              <a:ext uri="{FF2B5EF4-FFF2-40B4-BE49-F238E27FC236}">
                <a16:creationId xmlns:a16="http://schemas.microsoft.com/office/drawing/2014/main" id="{D59084B6-7911-7A49-B3C5-DBFC9D2F0EB8}"/>
              </a:ext>
            </a:extLst>
          </p:cNvPr>
          <p:cNvGrpSpPr/>
          <p:nvPr/>
        </p:nvGrpSpPr>
        <p:grpSpPr>
          <a:xfrm>
            <a:off x="625287" y="1234053"/>
            <a:ext cx="2822722" cy="3730352"/>
            <a:chOff x="715279" y="1389214"/>
            <a:chExt cx="2335516" cy="3620056"/>
          </a:xfrm>
        </p:grpSpPr>
        <p:sp>
          <p:nvSpPr>
            <p:cNvPr id="4" name="Freeform: Shape 40">
              <a:extLst>
                <a:ext uri="{FF2B5EF4-FFF2-40B4-BE49-F238E27FC236}">
                  <a16:creationId xmlns:a16="http://schemas.microsoft.com/office/drawing/2014/main" id="{419FB6A0-B6C8-8B4C-A0E9-12AD73EB56B4}"/>
                </a:ext>
              </a:extLst>
            </p:cNvPr>
            <p:cNvSpPr/>
            <p:nvPr/>
          </p:nvSpPr>
          <p:spPr>
            <a:xfrm>
              <a:off x="782021" y="1389214"/>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2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2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2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Estratégica</a:t>
              </a:r>
              <a:r>
                <a:rPr lang="en-US" sz="12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K’ATUN 2032</a:t>
              </a:r>
            </a:p>
          </p:txBody>
        </p:sp>
        <p:sp>
          <p:nvSpPr>
            <p:cNvPr id="5" name="Freeform: Shape 43">
              <a:extLst>
                <a:ext uri="{FF2B5EF4-FFF2-40B4-BE49-F238E27FC236}">
                  <a16:creationId xmlns:a16="http://schemas.microsoft.com/office/drawing/2014/main" id="{52906E7E-01BC-9F4C-B6D0-DD91D7310992}"/>
                </a:ext>
              </a:extLst>
            </p:cNvPr>
            <p:cNvSpPr/>
            <p:nvPr/>
          </p:nvSpPr>
          <p:spPr>
            <a:xfrm>
              <a:off x="782021" y="2343961"/>
              <a:ext cx="2210601"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Presidencial</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sp>
          <p:nvSpPr>
            <p:cNvPr id="6" name="Freeform: Shape 44">
              <a:extLst>
                <a:ext uri="{FF2B5EF4-FFF2-40B4-BE49-F238E27FC236}">
                  <a16:creationId xmlns:a16="http://schemas.microsoft.com/office/drawing/2014/main" id="{E1CA6EED-8747-0B4F-A825-CB69FD262EB7}"/>
                </a:ext>
              </a:extLst>
            </p:cNvPr>
            <p:cNvSpPr/>
            <p:nvPr/>
          </p:nvSpPr>
          <p:spPr>
            <a:xfrm>
              <a:off x="715279" y="4569828"/>
              <a:ext cx="2268773"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Programa</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grpSp>
      <p:sp>
        <p:nvSpPr>
          <p:cNvPr id="7" name="Freeform: Shape 44">
            <a:extLst>
              <a:ext uri="{FF2B5EF4-FFF2-40B4-BE49-F238E27FC236}">
                <a16:creationId xmlns:a16="http://schemas.microsoft.com/office/drawing/2014/main" id="{D5F78F44-73F1-5049-8F49-20CF0618C97B}"/>
              </a:ext>
            </a:extLst>
          </p:cNvPr>
          <p:cNvSpPr/>
          <p:nvPr/>
        </p:nvSpPr>
        <p:spPr>
          <a:xfrm>
            <a:off x="618133" y="3225060"/>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8" name="TextBox 9">
            <a:extLst>
              <a:ext uri="{FF2B5EF4-FFF2-40B4-BE49-F238E27FC236}">
                <a16:creationId xmlns:a16="http://schemas.microsoft.com/office/drawing/2014/main" id="{5164454F-00E2-1B47-8688-B766831822B8}"/>
              </a:ext>
            </a:extLst>
          </p:cNvPr>
          <p:cNvSpPr txBox="1"/>
          <p:nvPr/>
        </p:nvSpPr>
        <p:spPr>
          <a:xfrm>
            <a:off x="4462805" y="4991225"/>
            <a:ext cx="1779364" cy="492443"/>
          </a:xfrm>
          <a:prstGeom prst="rect">
            <a:avLst/>
          </a:prstGeom>
          <a:noFill/>
        </p:spPr>
        <p:txBody>
          <a:bodyPr wrap="square" lIns="0" tIns="0" rIns="0" bIns="0" rtlCol="0">
            <a:spAutoFit/>
          </a:bodyPr>
          <a:lstStyle/>
          <a:p>
            <a:pPr algn="ctr"/>
            <a:r>
              <a:rPr lang="en-GB" sz="1600" b="1" dirty="0">
                <a:solidFill>
                  <a:schemeClr val="tx2"/>
                </a:solidFill>
                <a:latin typeface="Arial Black" panose="020B0604020202020204" pitchFamily="34" charset="0"/>
                <a:cs typeface="Arial Black" panose="020B0604020202020204" pitchFamily="34" charset="0"/>
              </a:rPr>
              <a:t>DURACIÓN DEL PROYECTO</a:t>
            </a:r>
            <a:endParaRPr lang="en-IN" sz="1600" b="1" dirty="0">
              <a:solidFill>
                <a:schemeClr val="tx2"/>
              </a:solidFill>
              <a:latin typeface="Arial Black" panose="020B0604020202020204" pitchFamily="34" charset="0"/>
              <a:cs typeface="Arial Black" panose="020B0604020202020204" pitchFamily="34" charset="0"/>
            </a:endParaRPr>
          </a:p>
        </p:txBody>
      </p:sp>
      <p:sp>
        <p:nvSpPr>
          <p:cNvPr id="9" name="TextBox 10">
            <a:extLst>
              <a:ext uri="{FF2B5EF4-FFF2-40B4-BE49-F238E27FC236}">
                <a16:creationId xmlns:a16="http://schemas.microsoft.com/office/drawing/2014/main" id="{9FF5DB63-89DF-EE4F-A6C7-7D3099ED1691}"/>
              </a:ext>
            </a:extLst>
          </p:cNvPr>
          <p:cNvSpPr txBox="1"/>
          <p:nvPr/>
        </p:nvSpPr>
        <p:spPr>
          <a:xfrm>
            <a:off x="4171949" y="5617542"/>
            <a:ext cx="2283140" cy="461665"/>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IN" sz="3000" dirty="0">
                <a:solidFill>
                  <a:schemeClr val="accent1"/>
                </a:solidFill>
              </a:rPr>
              <a:t>12 </a:t>
            </a:r>
            <a:r>
              <a:rPr lang="en-IN" sz="2400" dirty="0" err="1">
                <a:solidFill>
                  <a:schemeClr val="accent1"/>
                </a:solidFill>
                <a:latin typeface="Arial Black" panose="020B0604020202020204" pitchFamily="34" charset="0"/>
                <a:cs typeface="Arial Black" panose="020B0604020202020204" pitchFamily="34" charset="0"/>
              </a:rPr>
              <a:t>Meses</a:t>
            </a:r>
            <a:endParaRPr lang="en-IN" sz="2400" dirty="0">
              <a:solidFill>
                <a:schemeClr val="accent1"/>
              </a:solidFill>
              <a:latin typeface="Arial Black" panose="020B0604020202020204" pitchFamily="34" charset="0"/>
              <a:cs typeface="Arial Black" panose="020B0604020202020204" pitchFamily="34" charset="0"/>
            </a:endParaRPr>
          </a:p>
        </p:txBody>
      </p:sp>
      <p:grpSp>
        <p:nvGrpSpPr>
          <p:cNvPr id="10" name="Group 3">
            <a:extLst>
              <a:ext uri="{FF2B5EF4-FFF2-40B4-BE49-F238E27FC236}">
                <a16:creationId xmlns:a16="http://schemas.microsoft.com/office/drawing/2014/main" id="{A5CB22B7-472B-544A-BE95-1B4FA1B801C7}"/>
              </a:ext>
            </a:extLst>
          </p:cNvPr>
          <p:cNvGrpSpPr/>
          <p:nvPr/>
        </p:nvGrpSpPr>
        <p:grpSpPr>
          <a:xfrm>
            <a:off x="3841127" y="4964404"/>
            <a:ext cx="531729" cy="531729"/>
            <a:chOff x="1060566" y="1943691"/>
            <a:chExt cx="531730" cy="531730"/>
          </a:xfrm>
        </p:grpSpPr>
        <p:sp>
          <p:nvSpPr>
            <p:cNvPr id="11" name="Oval 193">
              <a:extLst>
                <a:ext uri="{FF2B5EF4-FFF2-40B4-BE49-F238E27FC236}">
                  <a16:creationId xmlns:a16="http://schemas.microsoft.com/office/drawing/2014/main" id="{F405A4A5-2E63-5646-BA24-3A170CDF81F9}"/>
                </a:ext>
              </a:extLst>
            </p:cNvPr>
            <p:cNvSpPr/>
            <p:nvPr/>
          </p:nvSpPr>
          <p:spPr>
            <a:xfrm>
              <a:off x="1060566" y="1943691"/>
              <a:ext cx="531730" cy="53173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12" name="Group 194">
              <a:extLst>
                <a:ext uri="{FF2B5EF4-FFF2-40B4-BE49-F238E27FC236}">
                  <a16:creationId xmlns:a16="http://schemas.microsoft.com/office/drawing/2014/main" id="{B8A8C577-491B-814B-9F0B-6CD1BC531775}"/>
                </a:ext>
              </a:extLst>
            </p:cNvPr>
            <p:cNvGrpSpPr/>
            <p:nvPr/>
          </p:nvGrpSpPr>
          <p:grpSpPr>
            <a:xfrm>
              <a:off x="1211844" y="2078944"/>
              <a:ext cx="279100" cy="261224"/>
              <a:chOff x="765175" y="1228726"/>
              <a:chExt cx="5205413" cy="4872038"/>
            </a:xfrm>
            <a:solidFill>
              <a:schemeClr val="bg1"/>
            </a:solidFill>
          </p:grpSpPr>
          <p:sp>
            <p:nvSpPr>
              <p:cNvPr id="13" name="Freeform 6">
                <a:extLst>
                  <a:ext uri="{FF2B5EF4-FFF2-40B4-BE49-F238E27FC236}">
                    <a16:creationId xmlns:a16="http://schemas.microsoft.com/office/drawing/2014/main" id="{969EC922-803E-8540-9CCA-CE986EC8F5F3}"/>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4" name="Freeform 7">
                <a:extLst>
                  <a:ext uri="{FF2B5EF4-FFF2-40B4-BE49-F238E27FC236}">
                    <a16:creationId xmlns:a16="http://schemas.microsoft.com/office/drawing/2014/main" id="{7A19F705-A4FD-3A40-97CA-B8E4BAA51D5E}"/>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5" name="Freeform 8">
                <a:extLst>
                  <a:ext uri="{FF2B5EF4-FFF2-40B4-BE49-F238E27FC236}">
                    <a16:creationId xmlns:a16="http://schemas.microsoft.com/office/drawing/2014/main" id="{09442DBC-02BB-8341-A8DC-8DAB32E61AAE}"/>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16" name="Freeform 9">
                <a:extLst>
                  <a:ext uri="{FF2B5EF4-FFF2-40B4-BE49-F238E27FC236}">
                    <a16:creationId xmlns:a16="http://schemas.microsoft.com/office/drawing/2014/main" id="{8F87E7E3-D199-E140-9607-99A07337C1FC}"/>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17" name="4 Grupo">
            <a:extLst>
              <a:ext uri="{FF2B5EF4-FFF2-40B4-BE49-F238E27FC236}">
                <a16:creationId xmlns:a16="http://schemas.microsoft.com/office/drawing/2014/main" id="{CFA020C3-5002-654E-990E-BD3F659F5FCE}"/>
              </a:ext>
            </a:extLst>
          </p:cNvPr>
          <p:cNvGrpSpPr/>
          <p:nvPr/>
        </p:nvGrpSpPr>
        <p:grpSpPr>
          <a:xfrm>
            <a:off x="9624811" y="1161859"/>
            <a:ext cx="2392582" cy="1888291"/>
            <a:chOff x="9798857" y="5135373"/>
            <a:chExt cx="2392582" cy="1888290"/>
          </a:xfrm>
        </p:grpSpPr>
        <p:sp>
          <p:nvSpPr>
            <p:cNvPr id="18" name="TextBox 211">
              <a:extLst>
                <a:ext uri="{FF2B5EF4-FFF2-40B4-BE49-F238E27FC236}">
                  <a16:creationId xmlns:a16="http://schemas.microsoft.com/office/drawing/2014/main" id="{5906D598-A3C3-EC46-86C1-5581577AD332}"/>
                </a:ext>
              </a:extLst>
            </p:cNvPr>
            <p:cNvSpPr txBox="1"/>
            <p:nvPr/>
          </p:nvSpPr>
          <p:spPr>
            <a:xfrm>
              <a:off x="9798857" y="5915668"/>
              <a:ext cx="2319613" cy="1107995"/>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000" dirty="0">
                  <a:solidFill>
                    <a:schemeClr val="accent3"/>
                  </a:solidFill>
                  <a:latin typeface="Arial Black" panose="020B0604020202020204" pitchFamily="34" charset="0"/>
                  <a:ea typeface="Arial Unicode MS" panose="020B0604020202020204" pitchFamily="34" charset="-128"/>
                  <a:cs typeface="Arial Black" panose="020B0604020202020204" pitchFamily="34" charset="0"/>
                </a:rPr>
                <a:t>Visitantes Nacionales y extranjeros</a:t>
              </a:r>
            </a:p>
            <a:p>
              <a:pPr algn="ctr">
                <a:lnSpc>
                  <a:spcPct val="90000"/>
                </a:lnSpc>
                <a:spcBef>
                  <a:spcPct val="0"/>
                </a:spcBef>
              </a:pPr>
              <a:r>
                <a:rPr lang="es-GT" sz="2000" dirty="0">
                  <a:solidFill>
                    <a:schemeClr val="accent3"/>
                  </a:solidFill>
                  <a:latin typeface="Arial Black" panose="020B0604020202020204" pitchFamily="34" charset="0"/>
                  <a:ea typeface="Arial Unicode MS" panose="020B0604020202020204" pitchFamily="34" charset="-128"/>
                  <a:cs typeface="Arial Black" panose="020B0604020202020204" pitchFamily="34" charset="0"/>
                </a:rPr>
                <a:t>3,620</a:t>
              </a:r>
            </a:p>
          </p:txBody>
        </p:sp>
        <p:sp>
          <p:nvSpPr>
            <p:cNvPr id="19" name="TextBox 9">
              <a:extLst>
                <a:ext uri="{FF2B5EF4-FFF2-40B4-BE49-F238E27FC236}">
                  <a16:creationId xmlns:a16="http://schemas.microsoft.com/office/drawing/2014/main" id="{F71B1011-8A5A-C149-86B0-9FC09BCF77F0}"/>
                </a:ext>
              </a:extLst>
            </p:cNvPr>
            <p:cNvSpPr txBox="1"/>
            <p:nvPr/>
          </p:nvSpPr>
          <p:spPr>
            <a:xfrm>
              <a:off x="10567519" y="5135373"/>
              <a:ext cx="1623920" cy="430887"/>
            </a:xfrm>
            <a:prstGeom prst="rect">
              <a:avLst/>
            </a:prstGeom>
            <a:noFill/>
          </p:spPr>
          <p:txBody>
            <a:bodyPr wrap="square" lIns="0" tIns="0" rIns="0" bIns="0" rtlCol="0">
              <a:spAutoFit/>
            </a:bodyPr>
            <a:lstStyle/>
            <a:p>
              <a:pPr algn="ctr"/>
              <a:r>
                <a:rPr lang="en-GB" sz="1400" b="1" dirty="0">
                  <a:solidFill>
                    <a:schemeClr val="tx1">
                      <a:lumMod val="75000"/>
                      <a:lumOff val="25000"/>
                    </a:schemeClr>
                  </a:solidFill>
                  <a:latin typeface="Arial Black" panose="020B0604020202020204" pitchFamily="34" charset="0"/>
                  <a:cs typeface="Arial Black" panose="020B0604020202020204" pitchFamily="34" charset="0"/>
                </a:rPr>
                <a:t>BENEFICIARIOS TOTALES</a:t>
              </a:r>
              <a:endParaRPr lang="en-IN" sz="1400" b="1" dirty="0">
                <a:solidFill>
                  <a:schemeClr val="tx1">
                    <a:lumMod val="75000"/>
                    <a:lumOff val="25000"/>
                  </a:schemeClr>
                </a:solidFill>
                <a:latin typeface="Arial Black" panose="020B0604020202020204" pitchFamily="34" charset="0"/>
                <a:cs typeface="Arial Black" panose="020B0604020202020204" pitchFamily="34" charset="0"/>
              </a:endParaRPr>
            </a:p>
          </p:txBody>
        </p:sp>
      </p:grpSp>
      <p:cxnSp>
        <p:nvCxnSpPr>
          <p:cNvPr id="20" name="Straight Connector 305">
            <a:extLst>
              <a:ext uri="{FF2B5EF4-FFF2-40B4-BE49-F238E27FC236}">
                <a16:creationId xmlns:a16="http://schemas.microsoft.com/office/drawing/2014/main" id="{EE20A6B9-DAD4-FF40-95AC-F7E2B9B467ED}"/>
              </a:ext>
            </a:extLst>
          </p:cNvPr>
          <p:cNvCxnSpPr>
            <a:cxnSpLocks/>
          </p:cNvCxnSpPr>
          <p:nvPr/>
        </p:nvCxnSpPr>
        <p:spPr>
          <a:xfrm flipH="1" flipV="1">
            <a:off x="9257769" y="391359"/>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Title 1">
            <a:extLst>
              <a:ext uri="{FF2B5EF4-FFF2-40B4-BE49-F238E27FC236}">
                <a16:creationId xmlns:a16="http://schemas.microsoft.com/office/drawing/2014/main" id="{6F46BA08-B0FB-2A4F-AC1E-01D1AF980DD7}"/>
              </a:ext>
            </a:extLst>
          </p:cNvPr>
          <p:cNvSpPr txBox="1">
            <a:spLocks/>
          </p:cNvSpPr>
          <p:nvPr/>
        </p:nvSpPr>
        <p:spPr>
          <a:xfrm>
            <a:off x="4152401" y="2401632"/>
            <a:ext cx="4703575" cy="225652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1800" dirty="0">
                <a:latin typeface="Arial Black" panose="020B0604020202020204" pitchFamily="34" charset="0"/>
                <a:cs typeface="Arial Black" panose="020B0604020202020204" pitchFamily="34" charset="0"/>
              </a:rPr>
              <a:t>DESCRIPCIÓN:</a:t>
            </a:r>
          </a:p>
          <a:p>
            <a:pPr algn="ctr"/>
            <a:r>
              <a:rPr lang="es-GT" sz="1800" dirty="0">
                <a:latin typeface="Arial Black" panose="020B0604020202020204" pitchFamily="34" charset="0"/>
                <a:cs typeface="Arial Black" panose="020B0604020202020204" pitchFamily="34" charset="0"/>
              </a:rPr>
              <a:t>Implementación de guardianías móviles y sistemas de captación de agua para servicios, mejora de servicios sanitarios y cubiertas de infraestructura existente</a:t>
            </a:r>
          </a:p>
        </p:txBody>
      </p:sp>
      <p:sp>
        <p:nvSpPr>
          <p:cNvPr id="22" name="19 Rectángulo redondeado">
            <a:extLst>
              <a:ext uri="{FF2B5EF4-FFF2-40B4-BE49-F238E27FC236}">
                <a16:creationId xmlns:a16="http://schemas.microsoft.com/office/drawing/2014/main" id="{5CB761FB-FDEE-B64E-9A3D-E66245F7545E}"/>
              </a:ext>
            </a:extLst>
          </p:cNvPr>
          <p:cNvSpPr/>
          <p:nvPr/>
        </p:nvSpPr>
        <p:spPr>
          <a:xfrm>
            <a:off x="3990195" y="2481174"/>
            <a:ext cx="5050882" cy="208321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23" name="Oval 135">
            <a:extLst>
              <a:ext uri="{FF2B5EF4-FFF2-40B4-BE49-F238E27FC236}">
                <a16:creationId xmlns:a16="http://schemas.microsoft.com/office/drawing/2014/main" id="{ACFC1CAE-706E-E547-A705-C3CC2A5AF75C}"/>
              </a:ext>
            </a:extLst>
          </p:cNvPr>
          <p:cNvSpPr/>
          <p:nvPr/>
        </p:nvSpPr>
        <p:spPr>
          <a:xfrm>
            <a:off x="240606" y="1844811"/>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24" name="Freeform: Shape 44">
            <a:extLst>
              <a:ext uri="{FF2B5EF4-FFF2-40B4-BE49-F238E27FC236}">
                <a16:creationId xmlns:a16="http://schemas.microsoft.com/office/drawing/2014/main" id="{51FA4FC3-CA82-4043-8168-035895A78B61}"/>
              </a:ext>
            </a:extLst>
          </p:cNvPr>
          <p:cNvSpPr/>
          <p:nvPr/>
        </p:nvSpPr>
        <p:spPr>
          <a:xfrm>
            <a:off x="649567" y="5405034"/>
            <a:ext cx="2742056" cy="452831"/>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Producto</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subproducto</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sp>
        <p:nvSpPr>
          <p:cNvPr id="25" name="Title 1">
            <a:extLst>
              <a:ext uri="{FF2B5EF4-FFF2-40B4-BE49-F238E27FC236}">
                <a16:creationId xmlns:a16="http://schemas.microsoft.com/office/drawing/2014/main" id="{7E11FD59-ABDC-7E40-9783-3B12056C4F72}"/>
              </a:ext>
            </a:extLst>
          </p:cNvPr>
          <p:cNvSpPr txBox="1">
            <a:spLocks/>
          </p:cNvSpPr>
          <p:nvPr/>
        </p:nvSpPr>
        <p:spPr>
          <a:xfrm>
            <a:off x="3796938" y="419339"/>
            <a:ext cx="5181113" cy="522664"/>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400" dirty="0">
                <a:latin typeface="Arial Black" panose="020B0604020202020204" pitchFamily="34" charset="0"/>
                <a:ea typeface="Ebrima" panose="02000000000000000000" pitchFamily="2" charset="0"/>
                <a:cs typeface="Arial Black" panose="020B0604020202020204" pitchFamily="34" charset="0"/>
              </a:rPr>
              <a:t>IV. Proyectos Estratégicos</a:t>
            </a:r>
            <a:endParaRPr lang="en-US" sz="2400" dirty="0">
              <a:latin typeface="Arial Black" panose="020B0604020202020204" pitchFamily="34" charset="0"/>
              <a:cs typeface="Arial Black" panose="020B0604020202020204" pitchFamily="34" charset="0"/>
            </a:endParaRPr>
          </a:p>
        </p:txBody>
      </p:sp>
      <p:grpSp>
        <p:nvGrpSpPr>
          <p:cNvPr id="26" name="136 Grupo">
            <a:extLst>
              <a:ext uri="{FF2B5EF4-FFF2-40B4-BE49-F238E27FC236}">
                <a16:creationId xmlns:a16="http://schemas.microsoft.com/office/drawing/2014/main" id="{B6E74D72-C775-3E42-865C-6AA6C20F9124}"/>
              </a:ext>
            </a:extLst>
          </p:cNvPr>
          <p:cNvGrpSpPr/>
          <p:nvPr/>
        </p:nvGrpSpPr>
        <p:grpSpPr>
          <a:xfrm>
            <a:off x="9575706" y="3316777"/>
            <a:ext cx="2441688" cy="1194797"/>
            <a:chOff x="9635619" y="5156314"/>
            <a:chExt cx="2441688" cy="1194797"/>
          </a:xfrm>
        </p:grpSpPr>
        <p:sp>
          <p:nvSpPr>
            <p:cNvPr id="27" name="TextBox 211">
              <a:extLst>
                <a:ext uri="{FF2B5EF4-FFF2-40B4-BE49-F238E27FC236}">
                  <a16:creationId xmlns:a16="http://schemas.microsoft.com/office/drawing/2014/main" id="{6C5A87EC-CFD9-4843-B353-223A0150694B}"/>
                </a:ext>
              </a:extLst>
            </p:cNvPr>
            <p:cNvSpPr txBox="1"/>
            <p:nvPr/>
          </p:nvSpPr>
          <p:spPr>
            <a:xfrm>
              <a:off x="9635619" y="6065936"/>
              <a:ext cx="2441688" cy="285175"/>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GB" sz="1800" dirty="0">
                  <a:solidFill>
                    <a:schemeClr val="accent3"/>
                  </a:solidFill>
                  <a:latin typeface="Arial Black" panose="020B0604020202020204" pitchFamily="34" charset="0"/>
                  <a:cs typeface="Arial Black" panose="020B0604020202020204" pitchFamily="34" charset="0"/>
                </a:rPr>
                <a:t>FUNCIONAMIENTO</a:t>
              </a:r>
            </a:p>
          </p:txBody>
        </p:sp>
        <p:sp>
          <p:nvSpPr>
            <p:cNvPr id="28" name="TextBox 9">
              <a:extLst>
                <a:ext uri="{FF2B5EF4-FFF2-40B4-BE49-F238E27FC236}">
                  <a16:creationId xmlns:a16="http://schemas.microsoft.com/office/drawing/2014/main" id="{E8169553-AD28-4547-BD48-179D40CA8169}"/>
                </a:ext>
              </a:extLst>
            </p:cNvPr>
            <p:cNvSpPr txBox="1"/>
            <p:nvPr/>
          </p:nvSpPr>
          <p:spPr>
            <a:xfrm>
              <a:off x="10391334" y="5156314"/>
              <a:ext cx="1685479" cy="648095"/>
            </a:xfrm>
            <a:prstGeom prst="rect">
              <a:avLst/>
            </a:prstGeom>
            <a:noFill/>
          </p:spPr>
          <p:txBody>
            <a:bodyPr wrap="square" lIns="0" tIns="0" rIns="0" bIns="0" rtlCol="0">
              <a:spAutoFit/>
            </a:bodyPr>
            <a:lstStyle/>
            <a:p>
              <a:pPr algn="ct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CLASIFICACIÓN</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POR</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TIPO</a:t>
              </a:r>
              <a:r>
                <a:rPr lang="en-GB" sz="1400" b="1" dirty="0">
                  <a:solidFill>
                    <a:schemeClr val="tx1">
                      <a:lumMod val="75000"/>
                      <a:lumOff val="25000"/>
                    </a:schemeClr>
                  </a:solidFill>
                  <a:latin typeface="Arial Black" panose="020B0604020202020204" pitchFamily="34" charset="0"/>
                  <a:cs typeface="Arial Black" panose="020B0604020202020204" pitchFamily="34" charset="0"/>
                </a:rPr>
                <a:t> DE  </a:t>
              </a:r>
              <a:r>
                <a:rPr lang="en-GB" sz="1400" b="1" dirty="0" err="1">
                  <a:solidFill>
                    <a:schemeClr val="tx1">
                      <a:lumMod val="75000"/>
                      <a:lumOff val="25000"/>
                    </a:schemeClr>
                  </a:solidFill>
                  <a:latin typeface="Arial Black" panose="020B0604020202020204" pitchFamily="34" charset="0"/>
                  <a:cs typeface="Arial Black" panose="020B0604020202020204" pitchFamily="34" charset="0"/>
                </a:rPr>
                <a:t>GASTO</a:t>
              </a:r>
              <a:endParaRPr lang="en-IN" sz="1400" b="1" dirty="0">
                <a:solidFill>
                  <a:schemeClr val="tx1">
                    <a:lumMod val="75000"/>
                    <a:lumOff val="25000"/>
                  </a:schemeClr>
                </a:solidFill>
                <a:latin typeface="Arial Black" panose="020B0604020202020204" pitchFamily="34" charset="0"/>
                <a:cs typeface="Arial Black" panose="020B0604020202020204" pitchFamily="34" charset="0"/>
              </a:endParaRPr>
            </a:p>
          </p:txBody>
        </p:sp>
      </p:grpSp>
      <p:grpSp>
        <p:nvGrpSpPr>
          <p:cNvPr id="29" name="Group 3">
            <a:extLst>
              <a:ext uri="{FF2B5EF4-FFF2-40B4-BE49-F238E27FC236}">
                <a16:creationId xmlns:a16="http://schemas.microsoft.com/office/drawing/2014/main" id="{85284CAA-766A-2E41-8776-A0C0484F00C9}"/>
              </a:ext>
            </a:extLst>
          </p:cNvPr>
          <p:cNvGrpSpPr/>
          <p:nvPr/>
        </p:nvGrpSpPr>
        <p:grpSpPr>
          <a:xfrm>
            <a:off x="9543719" y="3233910"/>
            <a:ext cx="531729" cy="531729"/>
            <a:chOff x="1060566" y="1943691"/>
            <a:chExt cx="531730" cy="531730"/>
          </a:xfrm>
        </p:grpSpPr>
        <p:sp>
          <p:nvSpPr>
            <p:cNvPr id="30" name="Oval 193">
              <a:extLst>
                <a:ext uri="{FF2B5EF4-FFF2-40B4-BE49-F238E27FC236}">
                  <a16:creationId xmlns:a16="http://schemas.microsoft.com/office/drawing/2014/main" id="{90EA1CD7-674E-854C-9DCE-29877A785207}"/>
                </a:ext>
              </a:extLst>
            </p:cNvPr>
            <p:cNvSpPr/>
            <p:nvPr/>
          </p:nvSpPr>
          <p:spPr>
            <a:xfrm>
              <a:off x="1060566" y="1943691"/>
              <a:ext cx="531730" cy="5317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31" name="Group 194">
              <a:extLst>
                <a:ext uri="{FF2B5EF4-FFF2-40B4-BE49-F238E27FC236}">
                  <a16:creationId xmlns:a16="http://schemas.microsoft.com/office/drawing/2014/main" id="{00B63B07-CD05-554D-87CA-51F9AD37019A}"/>
                </a:ext>
              </a:extLst>
            </p:cNvPr>
            <p:cNvGrpSpPr/>
            <p:nvPr/>
          </p:nvGrpSpPr>
          <p:grpSpPr>
            <a:xfrm>
              <a:off x="1211844" y="2078944"/>
              <a:ext cx="279100" cy="261224"/>
              <a:chOff x="765175" y="1228726"/>
              <a:chExt cx="5205413" cy="4872038"/>
            </a:xfrm>
            <a:solidFill>
              <a:schemeClr val="bg1"/>
            </a:solidFill>
          </p:grpSpPr>
          <p:sp>
            <p:nvSpPr>
              <p:cNvPr id="32" name="Freeform 6">
                <a:extLst>
                  <a:ext uri="{FF2B5EF4-FFF2-40B4-BE49-F238E27FC236}">
                    <a16:creationId xmlns:a16="http://schemas.microsoft.com/office/drawing/2014/main" id="{33216F67-60AE-A748-862E-FC8C6AA48A20}"/>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3" name="Freeform 7">
                <a:extLst>
                  <a:ext uri="{FF2B5EF4-FFF2-40B4-BE49-F238E27FC236}">
                    <a16:creationId xmlns:a16="http://schemas.microsoft.com/office/drawing/2014/main" id="{2186B4A2-530F-1A46-B7EC-CC38A7E5931E}"/>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4" name="Freeform 8">
                <a:extLst>
                  <a:ext uri="{FF2B5EF4-FFF2-40B4-BE49-F238E27FC236}">
                    <a16:creationId xmlns:a16="http://schemas.microsoft.com/office/drawing/2014/main" id="{945ECA95-732A-1847-A5C5-2652D8EE946C}"/>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5" name="Freeform 9">
                <a:extLst>
                  <a:ext uri="{FF2B5EF4-FFF2-40B4-BE49-F238E27FC236}">
                    <a16:creationId xmlns:a16="http://schemas.microsoft.com/office/drawing/2014/main" id="{F56E2392-197F-0547-A6A2-1DF426EC072C}"/>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36" name="Group 298">
            <a:extLst>
              <a:ext uri="{FF2B5EF4-FFF2-40B4-BE49-F238E27FC236}">
                <a16:creationId xmlns:a16="http://schemas.microsoft.com/office/drawing/2014/main" id="{B7AA8E61-0B79-1C47-BD96-A9189C2702ED}"/>
              </a:ext>
            </a:extLst>
          </p:cNvPr>
          <p:cNvGrpSpPr/>
          <p:nvPr/>
        </p:nvGrpSpPr>
        <p:grpSpPr>
          <a:xfrm>
            <a:off x="9749329" y="5186900"/>
            <a:ext cx="2470480" cy="430887"/>
            <a:chOff x="9222004" y="1097466"/>
            <a:chExt cx="2470480" cy="430885"/>
          </a:xfrm>
        </p:grpSpPr>
        <p:grpSp>
          <p:nvGrpSpPr>
            <p:cNvPr id="37" name="Group 283">
              <a:extLst>
                <a:ext uri="{FF2B5EF4-FFF2-40B4-BE49-F238E27FC236}">
                  <a16:creationId xmlns:a16="http://schemas.microsoft.com/office/drawing/2014/main" id="{C761AEDD-042F-4C43-B557-0D671DD64C6C}"/>
                </a:ext>
              </a:extLst>
            </p:cNvPr>
            <p:cNvGrpSpPr/>
            <p:nvPr/>
          </p:nvGrpSpPr>
          <p:grpSpPr>
            <a:xfrm>
              <a:off x="9222004" y="1142200"/>
              <a:ext cx="266339" cy="320154"/>
              <a:chOff x="5616492" y="2184403"/>
              <a:chExt cx="4329114" cy="5203820"/>
            </a:xfrm>
            <a:solidFill>
              <a:schemeClr val="accent2"/>
            </a:solidFill>
          </p:grpSpPr>
          <p:sp>
            <p:nvSpPr>
              <p:cNvPr id="39" name="Freeform 55">
                <a:extLst>
                  <a:ext uri="{FF2B5EF4-FFF2-40B4-BE49-F238E27FC236}">
                    <a16:creationId xmlns:a16="http://schemas.microsoft.com/office/drawing/2014/main" id="{FFF85D1B-AFDE-5949-9871-4CC41A4530BA}"/>
                  </a:ext>
                </a:extLst>
              </p:cNvPr>
              <p:cNvSpPr>
                <a:spLocks noEditPoints="1"/>
              </p:cNvSpPr>
              <p:nvPr/>
            </p:nvSpPr>
            <p:spPr bwMode="auto">
              <a:xfrm>
                <a:off x="5616492" y="2184403"/>
                <a:ext cx="4329114" cy="5203820"/>
              </a:xfrm>
              <a:custGeom>
                <a:avLst/>
                <a:gdLst>
                  <a:gd name="T0" fmla="*/ 439 w 5454"/>
                  <a:gd name="T1" fmla="*/ 1146 h 6556"/>
                  <a:gd name="T2" fmla="*/ 393 w 5454"/>
                  <a:gd name="T3" fmla="*/ 1178 h 6556"/>
                  <a:gd name="T4" fmla="*/ 375 w 5454"/>
                  <a:gd name="T5" fmla="*/ 1234 h 6556"/>
                  <a:gd name="T6" fmla="*/ 379 w 5454"/>
                  <a:gd name="T7" fmla="*/ 6118 h 6556"/>
                  <a:gd name="T8" fmla="*/ 413 w 5454"/>
                  <a:gd name="T9" fmla="*/ 6163 h 6556"/>
                  <a:gd name="T10" fmla="*/ 469 w 5454"/>
                  <a:gd name="T11" fmla="*/ 6181 h 6556"/>
                  <a:gd name="T12" fmla="*/ 4121 w 5454"/>
                  <a:gd name="T13" fmla="*/ 6177 h 6556"/>
                  <a:gd name="T14" fmla="*/ 4167 w 5454"/>
                  <a:gd name="T15" fmla="*/ 6143 h 6556"/>
                  <a:gd name="T16" fmla="*/ 4185 w 5454"/>
                  <a:gd name="T17" fmla="*/ 6088 h 6556"/>
                  <a:gd name="T18" fmla="*/ 1363 w 5454"/>
                  <a:gd name="T19" fmla="*/ 5791 h 6556"/>
                  <a:gd name="T20" fmla="*/ 1215 w 5454"/>
                  <a:gd name="T21" fmla="*/ 5767 h 6556"/>
                  <a:gd name="T22" fmla="*/ 1085 w 5454"/>
                  <a:gd name="T23" fmla="*/ 5699 h 6556"/>
                  <a:gd name="T24" fmla="*/ 983 w 5454"/>
                  <a:gd name="T25" fmla="*/ 5597 h 6556"/>
                  <a:gd name="T26" fmla="*/ 918 w 5454"/>
                  <a:gd name="T27" fmla="*/ 5470 h 6556"/>
                  <a:gd name="T28" fmla="*/ 894 w 5454"/>
                  <a:gd name="T29" fmla="*/ 5322 h 6556"/>
                  <a:gd name="T30" fmla="*/ 469 w 5454"/>
                  <a:gd name="T31" fmla="*/ 1140 h 6556"/>
                  <a:gd name="T32" fmla="*/ 1333 w 5454"/>
                  <a:gd name="T33" fmla="*/ 379 h 6556"/>
                  <a:gd name="T34" fmla="*/ 1287 w 5454"/>
                  <a:gd name="T35" fmla="*/ 413 h 6556"/>
                  <a:gd name="T36" fmla="*/ 1269 w 5454"/>
                  <a:gd name="T37" fmla="*/ 468 h 6556"/>
                  <a:gd name="T38" fmla="*/ 1273 w 5454"/>
                  <a:gd name="T39" fmla="*/ 5352 h 6556"/>
                  <a:gd name="T40" fmla="*/ 1307 w 5454"/>
                  <a:gd name="T41" fmla="*/ 5398 h 6556"/>
                  <a:gd name="T42" fmla="*/ 1363 w 5454"/>
                  <a:gd name="T43" fmla="*/ 5416 h 6556"/>
                  <a:gd name="T44" fmla="*/ 5015 w 5454"/>
                  <a:gd name="T45" fmla="*/ 5412 h 6556"/>
                  <a:gd name="T46" fmla="*/ 5061 w 5454"/>
                  <a:gd name="T47" fmla="*/ 5378 h 6556"/>
                  <a:gd name="T48" fmla="*/ 5079 w 5454"/>
                  <a:gd name="T49" fmla="*/ 5322 h 6556"/>
                  <a:gd name="T50" fmla="*/ 5075 w 5454"/>
                  <a:gd name="T51" fmla="*/ 439 h 6556"/>
                  <a:gd name="T52" fmla="*/ 5041 w 5454"/>
                  <a:gd name="T53" fmla="*/ 393 h 6556"/>
                  <a:gd name="T54" fmla="*/ 4985 w 5454"/>
                  <a:gd name="T55" fmla="*/ 375 h 6556"/>
                  <a:gd name="T56" fmla="*/ 1363 w 5454"/>
                  <a:gd name="T57" fmla="*/ 0 h 6556"/>
                  <a:gd name="T58" fmla="*/ 5061 w 5454"/>
                  <a:gd name="T59" fmla="*/ 6 h 6556"/>
                  <a:gd name="T60" fmla="*/ 5201 w 5454"/>
                  <a:gd name="T61" fmla="*/ 52 h 6556"/>
                  <a:gd name="T62" fmla="*/ 5316 w 5454"/>
                  <a:gd name="T63" fmla="*/ 138 h 6556"/>
                  <a:gd name="T64" fmla="*/ 5402 w 5454"/>
                  <a:gd name="T65" fmla="*/ 253 h 6556"/>
                  <a:gd name="T66" fmla="*/ 5448 w 5454"/>
                  <a:gd name="T67" fmla="*/ 393 h 6556"/>
                  <a:gd name="T68" fmla="*/ 5454 w 5454"/>
                  <a:gd name="T69" fmla="*/ 5322 h 6556"/>
                  <a:gd name="T70" fmla="*/ 5430 w 5454"/>
                  <a:gd name="T71" fmla="*/ 5470 h 6556"/>
                  <a:gd name="T72" fmla="*/ 5362 w 5454"/>
                  <a:gd name="T73" fmla="*/ 5597 h 6556"/>
                  <a:gd name="T74" fmla="*/ 5263 w 5454"/>
                  <a:gd name="T75" fmla="*/ 5699 h 6556"/>
                  <a:gd name="T76" fmla="*/ 5133 w 5454"/>
                  <a:gd name="T77" fmla="*/ 5767 h 6556"/>
                  <a:gd name="T78" fmla="*/ 4985 w 5454"/>
                  <a:gd name="T79" fmla="*/ 5791 h 6556"/>
                  <a:gd name="T80" fmla="*/ 4560 w 5454"/>
                  <a:gd name="T81" fmla="*/ 6088 h 6556"/>
                  <a:gd name="T82" fmla="*/ 4536 w 5454"/>
                  <a:gd name="T83" fmla="*/ 6235 h 6556"/>
                  <a:gd name="T84" fmla="*/ 4469 w 5454"/>
                  <a:gd name="T85" fmla="*/ 6365 h 6556"/>
                  <a:gd name="T86" fmla="*/ 4369 w 5454"/>
                  <a:gd name="T87" fmla="*/ 6466 h 6556"/>
                  <a:gd name="T88" fmla="*/ 4239 w 5454"/>
                  <a:gd name="T89" fmla="*/ 6532 h 6556"/>
                  <a:gd name="T90" fmla="*/ 4092 w 5454"/>
                  <a:gd name="T91" fmla="*/ 6556 h 6556"/>
                  <a:gd name="T92" fmla="*/ 393 w 5454"/>
                  <a:gd name="T93" fmla="*/ 6550 h 6556"/>
                  <a:gd name="T94" fmla="*/ 253 w 5454"/>
                  <a:gd name="T95" fmla="*/ 6504 h 6556"/>
                  <a:gd name="T96" fmla="*/ 138 w 5454"/>
                  <a:gd name="T97" fmla="*/ 6419 h 6556"/>
                  <a:gd name="T98" fmla="*/ 52 w 5454"/>
                  <a:gd name="T99" fmla="*/ 6303 h 6556"/>
                  <a:gd name="T100" fmla="*/ 6 w 5454"/>
                  <a:gd name="T101" fmla="*/ 6163 h 6556"/>
                  <a:gd name="T102" fmla="*/ 0 w 5454"/>
                  <a:gd name="T103" fmla="*/ 1234 h 6556"/>
                  <a:gd name="T104" fmla="*/ 24 w 5454"/>
                  <a:gd name="T105" fmla="*/ 1086 h 6556"/>
                  <a:gd name="T106" fmla="*/ 90 w 5454"/>
                  <a:gd name="T107" fmla="*/ 959 h 6556"/>
                  <a:gd name="T108" fmla="*/ 192 w 5454"/>
                  <a:gd name="T109" fmla="*/ 857 h 6556"/>
                  <a:gd name="T110" fmla="*/ 321 w 5454"/>
                  <a:gd name="T111" fmla="*/ 791 h 6556"/>
                  <a:gd name="T112" fmla="*/ 469 w 5454"/>
                  <a:gd name="T113" fmla="*/ 767 h 6556"/>
                  <a:gd name="T114" fmla="*/ 894 w 5454"/>
                  <a:gd name="T115" fmla="*/ 468 h 6556"/>
                  <a:gd name="T116" fmla="*/ 918 w 5454"/>
                  <a:gd name="T117" fmla="*/ 321 h 6556"/>
                  <a:gd name="T118" fmla="*/ 983 w 5454"/>
                  <a:gd name="T119" fmla="*/ 191 h 6556"/>
                  <a:gd name="T120" fmla="*/ 1085 w 5454"/>
                  <a:gd name="T121" fmla="*/ 92 h 6556"/>
                  <a:gd name="T122" fmla="*/ 1215 w 5454"/>
                  <a:gd name="T123" fmla="*/ 24 h 6556"/>
                  <a:gd name="T124" fmla="*/ 1363 w 5454"/>
                  <a:gd name="T125" fmla="*/ 0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454" h="6556">
                    <a:moveTo>
                      <a:pt x="469" y="1140"/>
                    </a:moveTo>
                    <a:lnTo>
                      <a:pt x="439" y="1146"/>
                    </a:lnTo>
                    <a:lnTo>
                      <a:pt x="413" y="1158"/>
                    </a:lnTo>
                    <a:lnTo>
                      <a:pt x="393" y="1178"/>
                    </a:lnTo>
                    <a:lnTo>
                      <a:pt x="379" y="1204"/>
                    </a:lnTo>
                    <a:lnTo>
                      <a:pt x="375" y="1234"/>
                    </a:lnTo>
                    <a:lnTo>
                      <a:pt x="375" y="6088"/>
                    </a:lnTo>
                    <a:lnTo>
                      <a:pt x="379" y="6118"/>
                    </a:lnTo>
                    <a:lnTo>
                      <a:pt x="393" y="6143"/>
                    </a:lnTo>
                    <a:lnTo>
                      <a:pt x="413" y="6163"/>
                    </a:lnTo>
                    <a:lnTo>
                      <a:pt x="439" y="6177"/>
                    </a:lnTo>
                    <a:lnTo>
                      <a:pt x="469" y="6181"/>
                    </a:lnTo>
                    <a:lnTo>
                      <a:pt x="4092" y="6181"/>
                    </a:lnTo>
                    <a:lnTo>
                      <a:pt x="4121" y="6177"/>
                    </a:lnTo>
                    <a:lnTo>
                      <a:pt x="4147" y="6163"/>
                    </a:lnTo>
                    <a:lnTo>
                      <a:pt x="4167" y="6143"/>
                    </a:lnTo>
                    <a:lnTo>
                      <a:pt x="4181" y="6118"/>
                    </a:lnTo>
                    <a:lnTo>
                      <a:pt x="4185" y="6088"/>
                    </a:lnTo>
                    <a:lnTo>
                      <a:pt x="4185" y="5791"/>
                    </a:lnTo>
                    <a:lnTo>
                      <a:pt x="1363" y="5791"/>
                    </a:lnTo>
                    <a:lnTo>
                      <a:pt x="1287" y="5785"/>
                    </a:lnTo>
                    <a:lnTo>
                      <a:pt x="1215" y="5767"/>
                    </a:lnTo>
                    <a:lnTo>
                      <a:pt x="1147" y="5737"/>
                    </a:lnTo>
                    <a:lnTo>
                      <a:pt x="1085" y="5699"/>
                    </a:lnTo>
                    <a:lnTo>
                      <a:pt x="1031" y="5653"/>
                    </a:lnTo>
                    <a:lnTo>
                      <a:pt x="983" y="5597"/>
                    </a:lnTo>
                    <a:lnTo>
                      <a:pt x="946" y="5537"/>
                    </a:lnTo>
                    <a:lnTo>
                      <a:pt x="918" y="5470"/>
                    </a:lnTo>
                    <a:lnTo>
                      <a:pt x="900" y="5398"/>
                    </a:lnTo>
                    <a:lnTo>
                      <a:pt x="894" y="5322"/>
                    </a:lnTo>
                    <a:lnTo>
                      <a:pt x="894" y="1140"/>
                    </a:lnTo>
                    <a:lnTo>
                      <a:pt x="469" y="1140"/>
                    </a:lnTo>
                    <a:close/>
                    <a:moveTo>
                      <a:pt x="1363" y="375"/>
                    </a:moveTo>
                    <a:lnTo>
                      <a:pt x="1333" y="379"/>
                    </a:lnTo>
                    <a:lnTo>
                      <a:pt x="1307" y="393"/>
                    </a:lnTo>
                    <a:lnTo>
                      <a:pt x="1287" y="413"/>
                    </a:lnTo>
                    <a:lnTo>
                      <a:pt x="1273" y="439"/>
                    </a:lnTo>
                    <a:lnTo>
                      <a:pt x="1269" y="468"/>
                    </a:lnTo>
                    <a:lnTo>
                      <a:pt x="1269" y="5322"/>
                    </a:lnTo>
                    <a:lnTo>
                      <a:pt x="1273" y="5352"/>
                    </a:lnTo>
                    <a:lnTo>
                      <a:pt x="1287" y="5378"/>
                    </a:lnTo>
                    <a:lnTo>
                      <a:pt x="1307" y="5398"/>
                    </a:lnTo>
                    <a:lnTo>
                      <a:pt x="1333" y="5412"/>
                    </a:lnTo>
                    <a:lnTo>
                      <a:pt x="1363" y="5416"/>
                    </a:lnTo>
                    <a:lnTo>
                      <a:pt x="4985" y="5416"/>
                    </a:lnTo>
                    <a:lnTo>
                      <a:pt x="5015" y="5412"/>
                    </a:lnTo>
                    <a:lnTo>
                      <a:pt x="5041" y="5398"/>
                    </a:lnTo>
                    <a:lnTo>
                      <a:pt x="5061" y="5378"/>
                    </a:lnTo>
                    <a:lnTo>
                      <a:pt x="5075" y="5352"/>
                    </a:lnTo>
                    <a:lnTo>
                      <a:pt x="5079" y="5322"/>
                    </a:lnTo>
                    <a:lnTo>
                      <a:pt x="5079" y="468"/>
                    </a:lnTo>
                    <a:lnTo>
                      <a:pt x="5075" y="439"/>
                    </a:lnTo>
                    <a:lnTo>
                      <a:pt x="5061" y="413"/>
                    </a:lnTo>
                    <a:lnTo>
                      <a:pt x="5041" y="393"/>
                    </a:lnTo>
                    <a:lnTo>
                      <a:pt x="5015" y="379"/>
                    </a:lnTo>
                    <a:lnTo>
                      <a:pt x="4985" y="375"/>
                    </a:lnTo>
                    <a:lnTo>
                      <a:pt x="1363" y="375"/>
                    </a:lnTo>
                    <a:close/>
                    <a:moveTo>
                      <a:pt x="1363" y="0"/>
                    </a:moveTo>
                    <a:lnTo>
                      <a:pt x="4985" y="0"/>
                    </a:lnTo>
                    <a:lnTo>
                      <a:pt x="5061" y="6"/>
                    </a:lnTo>
                    <a:lnTo>
                      <a:pt x="5133" y="24"/>
                    </a:lnTo>
                    <a:lnTo>
                      <a:pt x="5201" y="52"/>
                    </a:lnTo>
                    <a:lnTo>
                      <a:pt x="5263" y="92"/>
                    </a:lnTo>
                    <a:lnTo>
                      <a:pt x="5316" y="138"/>
                    </a:lnTo>
                    <a:lnTo>
                      <a:pt x="5362" y="191"/>
                    </a:lnTo>
                    <a:lnTo>
                      <a:pt x="5402" y="253"/>
                    </a:lnTo>
                    <a:lnTo>
                      <a:pt x="5430" y="321"/>
                    </a:lnTo>
                    <a:lnTo>
                      <a:pt x="5448" y="393"/>
                    </a:lnTo>
                    <a:lnTo>
                      <a:pt x="5454" y="468"/>
                    </a:lnTo>
                    <a:lnTo>
                      <a:pt x="5454" y="5322"/>
                    </a:lnTo>
                    <a:lnTo>
                      <a:pt x="5448" y="5398"/>
                    </a:lnTo>
                    <a:lnTo>
                      <a:pt x="5430" y="5470"/>
                    </a:lnTo>
                    <a:lnTo>
                      <a:pt x="5402" y="5537"/>
                    </a:lnTo>
                    <a:lnTo>
                      <a:pt x="5362" y="5597"/>
                    </a:lnTo>
                    <a:lnTo>
                      <a:pt x="5316" y="5653"/>
                    </a:lnTo>
                    <a:lnTo>
                      <a:pt x="5263" y="5699"/>
                    </a:lnTo>
                    <a:lnTo>
                      <a:pt x="5201" y="5737"/>
                    </a:lnTo>
                    <a:lnTo>
                      <a:pt x="5133" y="5767"/>
                    </a:lnTo>
                    <a:lnTo>
                      <a:pt x="5061" y="5785"/>
                    </a:lnTo>
                    <a:lnTo>
                      <a:pt x="4985" y="5791"/>
                    </a:lnTo>
                    <a:lnTo>
                      <a:pt x="4560" y="5791"/>
                    </a:lnTo>
                    <a:lnTo>
                      <a:pt x="4560" y="6088"/>
                    </a:lnTo>
                    <a:lnTo>
                      <a:pt x="4554" y="6163"/>
                    </a:lnTo>
                    <a:lnTo>
                      <a:pt x="4536" y="6235"/>
                    </a:lnTo>
                    <a:lnTo>
                      <a:pt x="4508" y="6303"/>
                    </a:lnTo>
                    <a:lnTo>
                      <a:pt x="4469" y="6365"/>
                    </a:lnTo>
                    <a:lnTo>
                      <a:pt x="4423" y="6419"/>
                    </a:lnTo>
                    <a:lnTo>
                      <a:pt x="4369" y="6466"/>
                    </a:lnTo>
                    <a:lnTo>
                      <a:pt x="4307" y="6504"/>
                    </a:lnTo>
                    <a:lnTo>
                      <a:pt x="4239" y="6532"/>
                    </a:lnTo>
                    <a:lnTo>
                      <a:pt x="4167" y="6550"/>
                    </a:lnTo>
                    <a:lnTo>
                      <a:pt x="4092" y="6556"/>
                    </a:lnTo>
                    <a:lnTo>
                      <a:pt x="469" y="6556"/>
                    </a:lnTo>
                    <a:lnTo>
                      <a:pt x="393" y="6550"/>
                    </a:lnTo>
                    <a:lnTo>
                      <a:pt x="321" y="6532"/>
                    </a:lnTo>
                    <a:lnTo>
                      <a:pt x="253" y="6504"/>
                    </a:lnTo>
                    <a:lnTo>
                      <a:pt x="192" y="6466"/>
                    </a:lnTo>
                    <a:lnTo>
                      <a:pt x="138" y="6419"/>
                    </a:lnTo>
                    <a:lnTo>
                      <a:pt x="90" y="6365"/>
                    </a:lnTo>
                    <a:lnTo>
                      <a:pt x="52" y="6303"/>
                    </a:lnTo>
                    <a:lnTo>
                      <a:pt x="24" y="6235"/>
                    </a:lnTo>
                    <a:lnTo>
                      <a:pt x="6" y="6163"/>
                    </a:lnTo>
                    <a:lnTo>
                      <a:pt x="0" y="6088"/>
                    </a:lnTo>
                    <a:lnTo>
                      <a:pt x="0" y="1234"/>
                    </a:lnTo>
                    <a:lnTo>
                      <a:pt x="6" y="1158"/>
                    </a:lnTo>
                    <a:lnTo>
                      <a:pt x="24" y="1086"/>
                    </a:lnTo>
                    <a:lnTo>
                      <a:pt x="52" y="1019"/>
                    </a:lnTo>
                    <a:lnTo>
                      <a:pt x="90" y="959"/>
                    </a:lnTo>
                    <a:lnTo>
                      <a:pt x="138" y="903"/>
                    </a:lnTo>
                    <a:lnTo>
                      <a:pt x="192" y="857"/>
                    </a:lnTo>
                    <a:lnTo>
                      <a:pt x="253" y="819"/>
                    </a:lnTo>
                    <a:lnTo>
                      <a:pt x="321" y="791"/>
                    </a:lnTo>
                    <a:lnTo>
                      <a:pt x="393" y="773"/>
                    </a:lnTo>
                    <a:lnTo>
                      <a:pt x="469" y="767"/>
                    </a:lnTo>
                    <a:lnTo>
                      <a:pt x="894" y="767"/>
                    </a:lnTo>
                    <a:lnTo>
                      <a:pt x="894" y="468"/>
                    </a:lnTo>
                    <a:lnTo>
                      <a:pt x="900" y="393"/>
                    </a:lnTo>
                    <a:lnTo>
                      <a:pt x="918" y="321"/>
                    </a:lnTo>
                    <a:lnTo>
                      <a:pt x="946" y="253"/>
                    </a:lnTo>
                    <a:lnTo>
                      <a:pt x="983" y="191"/>
                    </a:lnTo>
                    <a:lnTo>
                      <a:pt x="1031" y="138"/>
                    </a:lnTo>
                    <a:lnTo>
                      <a:pt x="1085" y="92"/>
                    </a:lnTo>
                    <a:lnTo>
                      <a:pt x="1147" y="52"/>
                    </a:lnTo>
                    <a:lnTo>
                      <a:pt x="1215" y="24"/>
                    </a:lnTo>
                    <a:lnTo>
                      <a:pt x="1287" y="6"/>
                    </a:lnTo>
                    <a:lnTo>
                      <a:pt x="1363"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dirty="0">
                  <a:latin typeface="Ebrima" panose="02000000000000000000" pitchFamily="2" charset="0"/>
                  <a:ea typeface="Ebrima" panose="02000000000000000000" pitchFamily="2" charset="0"/>
                  <a:cs typeface="Ebrima" panose="02000000000000000000" pitchFamily="2" charset="0"/>
                </a:endParaRPr>
              </a:p>
            </p:txBody>
          </p:sp>
          <p:sp>
            <p:nvSpPr>
              <p:cNvPr id="40" name="Freeform 56">
                <a:extLst>
                  <a:ext uri="{FF2B5EF4-FFF2-40B4-BE49-F238E27FC236}">
                    <a16:creationId xmlns:a16="http://schemas.microsoft.com/office/drawing/2014/main" id="{720DD15B-ABE4-4B44-BCAD-7096D1D139F2}"/>
                  </a:ext>
                </a:extLst>
              </p:cNvPr>
              <p:cNvSpPr>
                <a:spLocks/>
              </p:cNvSpPr>
              <p:nvPr/>
            </p:nvSpPr>
            <p:spPr bwMode="auto">
              <a:xfrm>
                <a:off x="6830531" y="3106740"/>
                <a:ext cx="2476499" cy="296848"/>
              </a:xfrm>
              <a:custGeom>
                <a:avLst/>
                <a:gdLst>
                  <a:gd name="T0" fmla="*/ 187 w 3120"/>
                  <a:gd name="T1" fmla="*/ 0 h 375"/>
                  <a:gd name="T2" fmla="*/ 2932 w 3120"/>
                  <a:gd name="T3" fmla="*/ 0 h 375"/>
                  <a:gd name="T4" fmla="*/ 2974 w 3120"/>
                  <a:gd name="T5" fmla="*/ 4 h 375"/>
                  <a:gd name="T6" fmla="*/ 3014 w 3120"/>
                  <a:gd name="T7" fmla="*/ 18 h 375"/>
                  <a:gd name="T8" fmla="*/ 3050 w 3120"/>
                  <a:gd name="T9" fmla="*/ 42 h 375"/>
                  <a:gd name="T10" fmla="*/ 3078 w 3120"/>
                  <a:gd name="T11" fmla="*/ 70 h 375"/>
                  <a:gd name="T12" fmla="*/ 3100 w 3120"/>
                  <a:gd name="T13" fmla="*/ 104 h 375"/>
                  <a:gd name="T14" fmla="*/ 3114 w 3120"/>
                  <a:gd name="T15" fmla="*/ 144 h 375"/>
                  <a:gd name="T16" fmla="*/ 3120 w 3120"/>
                  <a:gd name="T17" fmla="*/ 187 h 375"/>
                  <a:gd name="T18" fmla="*/ 3114 w 3120"/>
                  <a:gd name="T19" fmla="*/ 229 h 375"/>
                  <a:gd name="T20" fmla="*/ 3100 w 3120"/>
                  <a:gd name="T21" fmla="*/ 269 h 375"/>
                  <a:gd name="T22" fmla="*/ 3078 w 3120"/>
                  <a:gd name="T23" fmla="*/ 303 h 375"/>
                  <a:gd name="T24" fmla="*/ 3050 w 3120"/>
                  <a:gd name="T25" fmla="*/ 333 h 375"/>
                  <a:gd name="T26" fmla="*/ 3014 w 3120"/>
                  <a:gd name="T27" fmla="*/ 355 h 375"/>
                  <a:gd name="T28" fmla="*/ 2974 w 3120"/>
                  <a:gd name="T29" fmla="*/ 369 h 375"/>
                  <a:gd name="T30" fmla="*/ 2932 w 3120"/>
                  <a:gd name="T31" fmla="*/ 375 h 375"/>
                  <a:gd name="T32" fmla="*/ 187 w 3120"/>
                  <a:gd name="T33" fmla="*/ 375 h 375"/>
                  <a:gd name="T34" fmla="*/ 143 w 3120"/>
                  <a:gd name="T35" fmla="*/ 369 h 375"/>
                  <a:gd name="T36" fmla="*/ 106 w 3120"/>
                  <a:gd name="T37" fmla="*/ 355 h 375"/>
                  <a:gd name="T38" fmla="*/ 70 w 3120"/>
                  <a:gd name="T39" fmla="*/ 333 h 375"/>
                  <a:gd name="T40" fmla="*/ 42 w 3120"/>
                  <a:gd name="T41" fmla="*/ 303 h 375"/>
                  <a:gd name="T42" fmla="*/ 20 w 3120"/>
                  <a:gd name="T43" fmla="*/ 269 h 375"/>
                  <a:gd name="T44" fmla="*/ 6 w 3120"/>
                  <a:gd name="T45" fmla="*/ 229 h 375"/>
                  <a:gd name="T46" fmla="*/ 0 w 3120"/>
                  <a:gd name="T47" fmla="*/ 187 h 375"/>
                  <a:gd name="T48" fmla="*/ 6 w 3120"/>
                  <a:gd name="T49" fmla="*/ 144 h 375"/>
                  <a:gd name="T50" fmla="*/ 20 w 3120"/>
                  <a:gd name="T51" fmla="*/ 104 h 375"/>
                  <a:gd name="T52" fmla="*/ 42 w 3120"/>
                  <a:gd name="T53" fmla="*/ 70 h 375"/>
                  <a:gd name="T54" fmla="*/ 70 w 3120"/>
                  <a:gd name="T55" fmla="*/ 42 h 375"/>
                  <a:gd name="T56" fmla="*/ 106 w 3120"/>
                  <a:gd name="T57" fmla="*/ 18 h 375"/>
                  <a:gd name="T58" fmla="*/ 143 w 3120"/>
                  <a:gd name="T59" fmla="*/ 4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4"/>
                    </a:lnTo>
                    <a:lnTo>
                      <a:pt x="3014" y="18"/>
                    </a:lnTo>
                    <a:lnTo>
                      <a:pt x="3050" y="42"/>
                    </a:lnTo>
                    <a:lnTo>
                      <a:pt x="3078" y="70"/>
                    </a:lnTo>
                    <a:lnTo>
                      <a:pt x="3100" y="104"/>
                    </a:lnTo>
                    <a:lnTo>
                      <a:pt x="3114" y="144"/>
                    </a:lnTo>
                    <a:lnTo>
                      <a:pt x="3120" y="187"/>
                    </a:lnTo>
                    <a:lnTo>
                      <a:pt x="3114" y="229"/>
                    </a:lnTo>
                    <a:lnTo>
                      <a:pt x="3100" y="269"/>
                    </a:lnTo>
                    <a:lnTo>
                      <a:pt x="3078" y="303"/>
                    </a:lnTo>
                    <a:lnTo>
                      <a:pt x="3050" y="333"/>
                    </a:lnTo>
                    <a:lnTo>
                      <a:pt x="3014" y="355"/>
                    </a:lnTo>
                    <a:lnTo>
                      <a:pt x="2974" y="369"/>
                    </a:lnTo>
                    <a:lnTo>
                      <a:pt x="2932" y="375"/>
                    </a:lnTo>
                    <a:lnTo>
                      <a:pt x="187" y="375"/>
                    </a:lnTo>
                    <a:lnTo>
                      <a:pt x="143" y="369"/>
                    </a:lnTo>
                    <a:lnTo>
                      <a:pt x="106" y="355"/>
                    </a:lnTo>
                    <a:lnTo>
                      <a:pt x="70" y="333"/>
                    </a:lnTo>
                    <a:lnTo>
                      <a:pt x="42" y="303"/>
                    </a:lnTo>
                    <a:lnTo>
                      <a:pt x="20" y="269"/>
                    </a:lnTo>
                    <a:lnTo>
                      <a:pt x="6" y="229"/>
                    </a:lnTo>
                    <a:lnTo>
                      <a:pt x="0" y="187"/>
                    </a:lnTo>
                    <a:lnTo>
                      <a:pt x="6" y="144"/>
                    </a:lnTo>
                    <a:lnTo>
                      <a:pt x="20" y="104"/>
                    </a:lnTo>
                    <a:lnTo>
                      <a:pt x="42" y="70"/>
                    </a:lnTo>
                    <a:lnTo>
                      <a:pt x="70" y="42"/>
                    </a:lnTo>
                    <a:lnTo>
                      <a:pt x="106" y="18"/>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41" name="Freeform 57">
                <a:extLst>
                  <a:ext uri="{FF2B5EF4-FFF2-40B4-BE49-F238E27FC236}">
                    <a16:creationId xmlns:a16="http://schemas.microsoft.com/office/drawing/2014/main" id="{49691C61-324D-6F49-A35E-E8C6927818A1}"/>
                  </a:ext>
                </a:extLst>
              </p:cNvPr>
              <p:cNvSpPr>
                <a:spLocks/>
              </p:cNvSpPr>
              <p:nvPr/>
            </p:nvSpPr>
            <p:spPr bwMode="auto">
              <a:xfrm>
                <a:off x="6830531" y="3813174"/>
                <a:ext cx="2476499" cy="296848"/>
              </a:xfrm>
              <a:custGeom>
                <a:avLst/>
                <a:gdLst>
                  <a:gd name="T0" fmla="*/ 187 w 3120"/>
                  <a:gd name="T1" fmla="*/ 0 h 375"/>
                  <a:gd name="T2" fmla="*/ 2932 w 3120"/>
                  <a:gd name="T3" fmla="*/ 0 h 375"/>
                  <a:gd name="T4" fmla="*/ 2974 w 3120"/>
                  <a:gd name="T5" fmla="*/ 6 h 375"/>
                  <a:gd name="T6" fmla="*/ 3014 w 3120"/>
                  <a:gd name="T7" fmla="*/ 20 h 375"/>
                  <a:gd name="T8" fmla="*/ 3050 w 3120"/>
                  <a:gd name="T9" fmla="*/ 42 h 375"/>
                  <a:gd name="T10" fmla="*/ 3078 w 3120"/>
                  <a:gd name="T11" fmla="*/ 72 h 375"/>
                  <a:gd name="T12" fmla="*/ 3100 w 3120"/>
                  <a:gd name="T13" fmla="*/ 106 h 375"/>
                  <a:gd name="T14" fmla="*/ 3114 w 3120"/>
                  <a:gd name="T15" fmla="*/ 146 h 375"/>
                  <a:gd name="T16" fmla="*/ 3120 w 3120"/>
                  <a:gd name="T17" fmla="*/ 187 h 375"/>
                  <a:gd name="T18" fmla="*/ 3114 w 3120"/>
                  <a:gd name="T19" fmla="*/ 231 h 375"/>
                  <a:gd name="T20" fmla="*/ 3100 w 3120"/>
                  <a:gd name="T21" fmla="*/ 271 h 375"/>
                  <a:gd name="T22" fmla="*/ 3078 w 3120"/>
                  <a:gd name="T23" fmla="*/ 305 h 375"/>
                  <a:gd name="T24" fmla="*/ 3050 w 3120"/>
                  <a:gd name="T25" fmla="*/ 333 h 375"/>
                  <a:gd name="T26" fmla="*/ 3014 w 3120"/>
                  <a:gd name="T27" fmla="*/ 357 h 375"/>
                  <a:gd name="T28" fmla="*/ 2974 w 3120"/>
                  <a:gd name="T29" fmla="*/ 371 h 375"/>
                  <a:gd name="T30" fmla="*/ 2932 w 3120"/>
                  <a:gd name="T31" fmla="*/ 375 h 375"/>
                  <a:gd name="T32" fmla="*/ 187 w 3120"/>
                  <a:gd name="T33" fmla="*/ 375 h 375"/>
                  <a:gd name="T34" fmla="*/ 143 w 3120"/>
                  <a:gd name="T35" fmla="*/ 371 h 375"/>
                  <a:gd name="T36" fmla="*/ 106 w 3120"/>
                  <a:gd name="T37" fmla="*/ 357 h 375"/>
                  <a:gd name="T38" fmla="*/ 70 w 3120"/>
                  <a:gd name="T39" fmla="*/ 335 h 375"/>
                  <a:gd name="T40" fmla="*/ 42 w 3120"/>
                  <a:gd name="T41" fmla="*/ 305 h 375"/>
                  <a:gd name="T42" fmla="*/ 20 w 3120"/>
                  <a:gd name="T43" fmla="*/ 271 h 375"/>
                  <a:gd name="T44" fmla="*/ 6 w 3120"/>
                  <a:gd name="T45" fmla="*/ 231 h 375"/>
                  <a:gd name="T46" fmla="*/ 0 w 3120"/>
                  <a:gd name="T47" fmla="*/ 187 h 375"/>
                  <a:gd name="T48" fmla="*/ 6 w 3120"/>
                  <a:gd name="T49" fmla="*/ 146 h 375"/>
                  <a:gd name="T50" fmla="*/ 20 w 3120"/>
                  <a:gd name="T51" fmla="*/ 106 h 375"/>
                  <a:gd name="T52" fmla="*/ 42 w 3120"/>
                  <a:gd name="T53" fmla="*/ 72 h 375"/>
                  <a:gd name="T54" fmla="*/ 70 w 3120"/>
                  <a:gd name="T55" fmla="*/ 42 h 375"/>
                  <a:gd name="T56" fmla="*/ 106 w 3120"/>
                  <a:gd name="T57" fmla="*/ 20 h 375"/>
                  <a:gd name="T58" fmla="*/ 143 w 3120"/>
                  <a:gd name="T59" fmla="*/ 6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6"/>
                    </a:lnTo>
                    <a:lnTo>
                      <a:pt x="3014" y="20"/>
                    </a:lnTo>
                    <a:lnTo>
                      <a:pt x="3050" y="42"/>
                    </a:lnTo>
                    <a:lnTo>
                      <a:pt x="3078" y="72"/>
                    </a:lnTo>
                    <a:lnTo>
                      <a:pt x="3100" y="106"/>
                    </a:lnTo>
                    <a:lnTo>
                      <a:pt x="3114" y="146"/>
                    </a:lnTo>
                    <a:lnTo>
                      <a:pt x="3120" y="187"/>
                    </a:lnTo>
                    <a:lnTo>
                      <a:pt x="3114" y="231"/>
                    </a:lnTo>
                    <a:lnTo>
                      <a:pt x="3100" y="271"/>
                    </a:lnTo>
                    <a:lnTo>
                      <a:pt x="3078" y="305"/>
                    </a:lnTo>
                    <a:lnTo>
                      <a:pt x="3050" y="333"/>
                    </a:lnTo>
                    <a:lnTo>
                      <a:pt x="3014" y="357"/>
                    </a:lnTo>
                    <a:lnTo>
                      <a:pt x="2974" y="371"/>
                    </a:lnTo>
                    <a:lnTo>
                      <a:pt x="2932" y="375"/>
                    </a:lnTo>
                    <a:lnTo>
                      <a:pt x="187" y="375"/>
                    </a:lnTo>
                    <a:lnTo>
                      <a:pt x="143" y="371"/>
                    </a:lnTo>
                    <a:lnTo>
                      <a:pt x="106" y="357"/>
                    </a:lnTo>
                    <a:lnTo>
                      <a:pt x="70" y="335"/>
                    </a:lnTo>
                    <a:lnTo>
                      <a:pt x="42" y="305"/>
                    </a:lnTo>
                    <a:lnTo>
                      <a:pt x="20" y="271"/>
                    </a:lnTo>
                    <a:lnTo>
                      <a:pt x="6" y="231"/>
                    </a:lnTo>
                    <a:lnTo>
                      <a:pt x="0" y="187"/>
                    </a:lnTo>
                    <a:lnTo>
                      <a:pt x="6" y="146"/>
                    </a:lnTo>
                    <a:lnTo>
                      <a:pt x="20" y="106"/>
                    </a:lnTo>
                    <a:lnTo>
                      <a:pt x="42" y="72"/>
                    </a:lnTo>
                    <a:lnTo>
                      <a:pt x="70" y="42"/>
                    </a:lnTo>
                    <a:lnTo>
                      <a:pt x="106" y="20"/>
                    </a:lnTo>
                    <a:lnTo>
                      <a:pt x="143" y="6"/>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42" name="Freeform 58">
                <a:extLst>
                  <a:ext uri="{FF2B5EF4-FFF2-40B4-BE49-F238E27FC236}">
                    <a16:creationId xmlns:a16="http://schemas.microsoft.com/office/drawing/2014/main" id="{9EAB8946-1E09-084C-8AD5-79EE9FDF5F3B}"/>
                  </a:ext>
                </a:extLst>
              </p:cNvPr>
              <p:cNvSpPr>
                <a:spLocks/>
              </p:cNvSpPr>
              <p:nvPr/>
            </p:nvSpPr>
            <p:spPr bwMode="auto">
              <a:xfrm>
                <a:off x="6897595" y="4519608"/>
                <a:ext cx="2476499" cy="296848"/>
              </a:xfrm>
              <a:custGeom>
                <a:avLst/>
                <a:gdLst>
                  <a:gd name="T0" fmla="*/ 187 w 3120"/>
                  <a:gd name="T1" fmla="*/ 0 h 375"/>
                  <a:gd name="T2" fmla="*/ 2932 w 3120"/>
                  <a:gd name="T3" fmla="*/ 0 h 375"/>
                  <a:gd name="T4" fmla="*/ 2974 w 3120"/>
                  <a:gd name="T5" fmla="*/ 4 h 375"/>
                  <a:gd name="T6" fmla="*/ 3014 w 3120"/>
                  <a:gd name="T7" fmla="*/ 20 h 375"/>
                  <a:gd name="T8" fmla="*/ 3050 w 3120"/>
                  <a:gd name="T9" fmla="*/ 42 h 375"/>
                  <a:gd name="T10" fmla="*/ 3078 w 3120"/>
                  <a:gd name="T11" fmla="*/ 70 h 375"/>
                  <a:gd name="T12" fmla="*/ 3100 w 3120"/>
                  <a:gd name="T13" fmla="*/ 106 h 375"/>
                  <a:gd name="T14" fmla="*/ 3114 w 3120"/>
                  <a:gd name="T15" fmla="*/ 144 h 375"/>
                  <a:gd name="T16" fmla="*/ 3120 w 3120"/>
                  <a:gd name="T17" fmla="*/ 188 h 375"/>
                  <a:gd name="T18" fmla="*/ 3114 w 3120"/>
                  <a:gd name="T19" fmla="*/ 229 h 375"/>
                  <a:gd name="T20" fmla="*/ 3100 w 3120"/>
                  <a:gd name="T21" fmla="*/ 269 h 375"/>
                  <a:gd name="T22" fmla="*/ 3078 w 3120"/>
                  <a:gd name="T23" fmla="*/ 305 h 375"/>
                  <a:gd name="T24" fmla="*/ 3050 w 3120"/>
                  <a:gd name="T25" fmla="*/ 333 h 375"/>
                  <a:gd name="T26" fmla="*/ 3014 w 3120"/>
                  <a:gd name="T27" fmla="*/ 355 h 375"/>
                  <a:gd name="T28" fmla="*/ 2974 w 3120"/>
                  <a:gd name="T29" fmla="*/ 369 h 375"/>
                  <a:gd name="T30" fmla="*/ 2932 w 3120"/>
                  <a:gd name="T31" fmla="*/ 375 h 375"/>
                  <a:gd name="T32" fmla="*/ 187 w 3120"/>
                  <a:gd name="T33" fmla="*/ 375 h 375"/>
                  <a:gd name="T34" fmla="*/ 143 w 3120"/>
                  <a:gd name="T35" fmla="*/ 369 h 375"/>
                  <a:gd name="T36" fmla="*/ 106 w 3120"/>
                  <a:gd name="T37" fmla="*/ 355 h 375"/>
                  <a:gd name="T38" fmla="*/ 70 w 3120"/>
                  <a:gd name="T39" fmla="*/ 333 h 375"/>
                  <a:gd name="T40" fmla="*/ 42 w 3120"/>
                  <a:gd name="T41" fmla="*/ 305 h 375"/>
                  <a:gd name="T42" fmla="*/ 20 w 3120"/>
                  <a:gd name="T43" fmla="*/ 269 h 375"/>
                  <a:gd name="T44" fmla="*/ 6 w 3120"/>
                  <a:gd name="T45" fmla="*/ 229 h 375"/>
                  <a:gd name="T46" fmla="*/ 0 w 3120"/>
                  <a:gd name="T47" fmla="*/ 188 h 375"/>
                  <a:gd name="T48" fmla="*/ 6 w 3120"/>
                  <a:gd name="T49" fmla="*/ 144 h 375"/>
                  <a:gd name="T50" fmla="*/ 20 w 3120"/>
                  <a:gd name="T51" fmla="*/ 106 h 375"/>
                  <a:gd name="T52" fmla="*/ 42 w 3120"/>
                  <a:gd name="T53" fmla="*/ 70 h 375"/>
                  <a:gd name="T54" fmla="*/ 70 w 3120"/>
                  <a:gd name="T55" fmla="*/ 42 h 375"/>
                  <a:gd name="T56" fmla="*/ 106 w 3120"/>
                  <a:gd name="T57" fmla="*/ 20 h 375"/>
                  <a:gd name="T58" fmla="*/ 143 w 3120"/>
                  <a:gd name="T59" fmla="*/ 4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4"/>
                    </a:lnTo>
                    <a:lnTo>
                      <a:pt x="3014" y="20"/>
                    </a:lnTo>
                    <a:lnTo>
                      <a:pt x="3050" y="42"/>
                    </a:lnTo>
                    <a:lnTo>
                      <a:pt x="3078" y="70"/>
                    </a:lnTo>
                    <a:lnTo>
                      <a:pt x="3100" y="106"/>
                    </a:lnTo>
                    <a:lnTo>
                      <a:pt x="3114" y="144"/>
                    </a:lnTo>
                    <a:lnTo>
                      <a:pt x="3120" y="188"/>
                    </a:lnTo>
                    <a:lnTo>
                      <a:pt x="3114" y="229"/>
                    </a:lnTo>
                    <a:lnTo>
                      <a:pt x="3100" y="269"/>
                    </a:lnTo>
                    <a:lnTo>
                      <a:pt x="3078" y="305"/>
                    </a:lnTo>
                    <a:lnTo>
                      <a:pt x="3050" y="333"/>
                    </a:lnTo>
                    <a:lnTo>
                      <a:pt x="3014" y="355"/>
                    </a:lnTo>
                    <a:lnTo>
                      <a:pt x="2974" y="369"/>
                    </a:lnTo>
                    <a:lnTo>
                      <a:pt x="2932" y="375"/>
                    </a:lnTo>
                    <a:lnTo>
                      <a:pt x="187" y="375"/>
                    </a:lnTo>
                    <a:lnTo>
                      <a:pt x="143" y="369"/>
                    </a:lnTo>
                    <a:lnTo>
                      <a:pt x="106" y="355"/>
                    </a:lnTo>
                    <a:lnTo>
                      <a:pt x="70" y="333"/>
                    </a:lnTo>
                    <a:lnTo>
                      <a:pt x="42" y="305"/>
                    </a:lnTo>
                    <a:lnTo>
                      <a:pt x="20" y="269"/>
                    </a:lnTo>
                    <a:lnTo>
                      <a:pt x="6" y="229"/>
                    </a:lnTo>
                    <a:lnTo>
                      <a:pt x="0" y="188"/>
                    </a:lnTo>
                    <a:lnTo>
                      <a:pt x="6" y="144"/>
                    </a:lnTo>
                    <a:lnTo>
                      <a:pt x="20" y="106"/>
                    </a:lnTo>
                    <a:lnTo>
                      <a:pt x="42" y="70"/>
                    </a:lnTo>
                    <a:lnTo>
                      <a:pt x="70" y="42"/>
                    </a:lnTo>
                    <a:lnTo>
                      <a:pt x="106" y="20"/>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43" name="Freeform 59">
                <a:extLst>
                  <a:ext uri="{FF2B5EF4-FFF2-40B4-BE49-F238E27FC236}">
                    <a16:creationId xmlns:a16="http://schemas.microsoft.com/office/drawing/2014/main" id="{BADA45EF-890E-F74B-8FF4-E2E462D258F1}"/>
                  </a:ext>
                </a:extLst>
              </p:cNvPr>
              <p:cNvSpPr>
                <a:spLocks/>
              </p:cNvSpPr>
              <p:nvPr/>
            </p:nvSpPr>
            <p:spPr bwMode="auto">
              <a:xfrm>
                <a:off x="6830531" y="5227635"/>
                <a:ext cx="2476499" cy="295288"/>
              </a:xfrm>
              <a:custGeom>
                <a:avLst/>
                <a:gdLst>
                  <a:gd name="T0" fmla="*/ 187 w 3120"/>
                  <a:gd name="T1" fmla="*/ 0 h 373"/>
                  <a:gd name="T2" fmla="*/ 2932 w 3120"/>
                  <a:gd name="T3" fmla="*/ 0 h 373"/>
                  <a:gd name="T4" fmla="*/ 2974 w 3120"/>
                  <a:gd name="T5" fmla="*/ 4 h 373"/>
                  <a:gd name="T6" fmla="*/ 3014 w 3120"/>
                  <a:gd name="T7" fmla="*/ 18 h 373"/>
                  <a:gd name="T8" fmla="*/ 3050 w 3120"/>
                  <a:gd name="T9" fmla="*/ 40 h 373"/>
                  <a:gd name="T10" fmla="*/ 3078 w 3120"/>
                  <a:gd name="T11" fmla="*/ 70 h 373"/>
                  <a:gd name="T12" fmla="*/ 3100 w 3120"/>
                  <a:gd name="T13" fmla="*/ 104 h 373"/>
                  <a:gd name="T14" fmla="*/ 3114 w 3120"/>
                  <a:gd name="T15" fmla="*/ 144 h 373"/>
                  <a:gd name="T16" fmla="*/ 3120 w 3120"/>
                  <a:gd name="T17" fmla="*/ 186 h 373"/>
                  <a:gd name="T18" fmla="*/ 3114 w 3120"/>
                  <a:gd name="T19" fmla="*/ 229 h 373"/>
                  <a:gd name="T20" fmla="*/ 3100 w 3120"/>
                  <a:gd name="T21" fmla="*/ 269 h 373"/>
                  <a:gd name="T22" fmla="*/ 3078 w 3120"/>
                  <a:gd name="T23" fmla="*/ 303 h 373"/>
                  <a:gd name="T24" fmla="*/ 3050 w 3120"/>
                  <a:gd name="T25" fmla="*/ 333 h 373"/>
                  <a:gd name="T26" fmla="*/ 3014 w 3120"/>
                  <a:gd name="T27" fmla="*/ 355 h 373"/>
                  <a:gd name="T28" fmla="*/ 2974 w 3120"/>
                  <a:gd name="T29" fmla="*/ 369 h 373"/>
                  <a:gd name="T30" fmla="*/ 2932 w 3120"/>
                  <a:gd name="T31" fmla="*/ 373 h 373"/>
                  <a:gd name="T32" fmla="*/ 187 w 3120"/>
                  <a:gd name="T33" fmla="*/ 373 h 373"/>
                  <a:gd name="T34" fmla="*/ 143 w 3120"/>
                  <a:gd name="T35" fmla="*/ 369 h 373"/>
                  <a:gd name="T36" fmla="*/ 106 w 3120"/>
                  <a:gd name="T37" fmla="*/ 355 h 373"/>
                  <a:gd name="T38" fmla="*/ 70 w 3120"/>
                  <a:gd name="T39" fmla="*/ 333 h 373"/>
                  <a:gd name="T40" fmla="*/ 42 w 3120"/>
                  <a:gd name="T41" fmla="*/ 303 h 373"/>
                  <a:gd name="T42" fmla="*/ 20 w 3120"/>
                  <a:gd name="T43" fmla="*/ 269 h 373"/>
                  <a:gd name="T44" fmla="*/ 6 w 3120"/>
                  <a:gd name="T45" fmla="*/ 229 h 373"/>
                  <a:gd name="T46" fmla="*/ 0 w 3120"/>
                  <a:gd name="T47" fmla="*/ 186 h 373"/>
                  <a:gd name="T48" fmla="*/ 6 w 3120"/>
                  <a:gd name="T49" fmla="*/ 144 h 373"/>
                  <a:gd name="T50" fmla="*/ 20 w 3120"/>
                  <a:gd name="T51" fmla="*/ 104 h 373"/>
                  <a:gd name="T52" fmla="*/ 42 w 3120"/>
                  <a:gd name="T53" fmla="*/ 70 h 373"/>
                  <a:gd name="T54" fmla="*/ 70 w 3120"/>
                  <a:gd name="T55" fmla="*/ 40 h 373"/>
                  <a:gd name="T56" fmla="*/ 106 w 3120"/>
                  <a:gd name="T57" fmla="*/ 18 h 373"/>
                  <a:gd name="T58" fmla="*/ 143 w 3120"/>
                  <a:gd name="T59" fmla="*/ 4 h 373"/>
                  <a:gd name="T60" fmla="*/ 187 w 3120"/>
                  <a:gd name="T61"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3">
                    <a:moveTo>
                      <a:pt x="187" y="0"/>
                    </a:moveTo>
                    <a:lnTo>
                      <a:pt x="2932" y="0"/>
                    </a:lnTo>
                    <a:lnTo>
                      <a:pt x="2974" y="4"/>
                    </a:lnTo>
                    <a:lnTo>
                      <a:pt x="3014" y="18"/>
                    </a:lnTo>
                    <a:lnTo>
                      <a:pt x="3050" y="40"/>
                    </a:lnTo>
                    <a:lnTo>
                      <a:pt x="3078" y="70"/>
                    </a:lnTo>
                    <a:lnTo>
                      <a:pt x="3100" y="104"/>
                    </a:lnTo>
                    <a:lnTo>
                      <a:pt x="3114" y="144"/>
                    </a:lnTo>
                    <a:lnTo>
                      <a:pt x="3120" y="186"/>
                    </a:lnTo>
                    <a:lnTo>
                      <a:pt x="3114" y="229"/>
                    </a:lnTo>
                    <a:lnTo>
                      <a:pt x="3100" y="269"/>
                    </a:lnTo>
                    <a:lnTo>
                      <a:pt x="3078" y="303"/>
                    </a:lnTo>
                    <a:lnTo>
                      <a:pt x="3050" y="333"/>
                    </a:lnTo>
                    <a:lnTo>
                      <a:pt x="3014" y="355"/>
                    </a:lnTo>
                    <a:lnTo>
                      <a:pt x="2974" y="369"/>
                    </a:lnTo>
                    <a:lnTo>
                      <a:pt x="2932" y="373"/>
                    </a:lnTo>
                    <a:lnTo>
                      <a:pt x="187" y="373"/>
                    </a:lnTo>
                    <a:lnTo>
                      <a:pt x="143" y="369"/>
                    </a:lnTo>
                    <a:lnTo>
                      <a:pt x="106" y="355"/>
                    </a:lnTo>
                    <a:lnTo>
                      <a:pt x="70" y="333"/>
                    </a:lnTo>
                    <a:lnTo>
                      <a:pt x="42" y="303"/>
                    </a:lnTo>
                    <a:lnTo>
                      <a:pt x="20" y="269"/>
                    </a:lnTo>
                    <a:lnTo>
                      <a:pt x="6" y="229"/>
                    </a:lnTo>
                    <a:lnTo>
                      <a:pt x="0" y="186"/>
                    </a:lnTo>
                    <a:lnTo>
                      <a:pt x="6" y="144"/>
                    </a:lnTo>
                    <a:lnTo>
                      <a:pt x="20" y="104"/>
                    </a:lnTo>
                    <a:lnTo>
                      <a:pt x="42" y="70"/>
                    </a:lnTo>
                    <a:lnTo>
                      <a:pt x="70" y="40"/>
                    </a:lnTo>
                    <a:lnTo>
                      <a:pt x="106" y="18"/>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grpSp>
        <p:sp>
          <p:nvSpPr>
            <p:cNvPr id="38" name="TextBox 289">
              <a:extLst>
                <a:ext uri="{FF2B5EF4-FFF2-40B4-BE49-F238E27FC236}">
                  <a16:creationId xmlns:a16="http://schemas.microsoft.com/office/drawing/2014/main" id="{D54498B6-D596-1B42-905F-C8CC82AE607C}"/>
                </a:ext>
              </a:extLst>
            </p:cNvPr>
            <p:cNvSpPr txBox="1"/>
            <p:nvPr/>
          </p:nvSpPr>
          <p:spPr>
            <a:xfrm>
              <a:off x="9536141" y="1097466"/>
              <a:ext cx="2156343" cy="430885"/>
            </a:xfrm>
            <a:prstGeom prst="rect">
              <a:avLst/>
            </a:prstGeom>
            <a:noFill/>
          </p:spPr>
          <p:txBody>
            <a:bodyPr wrap="square" lIns="0" tIns="0" rIns="0" bIns="0" rtlCol="0">
              <a:spAutoFit/>
            </a:bodyPr>
            <a:lstStyle/>
            <a:p>
              <a:pPr algn="ctr"/>
              <a:r>
                <a:rPr lang="es-GT" sz="1400" b="1" dirty="0">
                  <a:solidFill>
                    <a:schemeClr val="tx1">
                      <a:lumMod val="75000"/>
                      <a:lumOff val="25000"/>
                    </a:schemeClr>
                  </a:solidFill>
                  <a:latin typeface="Arial Black" panose="020B0604020202020204" pitchFamily="34" charset="0"/>
                  <a:ea typeface="Ebrima" panose="02000000000000000000" pitchFamily="2" charset="0"/>
                  <a:cs typeface="Arial Black" panose="020B0604020202020204" pitchFamily="34" charset="0"/>
                </a:rPr>
                <a:t>FECHA DE </a:t>
              </a:r>
            </a:p>
            <a:p>
              <a:pPr algn="ctr"/>
              <a:r>
                <a:rPr lang="es-GT" sz="1400" b="1" dirty="0">
                  <a:solidFill>
                    <a:schemeClr val="tx1">
                      <a:lumMod val="75000"/>
                      <a:lumOff val="25000"/>
                    </a:schemeClr>
                  </a:solidFill>
                  <a:latin typeface="Arial Black" panose="020B0604020202020204" pitchFamily="34" charset="0"/>
                  <a:ea typeface="Ebrima" panose="02000000000000000000" pitchFamily="2" charset="0"/>
                  <a:cs typeface="Arial Black" panose="020B0604020202020204" pitchFamily="34" charset="0"/>
                </a:rPr>
                <a:t>INICIO</a:t>
              </a:r>
            </a:p>
          </p:txBody>
        </p:sp>
      </p:grpSp>
      <p:sp>
        <p:nvSpPr>
          <p:cNvPr id="44" name="TextBox 201">
            <a:extLst>
              <a:ext uri="{FF2B5EF4-FFF2-40B4-BE49-F238E27FC236}">
                <a16:creationId xmlns:a16="http://schemas.microsoft.com/office/drawing/2014/main" id="{5B3930E5-637B-F540-9F61-3448FF9E14D4}"/>
              </a:ext>
            </a:extLst>
          </p:cNvPr>
          <p:cNvSpPr txBox="1"/>
          <p:nvPr/>
        </p:nvSpPr>
        <p:spPr>
          <a:xfrm>
            <a:off x="9587879" y="5791734"/>
            <a:ext cx="2491072" cy="307777"/>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r>
              <a:rPr lang="en-GB" sz="2000" dirty="0">
                <a:solidFill>
                  <a:schemeClr val="accent3"/>
                </a:solidFill>
                <a:latin typeface="Arial Black" panose="020B0604020202020204" pitchFamily="34" charset="0"/>
                <a:cs typeface="Arial Black" panose="020B0604020202020204" pitchFamily="34" charset="0"/>
              </a:rPr>
              <a:t>ENERO 2019</a:t>
            </a:r>
          </a:p>
        </p:txBody>
      </p:sp>
      <p:sp>
        <p:nvSpPr>
          <p:cNvPr id="45" name="TextBox 80">
            <a:extLst>
              <a:ext uri="{FF2B5EF4-FFF2-40B4-BE49-F238E27FC236}">
                <a16:creationId xmlns:a16="http://schemas.microsoft.com/office/drawing/2014/main" id="{658B61F8-A55F-F149-9154-FAD6EB5C3603}"/>
              </a:ext>
            </a:extLst>
          </p:cNvPr>
          <p:cNvSpPr txBox="1"/>
          <p:nvPr/>
        </p:nvSpPr>
        <p:spPr>
          <a:xfrm>
            <a:off x="618133" y="1781925"/>
            <a:ext cx="2537967" cy="553998"/>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a:p>
            <a:r>
              <a:rPr lang="es-GT" sz="1200" dirty="0">
                <a:latin typeface="Arial" panose="020B0604020202020204" pitchFamily="34" charset="0"/>
                <a:cs typeface="Arial" panose="020B0604020202020204" pitchFamily="34" charset="0"/>
              </a:rPr>
              <a:t>Riqueza para todas y todos</a:t>
            </a:r>
          </a:p>
          <a:p>
            <a:endParaRPr lang="es-GT" sz="1200" dirty="0">
              <a:latin typeface="Arial" panose="020B0604020202020204" pitchFamily="34" charset="0"/>
              <a:cs typeface="Arial" panose="020B0604020202020204" pitchFamily="34" charset="0"/>
            </a:endParaRPr>
          </a:p>
        </p:txBody>
      </p:sp>
      <p:sp>
        <p:nvSpPr>
          <p:cNvPr id="46" name="Oval 135">
            <a:extLst>
              <a:ext uri="{FF2B5EF4-FFF2-40B4-BE49-F238E27FC236}">
                <a16:creationId xmlns:a16="http://schemas.microsoft.com/office/drawing/2014/main" id="{360A74BC-EC70-8049-A1A1-FC1A6D2BC74F}"/>
              </a:ext>
            </a:extLst>
          </p:cNvPr>
          <p:cNvSpPr/>
          <p:nvPr/>
        </p:nvSpPr>
        <p:spPr>
          <a:xfrm>
            <a:off x="275174" y="2810167"/>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47" name="TextBox 80">
            <a:extLst>
              <a:ext uri="{FF2B5EF4-FFF2-40B4-BE49-F238E27FC236}">
                <a16:creationId xmlns:a16="http://schemas.microsoft.com/office/drawing/2014/main" id="{8F14C2C4-D005-D04C-97E0-42DF4599D7D8}"/>
              </a:ext>
            </a:extLst>
          </p:cNvPr>
          <p:cNvSpPr txBox="1"/>
          <p:nvPr/>
        </p:nvSpPr>
        <p:spPr>
          <a:xfrm>
            <a:off x="550180" y="2753310"/>
            <a:ext cx="3111191" cy="369332"/>
          </a:xfrm>
          <a:prstGeom prst="rect">
            <a:avLst/>
          </a:prstGeom>
          <a:noFill/>
        </p:spPr>
        <p:txBody>
          <a:bodyPr wrap="square" lIns="0" tIns="0" rIns="0" bIns="0" rtlCol="0">
            <a:spAutoFit/>
          </a:bodyPr>
          <a:lstStyle/>
          <a:p>
            <a:pPr algn="just"/>
            <a:r>
              <a:rPr lang="es-GT" sz="1200" dirty="0">
                <a:latin typeface="Arial" panose="020B0604020202020204" pitchFamily="34" charset="0"/>
                <a:cs typeface="Arial" panose="020B0604020202020204" pitchFamily="34" charset="0"/>
              </a:rPr>
              <a:t>Fomento de las Mipymes, turismo, vivienda y trabajo digno y decente.</a:t>
            </a:r>
          </a:p>
        </p:txBody>
      </p:sp>
      <p:sp>
        <p:nvSpPr>
          <p:cNvPr id="48" name="Oval 135">
            <a:extLst>
              <a:ext uri="{FF2B5EF4-FFF2-40B4-BE49-F238E27FC236}">
                <a16:creationId xmlns:a16="http://schemas.microsoft.com/office/drawing/2014/main" id="{88278358-6F75-1C42-8E53-02899DDA39FD}"/>
              </a:ext>
            </a:extLst>
          </p:cNvPr>
          <p:cNvSpPr/>
          <p:nvPr/>
        </p:nvSpPr>
        <p:spPr>
          <a:xfrm>
            <a:off x="269745" y="3775523"/>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49" name="TextBox 80">
            <a:extLst>
              <a:ext uri="{FF2B5EF4-FFF2-40B4-BE49-F238E27FC236}">
                <a16:creationId xmlns:a16="http://schemas.microsoft.com/office/drawing/2014/main" id="{2E5A5656-2182-A240-BA47-FEA51DC0E7E8}"/>
              </a:ext>
            </a:extLst>
          </p:cNvPr>
          <p:cNvSpPr txBox="1"/>
          <p:nvPr/>
        </p:nvSpPr>
        <p:spPr>
          <a:xfrm>
            <a:off x="541547" y="3724787"/>
            <a:ext cx="3119824" cy="738664"/>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Promover el crecimiento económico sostenido, inclusivo y sostenible, el empleo pleno y productivo y trabajo decente para todos.</a:t>
            </a:r>
            <a:endParaRPr lang="es-GT" sz="1200" dirty="0">
              <a:latin typeface="Arial" panose="020B0604020202020204" pitchFamily="34" charset="0"/>
              <a:cs typeface="Arial" panose="020B0604020202020204" pitchFamily="34" charset="0"/>
            </a:endParaRPr>
          </a:p>
        </p:txBody>
      </p:sp>
      <p:sp>
        <p:nvSpPr>
          <p:cNvPr id="50" name="Oval 135">
            <a:extLst>
              <a:ext uri="{FF2B5EF4-FFF2-40B4-BE49-F238E27FC236}">
                <a16:creationId xmlns:a16="http://schemas.microsoft.com/office/drawing/2014/main" id="{7C4CE07A-7AD5-9F43-9FE8-0F4CE4996347}"/>
              </a:ext>
            </a:extLst>
          </p:cNvPr>
          <p:cNvSpPr/>
          <p:nvPr/>
        </p:nvSpPr>
        <p:spPr>
          <a:xfrm>
            <a:off x="260395" y="4986884"/>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51" name="TextBox 80">
            <a:extLst>
              <a:ext uri="{FF2B5EF4-FFF2-40B4-BE49-F238E27FC236}">
                <a16:creationId xmlns:a16="http://schemas.microsoft.com/office/drawing/2014/main" id="{19EBB210-61F3-AE41-92ED-5B6D99095914}"/>
              </a:ext>
            </a:extLst>
          </p:cNvPr>
          <p:cNvSpPr txBox="1"/>
          <p:nvPr/>
        </p:nvSpPr>
        <p:spPr>
          <a:xfrm>
            <a:off x="505094" y="4936148"/>
            <a:ext cx="3125242" cy="369332"/>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12. Restauración, preservación y protección del patrimonio cultural y natural.</a:t>
            </a:r>
            <a:endParaRPr lang="es-GT" sz="1200" dirty="0">
              <a:latin typeface="Arial" panose="020B0604020202020204" pitchFamily="34" charset="0"/>
              <a:cs typeface="Arial" panose="020B0604020202020204" pitchFamily="34" charset="0"/>
            </a:endParaRPr>
          </a:p>
        </p:txBody>
      </p:sp>
      <p:sp>
        <p:nvSpPr>
          <p:cNvPr id="52" name="Oval 135">
            <a:extLst>
              <a:ext uri="{FF2B5EF4-FFF2-40B4-BE49-F238E27FC236}">
                <a16:creationId xmlns:a16="http://schemas.microsoft.com/office/drawing/2014/main" id="{ACF94C90-9A98-7649-BC69-44570D38A6D1}"/>
              </a:ext>
            </a:extLst>
          </p:cNvPr>
          <p:cNvSpPr/>
          <p:nvPr/>
        </p:nvSpPr>
        <p:spPr>
          <a:xfrm>
            <a:off x="252012" y="5845679"/>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53" name="TextBox 80">
            <a:extLst>
              <a:ext uri="{FF2B5EF4-FFF2-40B4-BE49-F238E27FC236}">
                <a16:creationId xmlns:a16="http://schemas.microsoft.com/office/drawing/2014/main" id="{6530C8EB-6E24-0F4B-96E7-604DC04A1DF9}"/>
              </a:ext>
            </a:extLst>
          </p:cNvPr>
          <p:cNvSpPr txBox="1"/>
          <p:nvPr/>
        </p:nvSpPr>
        <p:spPr>
          <a:xfrm>
            <a:off x="491733" y="5816053"/>
            <a:ext cx="3226873" cy="553998"/>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Visitantes atendidos en parques, sitios arqueológicos y zonas de rescate cultural y natural.</a:t>
            </a:r>
            <a:endParaRPr lang="es-GT" sz="1200" dirty="0">
              <a:latin typeface="Arial" panose="020B0604020202020204" pitchFamily="34" charset="0"/>
              <a:cs typeface="Arial" panose="020B0604020202020204" pitchFamily="34" charset="0"/>
            </a:endParaRPr>
          </a:p>
        </p:txBody>
      </p:sp>
      <p:sp>
        <p:nvSpPr>
          <p:cNvPr id="54" name="Title 1">
            <a:extLst>
              <a:ext uri="{FF2B5EF4-FFF2-40B4-BE49-F238E27FC236}">
                <a16:creationId xmlns:a16="http://schemas.microsoft.com/office/drawing/2014/main" id="{9B3B66E1-D031-E145-B01A-CE97937D2DB5}"/>
              </a:ext>
            </a:extLst>
          </p:cNvPr>
          <p:cNvSpPr txBox="1">
            <a:spLocks/>
          </p:cNvSpPr>
          <p:nvPr/>
        </p:nvSpPr>
        <p:spPr>
          <a:xfrm>
            <a:off x="4429948" y="1452490"/>
            <a:ext cx="4624682" cy="47789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Mejoramiento de  infraestructura básica de los sitios arqueológicos La Florida, EL Tintal, El Mirador, Nakbe y Xulnal.</a:t>
            </a:r>
            <a:endPar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endParaRPr>
          </a:p>
        </p:txBody>
      </p:sp>
      <p:sp>
        <p:nvSpPr>
          <p:cNvPr id="55" name="Elipse 54">
            <a:extLst>
              <a:ext uri="{FF2B5EF4-FFF2-40B4-BE49-F238E27FC236}">
                <a16:creationId xmlns:a16="http://schemas.microsoft.com/office/drawing/2014/main" id="{DEB9780D-62DB-6340-804B-46EBDA883BE9}"/>
              </a:ext>
            </a:extLst>
          </p:cNvPr>
          <p:cNvSpPr/>
          <p:nvPr/>
        </p:nvSpPr>
        <p:spPr>
          <a:xfrm>
            <a:off x="3841127" y="1344215"/>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56" name="CuadroTexto 55">
            <a:extLst>
              <a:ext uri="{FF2B5EF4-FFF2-40B4-BE49-F238E27FC236}">
                <a16:creationId xmlns:a16="http://schemas.microsoft.com/office/drawing/2014/main" id="{C205CAA0-382C-EC4C-B910-FEBAC0E985E3}"/>
              </a:ext>
            </a:extLst>
          </p:cNvPr>
          <p:cNvSpPr txBox="1"/>
          <p:nvPr/>
        </p:nvSpPr>
        <p:spPr>
          <a:xfrm>
            <a:off x="3924880" y="1352989"/>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4</a:t>
            </a:r>
          </a:p>
        </p:txBody>
      </p:sp>
      <p:grpSp>
        <p:nvGrpSpPr>
          <p:cNvPr id="57" name="6 Grupo">
            <a:extLst>
              <a:ext uri="{FF2B5EF4-FFF2-40B4-BE49-F238E27FC236}">
                <a16:creationId xmlns:a16="http://schemas.microsoft.com/office/drawing/2014/main" id="{155673B0-160F-B648-ADC1-887D6687E33E}"/>
              </a:ext>
            </a:extLst>
          </p:cNvPr>
          <p:cNvGrpSpPr/>
          <p:nvPr/>
        </p:nvGrpSpPr>
        <p:grpSpPr>
          <a:xfrm>
            <a:off x="6447826" y="4964404"/>
            <a:ext cx="2756034" cy="1081913"/>
            <a:chOff x="6382139" y="5109986"/>
            <a:chExt cx="2756035" cy="1081914"/>
          </a:xfrm>
        </p:grpSpPr>
        <p:sp>
          <p:nvSpPr>
            <p:cNvPr id="58" name="TextBox 200">
              <a:extLst>
                <a:ext uri="{FF2B5EF4-FFF2-40B4-BE49-F238E27FC236}">
                  <a16:creationId xmlns:a16="http://schemas.microsoft.com/office/drawing/2014/main" id="{17A5DF07-3EEB-224C-8583-2AFEB9B3382B}"/>
                </a:ext>
              </a:extLst>
            </p:cNvPr>
            <p:cNvSpPr txBox="1"/>
            <p:nvPr/>
          </p:nvSpPr>
          <p:spPr>
            <a:xfrm>
              <a:off x="6998696"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59" name="TextBox 201">
              <a:extLst>
                <a:ext uri="{FF2B5EF4-FFF2-40B4-BE49-F238E27FC236}">
                  <a16:creationId xmlns:a16="http://schemas.microsoft.com/office/drawing/2014/main" id="{1835393A-1CC0-4046-ABCA-273DAC3D8879}"/>
                </a:ext>
              </a:extLst>
            </p:cNvPr>
            <p:cNvSpPr txBox="1"/>
            <p:nvPr/>
          </p:nvSpPr>
          <p:spPr>
            <a:xfrm>
              <a:off x="6382139" y="5859501"/>
              <a:ext cx="2756035"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4.0 millones</a:t>
              </a:r>
            </a:p>
          </p:txBody>
        </p:sp>
        <p:grpSp>
          <p:nvGrpSpPr>
            <p:cNvPr id="60" name="Group 260">
              <a:extLst>
                <a:ext uri="{FF2B5EF4-FFF2-40B4-BE49-F238E27FC236}">
                  <a16:creationId xmlns:a16="http://schemas.microsoft.com/office/drawing/2014/main" id="{E8660B4A-B374-F64A-BD12-57EAEC5F07D0}"/>
                </a:ext>
              </a:extLst>
            </p:cNvPr>
            <p:cNvGrpSpPr/>
            <p:nvPr/>
          </p:nvGrpSpPr>
          <p:grpSpPr>
            <a:xfrm>
              <a:off x="6676248" y="5264742"/>
              <a:ext cx="224070" cy="226840"/>
              <a:chOff x="1000126" y="663575"/>
              <a:chExt cx="5140325" cy="5203826"/>
            </a:xfrm>
            <a:solidFill>
              <a:schemeClr val="bg1"/>
            </a:solidFill>
          </p:grpSpPr>
          <p:sp>
            <p:nvSpPr>
              <p:cNvPr id="61" name="Freeform 22">
                <a:extLst>
                  <a:ext uri="{FF2B5EF4-FFF2-40B4-BE49-F238E27FC236}">
                    <a16:creationId xmlns:a16="http://schemas.microsoft.com/office/drawing/2014/main" id="{B9A410E0-725D-9D47-8480-AA6F39A9F062}"/>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2" name="Freeform 23">
                <a:extLst>
                  <a:ext uri="{FF2B5EF4-FFF2-40B4-BE49-F238E27FC236}">
                    <a16:creationId xmlns:a16="http://schemas.microsoft.com/office/drawing/2014/main" id="{52812E20-AFB4-4043-B737-F16DA29F4D78}"/>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3" name="Freeform 24">
                <a:extLst>
                  <a:ext uri="{FF2B5EF4-FFF2-40B4-BE49-F238E27FC236}">
                    <a16:creationId xmlns:a16="http://schemas.microsoft.com/office/drawing/2014/main" id="{CA3F646F-C278-454F-B10E-7274046AB806}"/>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4" name="Freeform 25">
                <a:extLst>
                  <a:ext uri="{FF2B5EF4-FFF2-40B4-BE49-F238E27FC236}">
                    <a16:creationId xmlns:a16="http://schemas.microsoft.com/office/drawing/2014/main" id="{1716AE5D-2C6B-3649-8864-0E416CB63223}"/>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5" name="Freeform 27">
                <a:extLst>
                  <a:ext uri="{FF2B5EF4-FFF2-40B4-BE49-F238E27FC236}">
                    <a16:creationId xmlns:a16="http://schemas.microsoft.com/office/drawing/2014/main" id="{D88F081E-2EA6-E941-9543-80DACFC04EB0}"/>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66" name="Freeform 28">
                <a:extLst>
                  <a:ext uri="{FF2B5EF4-FFF2-40B4-BE49-F238E27FC236}">
                    <a16:creationId xmlns:a16="http://schemas.microsoft.com/office/drawing/2014/main" id="{1D404BCB-D43F-3540-B8D0-C20888E98313}"/>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67" name="Group 3">
            <a:extLst>
              <a:ext uri="{FF2B5EF4-FFF2-40B4-BE49-F238E27FC236}">
                <a16:creationId xmlns:a16="http://schemas.microsoft.com/office/drawing/2014/main" id="{3820FC48-5B45-E541-A1CF-21248D5708B0}"/>
              </a:ext>
            </a:extLst>
          </p:cNvPr>
          <p:cNvGrpSpPr/>
          <p:nvPr/>
        </p:nvGrpSpPr>
        <p:grpSpPr>
          <a:xfrm>
            <a:off x="9581956" y="1080347"/>
            <a:ext cx="531729" cy="531729"/>
            <a:chOff x="1060566" y="1943691"/>
            <a:chExt cx="531730" cy="531730"/>
          </a:xfrm>
        </p:grpSpPr>
        <p:sp>
          <p:nvSpPr>
            <p:cNvPr id="68" name="Oval 193">
              <a:extLst>
                <a:ext uri="{FF2B5EF4-FFF2-40B4-BE49-F238E27FC236}">
                  <a16:creationId xmlns:a16="http://schemas.microsoft.com/office/drawing/2014/main" id="{057FE96B-AB80-9143-8BAB-E6D3C922EB1B}"/>
                </a:ext>
              </a:extLst>
            </p:cNvPr>
            <p:cNvSpPr/>
            <p:nvPr/>
          </p:nvSpPr>
          <p:spPr>
            <a:xfrm>
              <a:off x="1060566" y="1943691"/>
              <a:ext cx="531730" cy="5317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69" name="Group 194">
              <a:extLst>
                <a:ext uri="{FF2B5EF4-FFF2-40B4-BE49-F238E27FC236}">
                  <a16:creationId xmlns:a16="http://schemas.microsoft.com/office/drawing/2014/main" id="{A681A84B-83F6-084B-822F-D1AB9FA5A52F}"/>
                </a:ext>
              </a:extLst>
            </p:cNvPr>
            <p:cNvGrpSpPr/>
            <p:nvPr/>
          </p:nvGrpSpPr>
          <p:grpSpPr>
            <a:xfrm>
              <a:off x="1211844" y="2078944"/>
              <a:ext cx="279100" cy="261224"/>
              <a:chOff x="765175" y="1228726"/>
              <a:chExt cx="5205413" cy="4872038"/>
            </a:xfrm>
            <a:solidFill>
              <a:schemeClr val="bg1"/>
            </a:solidFill>
          </p:grpSpPr>
          <p:sp>
            <p:nvSpPr>
              <p:cNvPr id="70" name="Freeform 6">
                <a:extLst>
                  <a:ext uri="{FF2B5EF4-FFF2-40B4-BE49-F238E27FC236}">
                    <a16:creationId xmlns:a16="http://schemas.microsoft.com/office/drawing/2014/main" id="{783A85A9-6D4E-5640-8B89-8F5F55F64FB3}"/>
                  </a:ext>
                </a:extLst>
              </p:cNvPr>
              <p:cNvSpPr>
                <a:spLocks/>
              </p:cNvSpPr>
              <p:nvPr/>
            </p:nvSpPr>
            <p:spPr bwMode="auto">
              <a:xfrm>
                <a:off x="1477963" y="23304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2 h 383"/>
                  <a:gd name="T10" fmla="*/ 3007 w 3049"/>
                  <a:gd name="T11" fmla="*/ 71 h 383"/>
                  <a:gd name="T12" fmla="*/ 3029 w 3049"/>
                  <a:gd name="T13" fmla="*/ 107 h 383"/>
                  <a:gd name="T14" fmla="*/ 3045 w 3049"/>
                  <a:gd name="T15" fmla="*/ 147 h 383"/>
                  <a:gd name="T16" fmla="*/ 3049 w 3049"/>
                  <a:gd name="T17" fmla="*/ 191 h 383"/>
                  <a:gd name="T18" fmla="*/ 3045 w 3049"/>
                  <a:gd name="T19" fmla="*/ 236 h 383"/>
                  <a:gd name="T20" fmla="*/ 3029 w 3049"/>
                  <a:gd name="T21" fmla="*/ 276 h 383"/>
                  <a:gd name="T22" fmla="*/ 3007 w 3049"/>
                  <a:gd name="T23" fmla="*/ 312 h 383"/>
                  <a:gd name="T24" fmla="*/ 2977 w 3049"/>
                  <a:gd name="T25" fmla="*/ 340 h 383"/>
                  <a:gd name="T26" fmla="*/ 2941 w 3049"/>
                  <a:gd name="T27" fmla="*/ 364 h 383"/>
                  <a:gd name="T28" fmla="*/ 2901 w 3049"/>
                  <a:gd name="T29" fmla="*/ 378 h 383"/>
                  <a:gd name="T30" fmla="*/ 2858 w 3049"/>
                  <a:gd name="T31" fmla="*/ 383 h 383"/>
                  <a:gd name="T32" fmla="*/ 191 w 3049"/>
                  <a:gd name="T33" fmla="*/ 383 h 383"/>
                  <a:gd name="T34" fmla="*/ 148 w 3049"/>
                  <a:gd name="T35" fmla="*/ 378 h 383"/>
                  <a:gd name="T36" fmla="*/ 106 w 3049"/>
                  <a:gd name="T37" fmla="*/ 364 h 383"/>
                  <a:gd name="T38" fmla="*/ 70 w 3049"/>
                  <a:gd name="T39" fmla="*/ 340 h 383"/>
                  <a:gd name="T40" fmla="*/ 42 w 3049"/>
                  <a:gd name="T41" fmla="*/ 312 h 383"/>
                  <a:gd name="T42" fmla="*/ 18 w 3049"/>
                  <a:gd name="T43" fmla="*/ 276 h 383"/>
                  <a:gd name="T44" fmla="*/ 4 w 3049"/>
                  <a:gd name="T45" fmla="*/ 236 h 383"/>
                  <a:gd name="T46" fmla="*/ 0 w 3049"/>
                  <a:gd name="T47" fmla="*/ 191 h 383"/>
                  <a:gd name="T48" fmla="*/ 4 w 3049"/>
                  <a:gd name="T49" fmla="*/ 147 h 383"/>
                  <a:gd name="T50" fmla="*/ 18 w 3049"/>
                  <a:gd name="T51" fmla="*/ 107 h 383"/>
                  <a:gd name="T52" fmla="*/ 42 w 3049"/>
                  <a:gd name="T53" fmla="*/ 71 h 383"/>
                  <a:gd name="T54" fmla="*/ 70 w 3049"/>
                  <a:gd name="T55" fmla="*/ 42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2"/>
                    </a:lnTo>
                    <a:lnTo>
                      <a:pt x="3007" y="71"/>
                    </a:lnTo>
                    <a:lnTo>
                      <a:pt x="3029" y="107"/>
                    </a:lnTo>
                    <a:lnTo>
                      <a:pt x="3045" y="147"/>
                    </a:lnTo>
                    <a:lnTo>
                      <a:pt x="3049" y="191"/>
                    </a:lnTo>
                    <a:lnTo>
                      <a:pt x="3045" y="236"/>
                    </a:lnTo>
                    <a:lnTo>
                      <a:pt x="3029" y="276"/>
                    </a:lnTo>
                    <a:lnTo>
                      <a:pt x="3007" y="312"/>
                    </a:lnTo>
                    <a:lnTo>
                      <a:pt x="2977" y="340"/>
                    </a:lnTo>
                    <a:lnTo>
                      <a:pt x="2941" y="364"/>
                    </a:lnTo>
                    <a:lnTo>
                      <a:pt x="2901" y="378"/>
                    </a:lnTo>
                    <a:lnTo>
                      <a:pt x="2858" y="383"/>
                    </a:lnTo>
                    <a:lnTo>
                      <a:pt x="191" y="383"/>
                    </a:lnTo>
                    <a:lnTo>
                      <a:pt x="148" y="378"/>
                    </a:lnTo>
                    <a:lnTo>
                      <a:pt x="106" y="364"/>
                    </a:lnTo>
                    <a:lnTo>
                      <a:pt x="70" y="340"/>
                    </a:lnTo>
                    <a:lnTo>
                      <a:pt x="42" y="312"/>
                    </a:lnTo>
                    <a:lnTo>
                      <a:pt x="18" y="276"/>
                    </a:lnTo>
                    <a:lnTo>
                      <a:pt x="4" y="236"/>
                    </a:lnTo>
                    <a:lnTo>
                      <a:pt x="0" y="191"/>
                    </a:lnTo>
                    <a:lnTo>
                      <a:pt x="4" y="147"/>
                    </a:lnTo>
                    <a:lnTo>
                      <a:pt x="18" y="107"/>
                    </a:lnTo>
                    <a:lnTo>
                      <a:pt x="42" y="71"/>
                    </a:lnTo>
                    <a:lnTo>
                      <a:pt x="70" y="42"/>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1" name="Freeform 7">
                <a:extLst>
                  <a:ext uri="{FF2B5EF4-FFF2-40B4-BE49-F238E27FC236}">
                    <a16:creationId xmlns:a16="http://schemas.microsoft.com/office/drawing/2014/main" id="{C7CDE4DD-2FAC-A640-825F-3F03E0837F28}"/>
                  </a:ext>
                </a:extLst>
              </p:cNvPr>
              <p:cNvSpPr>
                <a:spLocks/>
              </p:cNvSpPr>
              <p:nvPr/>
            </p:nvSpPr>
            <p:spPr bwMode="auto">
              <a:xfrm>
                <a:off x="1477963" y="2851151"/>
                <a:ext cx="2419350" cy="304800"/>
              </a:xfrm>
              <a:custGeom>
                <a:avLst/>
                <a:gdLst>
                  <a:gd name="T0" fmla="*/ 191 w 3049"/>
                  <a:gd name="T1" fmla="*/ 0 h 383"/>
                  <a:gd name="T2" fmla="*/ 2858 w 3049"/>
                  <a:gd name="T3" fmla="*/ 0 h 383"/>
                  <a:gd name="T4" fmla="*/ 2901 w 3049"/>
                  <a:gd name="T5" fmla="*/ 6 h 383"/>
                  <a:gd name="T6" fmla="*/ 2941 w 3049"/>
                  <a:gd name="T7" fmla="*/ 20 h 383"/>
                  <a:gd name="T8" fmla="*/ 2977 w 3049"/>
                  <a:gd name="T9" fmla="*/ 43 h 383"/>
                  <a:gd name="T10" fmla="*/ 3007 w 3049"/>
                  <a:gd name="T11" fmla="*/ 71 h 383"/>
                  <a:gd name="T12" fmla="*/ 3029 w 3049"/>
                  <a:gd name="T13" fmla="*/ 107 h 383"/>
                  <a:gd name="T14" fmla="*/ 3045 w 3049"/>
                  <a:gd name="T15" fmla="*/ 149 h 383"/>
                  <a:gd name="T16" fmla="*/ 3049 w 3049"/>
                  <a:gd name="T17" fmla="*/ 192 h 383"/>
                  <a:gd name="T18" fmla="*/ 3045 w 3049"/>
                  <a:gd name="T19" fmla="*/ 236 h 383"/>
                  <a:gd name="T20" fmla="*/ 3029 w 3049"/>
                  <a:gd name="T21" fmla="*/ 276 h 383"/>
                  <a:gd name="T22" fmla="*/ 3007 w 3049"/>
                  <a:gd name="T23" fmla="*/ 312 h 383"/>
                  <a:gd name="T24" fmla="*/ 2977 w 3049"/>
                  <a:gd name="T25" fmla="*/ 341 h 383"/>
                  <a:gd name="T26" fmla="*/ 2941 w 3049"/>
                  <a:gd name="T27" fmla="*/ 363 h 383"/>
                  <a:gd name="T28" fmla="*/ 2901 w 3049"/>
                  <a:gd name="T29" fmla="*/ 377 h 383"/>
                  <a:gd name="T30" fmla="*/ 2858 w 3049"/>
                  <a:gd name="T31" fmla="*/ 383 h 383"/>
                  <a:gd name="T32" fmla="*/ 191 w 3049"/>
                  <a:gd name="T33" fmla="*/ 383 h 383"/>
                  <a:gd name="T34" fmla="*/ 148 w 3049"/>
                  <a:gd name="T35" fmla="*/ 377 h 383"/>
                  <a:gd name="T36" fmla="*/ 106 w 3049"/>
                  <a:gd name="T37" fmla="*/ 363 h 383"/>
                  <a:gd name="T38" fmla="*/ 70 w 3049"/>
                  <a:gd name="T39" fmla="*/ 341 h 383"/>
                  <a:gd name="T40" fmla="*/ 42 w 3049"/>
                  <a:gd name="T41" fmla="*/ 312 h 383"/>
                  <a:gd name="T42" fmla="*/ 18 w 3049"/>
                  <a:gd name="T43" fmla="*/ 276 h 383"/>
                  <a:gd name="T44" fmla="*/ 4 w 3049"/>
                  <a:gd name="T45" fmla="*/ 236 h 383"/>
                  <a:gd name="T46" fmla="*/ 0 w 3049"/>
                  <a:gd name="T47" fmla="*/ 192 h 383"/>
                  <a:gd name="T48" fmla="*/ 4 w 3049"/>
                  <a:gd name="T49" fmla="*/ 149 h 383"/>
                  <a:gd name="T50" fmla="*/ 18 w 3049"/>
                  <a:gd name="T51" fmla="*/ 107 h 383"/>
                  <a:gd name="T52" fmla="*/ 42 w 3049"/>
                  <a:gd name="T53" fmla="*/ 71 h 383"/>
                  <a:gd name="T54" fmla="*/ 70 w 3049"/>
                  <a:gd name="T55" fmla="*/ 43 h 383"/>
                  <a:gd name="T56" fmla="*/ 106 w 3049"/>
                  <a:gd name="T57" fmla="*/ 20 h 383"/>
                  <a:gd name="T58" fmla="*/ 148 w 3049"/>
                  <a:gd name="T59" fmla="*/ 6 h 383"/>
                  <a:gd name="T60" fmla="*/ 191 w 3049"/>
                  <a:gd name="T61"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49" h="383">
                    <a:moveTo>
                      <a:pt x="191" y="0"/>
                    </a:moveTo>
                    <a:lnTo>
                      <a:pt x="2858" y="0"/>
                    </a:lnTo>
                    <a:lnTo>
                      <a:pt x="2901" y="6"/>
                    </a:lnTo>
                    <a:lnTo>
                      <a:pt x="2941" y="20"/>
                    </a:lnTo>
                    <a:lnTo>
                      <a:pt x="2977" y="43"/>
                    </a:lnTo>
                    <a:lnTo>
                      <a:pt x="3007" y="71"/>
                    </a:lnTo>
                    <a:lnTo>
                      <a:pt x="3029" y="107"/>
                    </a:lnTo>
                    <a:lnTo>
                      <a:pt x="3045" y="149"/>
                    </a:lnTo>
                    <a:lnTo>
                      <a:pt x="3049" y="192"/>
                    </a:lnTo>
                    <a:lnTo>
                      <a:pt x="3045" y="236"/>
                    </a:lnTo>
                    <a:lnTo>
                      <a:pt x="3029" y="276"/>
                    </a:lnTo>
                    <a:lnTo>
                      <a:pt x="3007" y="312"/>
                    </a:lnTo>
                    <a:lnTo>
                      <a:pt x="2977" y="341"/>
                    </a:lnTo>
                    <a:lnTo>
                      <a:pt x="2941" y="363"/>
                    </a:lnTo>
                    <a:lnTo>
                      <a:pt x="2901" y="377"/>
                    </a:lnTo>
                    <a:lnTo>
                      <a:pt x="2858" y="383"/>
                    </a:lnTo>
                    <a:lnTo>
                      <a:pt x="191" y="383"/>
                    </a:lnTo>
                    <a:lnTo>
                      <a:pt x="148" y="377"/>
                    </a:lnTo>
                    <a:lnTo>
                      <a:pt x="106" y="363"/>
                    </a:lnTo>
                    <a:lnTo>
                      <a:pt x="70" y="341"/>
                    </a:lnTo>
                    <a:lnTo>
                      <a:pt x="42" y="312"/>
                    </a:lnTo>
                    <a:lnTo>
                      <a:pt x="18" y="276"/>
                    </a:lnTo>
                    <a:lnTo>
                      <a:pt x="4" y="236"/>
                    </a:lnTo>
                    <a:lnTo>
                      <a:pt x="0" y="192"/>
                    </a:lnTo>
                    <a:lnTo>
                      <a:pt x="4" y="149"/>
                    </a:lnTo>
                    <a:lnTo>
                      <a:pt x="18" y="107"/>
                    </a:lnTo>
                    <a:lnTo>
                      <a:pt x="42" y="71"/>
                    </a:lnTo>
                    <a:lnTo>
                      <a:pt x="70" y="43"/>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2" name="Freeform 8">
                <a:extLst>
                  <a:ext uri="{FF2B5EF4-FFF2-40B4-BE49-F238E27FC236}">
                    <a16:creationId xmlns:a16="http://schemas.microsoft.com/office/drawing/2014/main" id="{1E11135D-53E4-4D4B-A493-9051ED4E7D5E}"/>
                  </a:ext>
                </a:extLst>
              </p:cNvPr>
              <p:cNvSpPr>
                <a:spLocks/>
              </p:cNvSpPr>
              <p:nvPr/>
            </p:nvSpPr>
            <p:spPr bwMode="auto">
              <a:xfrm>
                <a:off x="1477963" y="4935538"/>
                <a:ext cx="1422400" cy="303213"/>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73" name="Freeform 9">
                <a:extLst>
                  <a:ext uri="{FF2B5EF4-FFF2-40B4-BE49-F238E27FC236}">
                    <a16:creationId xmlns:a16="http://schemas.microsoft.com/office/drawing/2014/main" id="{EA192790-4A79-2545-B181-FB3827A0FDFC}"/>
                  </a:ext>
                </a:extLst>
              </p:cNvPr>
              <p:cNvSpPr>
                <a:spLocks noEditPoints="1"/>
              </p:cNvSpPr>
              <p:nvPr/>
            </p:nvSpPr>
            <p:spPr bwMode="auto">
              <a:xfrm>
                <a:off x="765175" y="1228726"/>
                <a:ext cx="5205413" cy="4872038"/>
              </a:xfrm>
              <a:custGeom>
                <a:avLst/>
                <a:gdLst>
                  <a:gd name="T0" fmla="*/ 3681 w 6558"/>
                  <a:gd name="T1" fmla="*/ 4366 h 6138"/>
                  <a:gd name="T2" fmla="*/ 5597 w 6558"/>
                  <a:gd name="T3" fmla="*/ 910 h 6138"/>
                  <a:gd name="T4" fmla="*/ 4282 w 6558"/>
                  <a:gd name="T5" fmla="*/ 5757 h 6138"/>
                  <a:gd name="T6" fmla="*/ 4268 w 6558"/>
                  <a:gd name="T7" fmla="*/ 4376 h 6138"/>
                  <a:gd name="T8" fmla="*/ 3426 w 6558"/>
                  <a:gd name="T9" fmla="*/ 5047 h 6138"/>
                  <a:gd name="T10" fmla="*/ 3317 w 6558"/>
                  <a:gd name="T11" fmla="*/ 5039 h 6138"/>
                  <a:gd name="T12" fmla="*/ 3227 w 6558"/>
                  <a:gd name="T13" fmla="*/ 4972 h 6138"/>
                  <a:gd name="T14" fmla="*/ 3191 w 6558"/>
                  <a:gd name="T15" fmla="*/ 4862 h 6138"/>
                  <a:gd name="T16" fmla="*/ 1088 w 6558"/>
                  <a:gd name="T17" fmla="*/ 4395 h 6138"/>
                  <a:gd name="T18" fmla="*/ 967 w 6558"/>
                  <a:gd name="T19" fmla="*/ 4354 h 6138"/>
                  <a:gd name="T20" fmla="*/ 901 w 6558"/>
                  <a:gd name="T21" fmla="*/ 4248 h 6138"/>
                  <a:gd name="T22" fmla="*/ 915 w 6558"/>
                  <a:gd name="T23" fmla="*/ 4121 h 6138"/>
                  <a:gd name="T24" fmla="*/ 1003 w 6558"/>
                  <a:gd name="T25" fmla="*/ 4034 h 6138"/>
                  <a:gd name="T26" fmla="*/ 3363 w 6558"/>
                  <a:gd name="T27" fmla="*/ 4014 h 6138"/>
                  <a:gd name="T28" fmla="*/ 3418 w 6558"/>
                  <a:gd name="T29" fmla="*/ 3793 h 6138"/>
                  <a:gd name="T30" fmla="*/ 1045 w 6558"/>
                  <a:gd name="T31" fmla="*/ 3734 h 6138"/>
                  <a:gd name="T32" fmla="*/ 939 w 6558"/>
                  <a:gd name="T33" fmla="*/ 3668 h 6138"/>
                  <a:gd name="T34" fmla="*/ 897 w 6558"/>
                  <a:gd name="T35" fmla="*/ 3549 h 6138"/>
                  <a:gd name="T36" fmla="*/ 939 w 6558"/>
                  <a:gd name="T37" fmla="*/ 3430 h 6138"/>
                  <a:gd name="T38" fmla="*/ 1045 w 6558"/>
                  <a:gd name="T39" fmla="*/ 3362 h 6138"/>
                  <a:gd name="T40" fmla="*/ 3868 w 6558"/>
                  <a:gd name="T41" fmla="*/ 3046 h 6138"/>
                  <a:gd name="T42" fmla="*/ 3755 w 6558"/>
                  <a:gd name="T43" fmla="*/ 3084 h 6138"/>
                  <a:gd name="T44" fmla="*/ 1003 w 6558"/>
                  <a:gd name="T45" fmla="*/ 3064 h 6138"/>
                  <a:gd name="T46" fmla="*/ 915 w 6558"/>
                  <a:gd name="T47" fmla="*/ 2977 h 6138"/>
                  <a:gd name="T48" fmla="*/ 901 w 6558"/>
                  <a:gd name="T49" fmla="*/ 2849 h 6138"/>
                  <a:gd name="T50" fmla="*/ 967 w 6558"/>
                  <a:gd name="T51" fmla="*/ 2744 h 6138"/>
                  <a:gd name="T52" fmla="*/ 1088 w 6558"/>
                  <a:gd name="T53" fmla="*/ 2702 h 6138"/>
                  <a:gd name="T54" fmla="*/ 3838 w 6558"/>
                  <a:gd name="T55" fmla="*/ 2720 h 6138"/>
                  <a:gd name="T56" fmla="*/ 3926 w 6558"/>
                  <a:gd name="T57" fmla="*/ 2808 h 6138"/>
                  <a:gd name="T58" fmla="*/ 3946 w 6558"/>
                  <a:gd name="T59" fmla="*/ 2907 h 6138"/>
                  <a:gd name="T60" fmla="*/ 4282 w 6558"/>
                  <a:gd name="T61" fmla="*/ 759 h 6138"/>
                  <a:gd name="T62" fmla="*/ 5794 w 6558"/>
                  <a:gd name="T63" fmla="*/ 582 h 6138"/>
                  <a:gd name="T64" fmla="*/ 5872 w 6558"/>
                  <a:gd name="T65" fmla="*/ 453 h 6138"/>
                  <a:gd name="T66" fmla="*/ 5872 w 6558"/>
                  <a:gd name="T67" fmla="*/ 12 h 6138"/>
                  <a:gd name="T68" fmla="*/ 6502 w 6558"/>
                  <a:gd name="T69" fmla="*/ 391 h 6138"/>
                  <a:gd name="T70" fmla="*/ 6558 w 6558"/>
                  <a:gd name="T71" fmla="*/ 503 h 6138"/>
                  <a:gd name="T72" fmla="*/ 6532 w 6558"/>
                  <a:gd name="T73" fmla="*/ 626 h 6138"/>
                  <a:gd name="T74" fmla="*/ 4658 w 6558"/>
                  <a:gd name="T75" fmla="*/ 5991 h 6138"/>
                  <a:gd name="T76" fmla="*/ 4592 w 6558"/>
                  <a:gd name="T77" fmla="*/ 6096 h 6138"/>
                  <a:gd name="T78" fmla="*/ 4473 w 6558"/>
                  <a:gd name="T79" fmla="*/ 6138 h 6138"/>
                  <a:gd name="T80" fmla="*/ 107 w 6558"/>
                  <a:gd name="T81" fmla="*/ 6120 h 6138"/>
                  <a:gd name="T82" fmla="*/ 20 w 6558"/>
                  <a:gd name="T83" fmla="*/ 6031 h 6138"/>
                  <a:gd name="T84" fmla="*/ 0 w 6558"/>
                  <a:gd name="T85" fmla="*/ 568 h 6138"/>
                  <a:gd name="T86" fmla="*/ 42 w 6558"/>
                  <a:gd name="T87" fmla="*/ 449 h 6138"/>
                  <a:gd name="T88" fmla="*/ 147 w 6558"/>
                  <a:gd name="T89" fmla="*/ 382 h 6138"/>
                  <a:gd name="T90" fmla="*/ 4517 w 6558"/>
                  <a:gd name="T91" fmla="*/ 382 h 6138"/>
                  <a:gd name="T92" fmla="*/ 4622 w 6558"/>
                  <a:gd name="T93" fmla="*/ 449 h 6138"/>
                  <a:gd name="T94" fmla="*/ 4664 w 6558"/>
                  <a:gd name="T95" fmla="*/ 568 h 6138"/>
                  <a:gd name="T96" fmla="*/ 5665 w 6558"/>
                  <a:gd name="T97" fmla="*/ 64 h 6138"/>
                  <a:gd name="T98" fmla="*/ 5760 w 6558"/>
                  <a:gd name="T99" fmla="*/ 6 h 6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558" h="6138">
                    <a:moveTo>
                      <a:pt x="5597" y="910"/>
                    </a:moveTo>
                    <a:lnTo>
                      <a:pt x="3763" y="3962"/>
                    </a:lnTo>
                    <a:lnTo>
                      <a:pt x="3681" y="4366"/>
                    </a:lnTo>
                    <a:lnTo>
                      <a:pt x="3997" y="4103"/>
                    </a:lnTo>
                    <a:lnTo>
                      <a:pt x="5832" y="1051"/>
                    </a:lnTo>
                    <a:lnTo>
                      <a:pt x="5597" y="910"/>
                    </a:lnTo>
                    <a:close/>
                    <a:moveTo>
                      <a:pt x="382" y="759"/>
                    </a:moveTo>
                    <a:lnTo>
                      <a:pt x="382" y="5757"/>
                    </a:lnTo>
                    <a:lnTo>
                      <a:pt x="4282" y="5757"/>
                    </a:lnTo>
                    <a:lnTo>
                      <a:pt x="4282" y="4362"/>
                    </a:lnTo>
                    <a:lnTo>
                      <a:pt x="4274" y="4370"/>
                    </a:lnTo>
                    <a:lnTo>
                      <a:pt x="4268" y="4376"/>
                    </a:lnTo>
                    <a:lnTo>
                      <a:pt x="3506" y="5007"/>
                    </a:lnTo>
                    <a:lnTo>
                      <a:pt x="3468" y="5031"/>
                    </a:lnTo>
                    <a:lnTo>
                      <a:pt x="3426" y="5047"/>
                    </a:lnTo>
                    <a:lnTo>
                      <a:pt x="3382" y="5051"/>
                    </a:lnTo>
                    <a:lnTo>
                      <a:pt x="3349" y="5049"/>
                    </a:lnTo>
                    <a:lnTo>
                      <a:pt x="3317" y="5039"/>
                    </a:lnTo>
                    <a:lnTo>
                      <a:pt x="3285" y="5025"/>
                    </a:lnTo>
                    <a:lnTo>
                      <a:pt x="3253" y="5000"/>
                    </a:lnTo>
                    <a:lnTo>
                      <a:pt x="3227" y="4972"/>
                    </a:lnTo>
                    <a:lnTo>
                      <a:pt x="3207" y="4938"/>
                    </a:lnTo>
                    <a:lnTo>
                      <a:pt x="3195" y="4900"/>
                    </a:lnTo>
                    <a:lnTo>
                      <a:pt x="3191" y="4862"/>
                    </a:lnTo>
                    <a:lnTo>
                      <a:pt x="3195" y="4823"/>
                    </a:lnTo>
                    <a:lnTo>
                      <a:pt x="3283" y="4395"/>
                    </a:lnTo>
                    <a:lnTo>
                      <a:pt x="1088" y="4395"/>
                    </a:lnTo>
                    <a:lnTo>
                      <a:pt x="1045" y="4391"/>
                    </a:lnTo>
                    <a:lnTo>
                      <a:pt x="1003" y="4376"/>
                    </a:lnTo>
                    <a:lnTo>
                      <a:pt x="967" y="4354"/>
                    </a:lnTo>
                    <a:lnTo>
                      <a:pt x="939" y="4324"/>
                    </a:lnTo>
                    <a:lnTo>
                      <a:pt x="915" y="4288"/>
                    </a:lnTo>
                    <a:lnTo>
                      <a:pt x="901" y="4248"/>
                    </a:lnTo>
                    <a:lnTo>
                      <a:pt x="897" y="4205"/>
                    </a:lnTo>
                    <a:lnTo>
                      <a:pt x="901" y="4161"/>
                    </a:lnTo>
                    <a:lnTo>
                      <a:pt x="915" y="4121"/>
                    </a:lnTo>
                    <a:lnTo>
                      <a:pt x="939" y="4085"/>
                    </a:lnTo>
                    <a:lnTo>
                      <a:pt x="967" y="4056"/>
                    </a:lnTo>
                    <a:lnTo>
                      <a:pt x="1003" y="4034"/>
                    </a:lnTo>
                    <a:lnTo>
                      <a:pt x="1045" y="4018"/>
                    </a:lnTo>
                    <a:lnTo>
                      <a:pt x="1088" y="4014"/>
                    </a:lnTo>
                    <a:lnTo>
                      <a:pt x="3363" y="4014"/>
                    </a:lnTo>
                    <a:lnTo>
                      <a:pt x="3394" y="3855"/>
                    </a:lnTo>
                    <a:lnTo>
                      <a:pt x="3404" y="3823"/>
                    </a:lnTo>
                    <a:lnTo>
                      <a:pt x="3418" y="3793"/>
                    </a:lnTo>
                    <a:lnTo>
                      <a:pt x="3452" y="3740"/>
                    </a:lnTo>
                    <a:lnTo>
                      <a:pt x="1088" y="3740"/>
                    </a:lnTo>
                    <a:lnTo>
                      <a:pt x="1045" y="3734"/>
                    </a:lnTo>
                    <a:lnTo>
                      <a:pt x="1003" y="3720"/>
                    </a:lnTo>
                    <a:lnTo>
                      <a:pt x="967" y="3698"/>
                    </a:lnTo>
                    <a:lnTo>
                      <a:pt x="939" y="3668"/>
                    </a:lnTo>
                    <a:lnTo>
                      <a:pt x="915" y="3632"/>
                    </a:lnTo>
                    <a:lnTo>
                      <a:pt x="901" y="3593"/>
                    </a:lnTo>
                    <a:lnTo>
                      <a:pt x="897" y="3549"/>
                    </a:lnTo>
                    <a:lnTo>
                      <a:pt x="901" y="3505"/>
                    </a:lnTo>
                    <a:lnTo>
                      <a:pt x="915" y="3465"/>
                    </a:lnTo>
                    <a:lnTo>
                      <a:pt x="939" y="3430"/>
                    </a:lnTo>
                    <a:lnTo>
                      <a:pt x="967" y="3400"/>
                    </a:lnTo>
                    <a:lnTo>
                      <a:pt x="1003" y="3378"/>
                    </a:lnTo>
                    <a:lnTo>
                      <a:pt x="1045" y="3362"/>
                    </a:lnTo>
                    <a:lnTo>
                      <a:pt x="1088" y="3358"/>
                    </a:lnTo>
                    <a:lnTo>
                      <a:pt x="3681" y="3358"/>
                    </a:lnTo>
                    <a:lnTo>
                      <a:pt x="3868" y="3046"/>
                    </a:lnTo>
                    <a:lnTo>
                      <a:pt x="3834" y="3066"/>
                    </a:lnTo>
                    <a:lnTo>
                      <a:pt x="3796" y="3080"/>
                    </a:lnTo>
                    <a:lnTo>
                      <a:pt x="3755" y="3084"/>
                    </a:lnTo>
                    <a:lnTo>
                      <a:pt x="1088" y="3084"/>
                    </a:lnTo>
                    <a:lnTo>
                      <a:pt x="1045" y="3078"/>
                    </a:lnTo>
                    <a:lnTo>
                      <a:pt x="1003" y="3064"/>
                    </a:lnTo>
                    <a:lnTo>
                      <a:pt x="967" y="3042"/>
                    </a:lnTo>
                    <a:lnTo>
                      <a:pt x="939" y="3012"/>
                    </a:lnTo>
                    <a:lnTo>
                      <a:pt x="915" y="2977"/>
                    </a:lnTo>
                    <a:lnTo>
                      <a:pt x="901" y="2937"/>
                    </a:lnTo>
                    <a:lnTo>
                      <a:pt x="897" y="2893"/>
                    </a:lnTo>
                    <a:lnTo>
                      <a:pt x="901" y="2849"/>
                    </a:lnTo>
                    <a:lnTo>
                      <a:pt x="915" y="2808"/>
                    </a:lnTo>
                    <a:lnTo>
                      <a:pt x="939" y="2774"/>
                    </a:lnTo>
                    <a:lnTo>
                      <a:pt x="967" y="2744"/>
                    </a:lnTo>
                    <a:lnTo>
                      <a:pt x="1003" y="2720"/>
                    </a:lnTo>
                    <a:lnTo>
                      <a:pt x="1045" y="2706"/>
                    </a:lnTo>
                    <a:lnTo>
                      <a:pt x="1088" y="2702"/>
                    </a:lnTo>
                    <a:lnTo>
                      <a:pt x="3755" y="2702"/>
                    </a:lnTo>
                    <a:lnTo>
                      <a:pt x="3798" y="2706"/>
                    </a:lnTo>
                    <a:lnTo>
                      <a:pt x="3838" y="2720"/>
                    </a:lnTo>
                    <a:lnTo>
                      <a:pt x="3874" y="2744"/>
                    </a:lnTo>
                    <a:lnTo>
                      <a:pt x="3904" y="2774"/>
                    </a:lnTo>
                    <a:lnTo>
                      <a:pt x="3926" y="2808"/>
                    </a:lnTo>
                    <a:lnTo>
                      <a:pt x="3942" y="2849"/>
                    </a:lnTo>
                    <a:lnTo>
                      <a:pt x="3946" y="2893"/>
                    </a:lnTo>
                    <a:lnTo>
                      <a:pt x="3946" y="2907"/>
                    </a:lnTo>
                    <a:lnTo>
                      <a:pt x="3944" y="2921"/>
                    </a:lnTo>
                    <a:lnTo>
                      <a:pt x="4282" y="2359"/>
                    </a:lnTo>
                    <a:lnTo>
                      <a:pt x="4282" y="759"/>
                    </a:lnTo>
                    <a:lnTo>
                      <a:pt x="382" y="759"/>
                    </a:lnTo>
                    <a:close/>
                    <a:moveTo>
                      <a:pt x="5872" y="453"/>
                    </a:moveTo>
                    <a:lnTo>
                      <a:pt x="5794" y="582"/>
                    </a:lnTo>
                    <a:lnTo>
                      <a:pt x="6029" y="723"/>
                    </a:lnTo>
                    <a:lnTo>
                      <a:pt x="6106" y="594"/>
                    </a:lnTo>
                    <a:lnTo>
                      <a:pt x="5872" y="453"/>
                    </a:lnTo>
                    <a:close/>
                    <a:moveTo>
                      <a:pt x="5798" y="0"/>
                    </a:moveTo>
                    <a:lnTo>
                      <a:pt x="5834" y="2"/>
                    </a:lnTo>
                    <a:lnTo>
                      <a:pt x="5872" y="12"/>
                    </a:lnTo>
                    <a:lnTo>
                      <a:pt x="5905" y="28"/>
                    </a:lnTo>
                    <a:lnTo>
                      <a:pt x="6467" y="364"/>
                    </a:lnTo>
                    <a:lnTo>
                      <a:pt x="6502" y="391"/>
                    </a:lnTo>
                    <a:lnTo>
                      <a:pt x="6528" y="425"/>
                    </a:lnTo>
                    <a:lnTo>
                      <a:pt x="6548" y="461"/>
                    </a:lnTo>
                    <a:lnTo>
                      <a:pt x="6558" y="503"/>
                    </a:lnTo>
                    <a:lnTo>
                      <a:pt x="6558" y="544"/>
                    </a:lnTo>
                    <a:lnTo>
                      <a:pt x="6550" y="586"/>
                    </a:lnTo>
                    <a:lnTo>
                      <a:pt x="6532" y="626"/>
                    </a:lnTo>
                    <a:lnTo>
                      <a:pt x="4664" y="3736"/>
                    </a:lnTo>
                    <a:lnTo>
                      <a:pt x="4664" y="5947"/>
                    </a:lnTo>
                    <a:lnTo>
                      <a:pt x="4658" y="5991"/>
                    </a:lnTo>
                    <a:lnTo>
                      <a:pt x="4644" y="6031"/>
                    </a:lnTo>
                    <a:lnTo>
                      <a:pt x="4622" y="6067"/>
                    </a:lnTo>
                    <a:lnTo>
                      <a:pt x="4592" y="6096"/>
                    </a:lnTo>
                    <a:lnTo>
                      <a:pt x="4556" y="6120"/>
                    </a:lnTo>
                    <a:lnTo>
                      <a:pt x="4517" y="6134"/>
                    </a:lnTo>
                    <a:lnTo>
                      <a:pt x="4473" y="6138"/>
                    </a:lnTo>
                    <a:lnTo>
                      <a:pt x="191" y="6138"/>
                    </a:lnTo>
                    <a:lnTo>
                      <a:pt x="147" y="6134"/>
                    </a:lnTo>
                    <a:lnTo>
                      <a:pt x="107" y="6120"/>
                    </a:lnTo>
                    <a:lnTo>
                      <a:pt x="72" y="6096"/>
                    </a:lnTo>
                    <a:lnTo>
                      <a:pt x="42" y="6067"/>
                    </a:lnTo>
                    <a:lnTo>
                      <a:pt x="20" y="6031"/>
                    </a:lnTo>
                    <a:lnTo>
                      <a:pt x="6" y="5991"/>
                    </a:lnTo>
                    <a:lnTo>
                      <a:pt x="0" y="5947"/>
                    </a:lnTo>
                    <a:lnTo>
                      <a:pt x="0" y="568"/>
                    </a:lnTo>
                    <a:lnTo>
                      <a:pt x="6" y="525"/>
                    </a:lnTo>
                    <a:lnTo>
                      <a:pt x="20" y="483"/>
                    </a:lnTo>
                    <a:lnTo>
                      <a:pt x="42" y="449"/>
                    </a:lnTo>
                    <a:lnTo>
                      <a:pt x="72" y="419"/>
                    </a:lnTo>
                    <a:lnTo>
                      <a:pt x="107" y="395"/>
                    </a:lnTo>
                    <a:lnTo>
                      <a:pt x="147" y="382"/>
                    </a:lnTo>
                    <a:lnTo>
                      <a:pt x="191" y="378"/>
                    </a:lnTo>
                    <a:lnTo>
                      <a:pt x="4473" y="378"/>
                    </a:lnTo>
                    <a:lnTo>
                      <a:pt x="4517" y="382"/>
                    </a:lnTo>
                    <a:lnTo>
                      <a:pt x="4556" y="395"/>
                    </a:lnTo>
                    <a:lnTo>
                      <a:pt x="4592" y="419"/>
                    </a:lnTo>
                    <a:lnTo>
                      <a:pt x="4622" y="449"/>
                    </a:lnTo>
                    <a:lnTo>
                      <a:pt x="4644" y="483"/>
                    </a:lnTo>
                    <a:lnTo>
                      <a:pt x="4658" y="525"/>
                    </a:lnTo>
                    <a:lnTo>
                      <a:pt x="4664" y="568"/>
                    </a:lnTo>
                    <a:lnTo>
                      <a:pt x="4664" y="1723"/>
                    </a:lnTo>
                    <a:lnTo>
                      <a:pt x="5643" y="93"/>
                    </a:lnTo>
                    <a:lnTo>
                      <a:pt x="5665" y="64"/>
                    </a:lnTo>
                    <a:lnTo>
                      <a:pt x="5693" y="38"/>
                    </a:lnTo>
                    <a:lnTo>
                      <a:pt x="5724" y="18"/>
                    </a:lnTo>
                    <a:lnTo>
                      <a:pt x="5760" y="6"/>
                    </a:lnTo>
                    <a:lnTo>
                      <a:pt x="57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nvGrpSpPr>
          <p:cNvPr id="74" name="Grupo 73">
            <a:extLst>
              <a:ext uri="{FF2B5EF4-FFF2-40B4-BE49-F238E27FC236}">
                <a16:creationId xmlns:a16="http://schemas.microsoft.com/office/drawing/2014/main" id="{835AE395-D0DE-F84C-BE59-EEF9A2CB8EA3}"/>
              </a:ext>
            </a:extLst>
          </p:cNvPr>
          <p:cNvGrpSpPr/>
          <p:nvPr/>
        </p:nvGrpSpPr>
        <p:grpSpPr>
          <a:xfrm>
            <a:off x="6387495" y="4915232"/>
            <a:ext cx="531730" cy="531730"/>
            <a:chOff x="6132026" y="4915477"/>
            <a:chExt cx="531730" cy="531730"/>
          </a:xfrm>
        </p:grpSpPr>
        <p:sp>
          <p:nvSpPr>
            <p:cNvPr id="75" name="Oval 259">
              <a:extLst>
                <a:ext uri="{FF2B5EF4-FFF2-40B4-BE49-F238E27FC236}">
                  <a16:creationId xmlns:a16="http://schemas.microsoft.com/office/drawing/2014/main" id="{47FAE1A6-77A4-C94E-9EE8-594E6AF63E0C}"/>
                </a:ext>
              </a:extLst>
            </p:cNvPr>
            <p:cNvSpPr/>
            <p:nvPr/>
          </p:nvSpPr>
          <p:spPr>
            <a:xfrm>
              <a:off x="6132026" y="4915477"/>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dirty="0"/>
            </a:p>
          </p:txBody>
        </p:sp>
        <p:sp>
          <p:nvSpPr>
            <p:cNvPr id="76" name="Freeform 22">
              <a:extLst>
                <a:ext uri="{FF2B5EF4-FFF2-40B4-BE49-F238E27FC236}">
                  <a16:creationId xmlns:a16="http://schemas.microsoft.com/office/drawing/2014/main" id="{F215E076-A242-EB4F-8BAE-E197E88A96D3}"/>
                </a:ext>
              </a:extLst>
            </p:cNvPr>
            <p:cNvSpPr>
              <a:spLocks/>
            </p:cNvSpPr>
            <p:nvPr/>
          </p:nvSpPr>
          <p:spPr bwMode="auto">
            <a:xfrm>
              <a:off x="6472204" y="5103797"/>
              <a:ext cx="7266" cy="11764"/>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77" name="Freeform 24">
              <a:extLst>
                <a:ext uri="{FF2B5EF4-FFF2-40B4-BE49-F238E27FC236}">
                  <a16:creationId xmlns:a16="http://schemas.microsoft.com/office/drawing/2014/main" id="{164F7143-4CB3-3B4D-AD36-0C738DEC9E76}"/>
                </a:ext>
              </a:extLst>
            </p:cNvPr>
            <p:cNvSpPr>
              <a:spLocks noEditPoints="1"/>
            </p:cNvSpPr>
            <p:nvPr/>
          </p:nvSpPr>
          <p:spPr bwMode="auto">
            <a:xfrm>
              <a:off x="6434490" y="5064491"/>
              <a:ext cx="71691" cy="71761"/>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78" name="Freeform 25">
              <a:extLst>
                <a:ext uri="{FF2B5EF4-FFF2-40B4-BE49-F238E27FC236}">
                  <a16:creationId xmlns:a16="http://schemas.microsoft.com/office/drawing/2014/main" id="{F51E64AD-3189-9D48-A509-91952ADD5B5C}"/>
                </a:ext>
              </a:extLst>
            </p:cNvPr>
            <p:cNvSpPr>
              <a:spLocks/>
            </p:cNvSpPr>
            <p:nvPr/>
          </p:nvSpPr>
          <p:spPr bwMode="auto">
            <a:xfrm>
              <a:off x="6284671" y="5224275"/>
              <a:ext cx="51485" cy="67056"/>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79" name="Freeform 26">
              <a:extLst>
                <a:ext uri="{FF2B5EF4-FFF2-40B4-BE49-F238E27FC236}">
                  <a16:creationId xmlns:a16="http://schemas.microsoft.com/office/drawing/2014/main" id="{8E969CC4-31B2-B446-BD70-4CD4BA34F7C1}"/>
                </a:ext>
              </a:extLst>
            </p:cNvPr>
            <p:cNvSpPr>
              <a:spLocks/>
            </p:cNvSpPr>
            <p:nvPr/>
          </p:nvSpPr>
          <p:spPr bwMode="auto">
            <a:xfrm>
              <a:off x="6364598" y="5188222"/>
              <a:ext cx="51485" cy="103109"/>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80" name="Freeform 27">
              <a:extLst>
                <a:ext uri="{FF2B5EF4-FFF2-40B4-BE49-F238E27FC236}">
                  <a16:creationId xmlns:a16="http://schemas.microsoft.com/office/drawing/2014/main" id="{6B2FCD41-0260-B443-9C8A-938EA853DA11}"/>
                </a:ext>
              </a:extLst>
            </p:cNvPr>
            <p:cNvSpPr>
              <a:spLocks/>
            </p:cNvSpPr>
            <p:nvPr/>
          </p:nvSpPr>
          <p:spPr bwMode="auto">
            <a:xfrm>
              <a:off x="6444524" y="5146978"/>
              <a:ext cx="51623" cy="144353"/>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81" name="Freeform 28">
              <a:extLst>
                <a:ext uri="{FF2B5EF4-FFF2-40B4-BE49-F238E27FC236}">
                  <a16:creationId xmlns:a16="http://schemas.microsoft.com/office/drawing/2014/main" id="{68C66706-D639-4241-AEB9-14552FFA7FAE}"/>
                </a:ext>
              </a:extLst>
            </p:cNvPr>
            <p:cNvSpPr>
              <a:spLocks/>
            </p:cNvSpPr>
            <p:nvPr/>
          </p:nvSpPr>
          <p:spPr bwMode="auto">
            <a:xfrm>
              <a:off x="6282111" y="5112032"/>
              <a:ext cx="145943" cy="86501"/>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grpSp>
    </p:spTree>
    <p:extLst>
      <p:ext uri="{BB962C8B-B14F-4D97-AF65-F5344CB8AC3E}">
        <p14:creationId xmlns:p14="http://schemas.microsoft.com/office/powerpoint/2010/main" val="119491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9A328-6B14-484A-923E-1BB437793EA4}"/>
              </a:ext>
            </a:extLst>
          </p:cNvPr>
          <p:cNvSpPr txBox="1">
            <a:spLocks/>
          </p:cNvSpPr>
          <p:nvPr/>
        </p:nvSpPr>
        <p:spPr>
          <a:xfrm>
            <a:off x="3855554" y="595185"/>
            <a:ext cx="5181113" cy="522664"/>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400" dirty="0">
                <a:latin typeface="Arial Black" panose="020B0604020202020204" pitchFamily="34" charset="0"/>
                <a:ea typeface="Ebrima" panose="02000000000000000000" pitchFamily="2" charset="0"/>
                <a:cs typeface="Arial Black" panose="020B0604020202020204" pitchFamily="34" charset="0"/>
              </a:rPr>
              <a:t>PRESUPUESTO SOLICITADO</a:t>
            </a:r>
          </a:p>
          <a:p>
            <a:pPr algn="ctr"/>
            <a:r>
              <a:rPr lang="es-GT" sz="3600" dirty="0">
                <a:latin typeface="Arial Black" panose="020B0604020202020204" pitchFamily="34" charset="0"/>
                <a:ea typeface="Ebrima" panose="02000000000000000000" pitchFamily="2" charset="0"/>
                <a:cs typeface="Arial Black" panose="020B0604020202020204" pitchFamily="34" charset="0"/>
              </a:rPr>
              <a:t>2019</a:t>
            </a:r>
            <a:endParaRPr lang="en-US" sz="3600" dirty="0">
              <a:latin typeface="Arial Black" panose="020B0604020202020204" pitchFamily="34" charset="0"/>
              <a:cs typeface="Arial Black" panose="020B0604020202020204" pitchFamily="34" charset="0"/>
            </a:endParaRPr>
          </a:p>
        </p:txBody>
      </p:sp>
      <p:sp>
        <p:nvSpPr>
          <p:cNvPr id="3" name="Shape 244">
            <a:extLst>
              <a:ext uri="{FF2B5EF4-FFF2-40B4-BE49-F238E27FC236}">
                <a16:creationId xmlns:a16="http://schemas.microsoft.com/office/drawing/2014/main" id="{4E9169CC-5266-3342-AFFE-A16FE220AF00}"/>
              </a:ext>
            </a:extLst>
          </p:cNvPr>
          <p:cNvSpPr/>
          <p:nvPr/>
        </p:nvSpPr>
        <p:spPr>
          <a:xfrm>
            <a:off x="2378424" y="4270729"/>
            <a:ext cx="3444009" cy="949849"/>
          </a:xfrm>
          <a:prstGeom prst="homePlate">
            <a:avLst>
              <a:gd name="adj" fmla="val 35440"/>
            </a:avLst>
          </a:prstGeom>
          <a:solidFill>
            <a:schemeClr val="tx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SzPts val="1100"/>
              <a:buNone/>
            </a:pPr>
            <a:endParaRPr dirty="0"/>
          </a:p>
        </p:txBody>
      </p:sp>
      <p:sp>
        <p:nvSpPr>
          <p:cNvPr id="4" name="Shape 246">
            <a:extLst>
              <a:ext uri="{FF2B5EF4-FFF2-40B4-BE49-F238E27FC236}">
                <a16:creationId xmlns:a16="http://schemas.microsoft.com/office/drawing/2014/main" id="{AC69525C-BC88-2E4F-B689-FDDC12B50D2B}"/>
              </a:ext>
            </a:extLst>
          </p:cNvPr>
          <p:cNvSpPr/>
          <p:nvPr/>
        </p:nvSpPr>
        <p:spPr>
          <a:xfrm>
            <a:off x="2378423" y="2395496"/>
            <a:ext cx="4025459" cy="949849"/>
          </a:xfrm>
          <a:prstGeom prst="homePlate">
            <a:avLst>
              <a:gd name="adj" fmla="val 35440"/>
            </a:avLst>
          </a:prstGeom>
          <a:solidFill>
            <a:schemeClr val="tx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SzPts val="1100"/>
              <a:buNone/>
            </a:pPr>
            <a:endParaRPr dirty="0">
              <a:solidFill>
                <a:schemeClr val="accent1"/>
              </a:solidFill>
            </a:endParaRPr>
          </a:p>
        </p:txBody>
      </p:sp>
      <p:sp>
        <p:nvSpPr>
          <p:cNvPr id="5" name="Shape 249">
            <a:extLst>
              <a:ext uri="{FF2B5EF4-FFF2-40B4-BE49-F238E27FC236}">
                <a16:creationId xmlns:a16="http://schemas.microsoft.com/office/drawing/2014/main" id="{A9422D93-72FB-E443-9A42-5D444BFB6425}"/>
              </a:ext>
            </a:extLst>
          </p:cNvPr>
          <p:cNvSpPr/>
          <p:nvPr/>
        </p:nvSpPr>
        <p:spPr>
          <a:xfrm>
            <a:off x="1280432" y="2233932"/>
            <a:ext cx="1125831" cy="1115188"/>
          </a:xfrm>
          <a:custGeom>
            <a:avLst/>
            <a:gdLst/>
            <a:ahLst/>
            <a:cxnLst/>
            <a:rect l="0" t="0" r="0" b="0"/>
            <a:pathLst>
              <a:path w="120000" h="120000" extrusionOk="0">
                <a:moveTo>
                  <a:pt x="552" y="0"/>
                </a:moveTo>
                <a:lnTo>
                  <a:pt x="120000" y="17302"/>
                </a:lnTo>
                <a:lnTo>
                  <a:pt x="120000" y="119999"/>
                </a:lnTo>
                <a:lnTo>
                  <a:pt x="0" y="120000"/>
                </a:lnTo>
                <a:cubicBezTo>
                  <a:pt x="184" y="79999"/>
                  <a:pt x="368" y="40000"/>
                  <a:pt x="552" y="0"/>
                </a:cubicBezTo>
                <a:close/>
              </a:path>
            </a:pathLst>
          </a:custGeom>
          <a:solidFill>
            <a:schemeClr val="tx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dirty="0">
              <a:solidFill>
                <a:srgbClr val="FFFFFF"/>
              </a:solidFill>
              <a:latin typeface="Arial"/>
              <a:ea typeface="Arial"/>
              <a:cs typeface="Arial"/>
              <a:sym typeface="Arial"/>
            </a:endParaRPr>
          </a:p>
        </p:txBody>
      </p:sp>
      <p:sp>
        <p:nvSpPr>
          <p:cNvPr id="6" name="Shape 251">
            <a:extLst>
              <a:ext uri="{FF2B5EF4-FFF2-40B4-BE49-F238E27FC236}">
                <a16:creationId xmlns:a16="http://schemas.microsoft.com/office/drawing/2014/main" id="{8AEFB88A-3B09-8F49-8D0D-EC93CF141654}"/>
              </a:ext>
            </a:extLst>
          </p:cNvPr>
          <p:cNvSpPr/>
          <p:nvPr/>
        </p:nvSpPr>
        <p:spPr>
          <a:xfrm rot="10800000" flipH="1">
            <a:off x="1283023" y="4287423"/>
            <a:ext cx="1123170" cy="1190446"/>
          </a:xfrm>
          <a:custGeom>
            <a:avLst/>
            <a:gdLst/>
            <a:ahLst/>
            <a:cxnLst/>
            <a:rect l="0" t="0" r="0" b="0"/>
            <a:pathLst>
              <a:path w="120000" h="120000" extrusionOk="0">
                <a:moveTo>
                  <a:pt x="277" y="0"/>
                </a:moveTo>
                <a:lnTo>
                  <a:pt x="120000" y="25882"/>
                </a:lnTo>
                <a:lnTo>
                  <a:pt x="120000" y="120000"/>
                </a:lnTo>
                <a:lnTo>
                  <a:pt x="0" y="105098"/>
                </a:lnTo>
                <a:cubicBezTo>
                  <a:pt x="184" y="70065"/>
                  <a:pt x="92" y="35032"/>
                  <a:pt x="277" y="0"/>
                </a:cubicBezTo>
                <a:close/>
              </a:path>
            </a:pathLst>
          </a:custGeom>
          <a:solidFill>
            <a:schemeClr val="tx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dirty="0">
              <a:solidFill>
                <a:srgbClr val="FFFFFF"/>
              </a:solidFill>
              <a:latin typeface="Arial"/>
              <a:ea typeface="Arial"/>
              <a:cs typeface="Arial"/>
              <a:sym typeface="Arial"/>
            </a:endParaRPr>
          </a:p>
        </p:txBody>
      </p:sp>
      <p:sp>
        <p:nvSpPr>
          <p:cNvPr id="7" name="Shape 252">
            <a:extLst>
              <a:ext uri="{FF2B5EF4-FFF2-40B4-BE49-F238E27FC236}">
                <a16:creationId xmlns:a16="http://schemas.microsoft.com/office/drawing/2014/main" id="{DAFC5658-AF32-3149-893D-28BE20381077}"/>
              </a:ext>
            </a:extLst>
          </p:cNvPr>
          <p:cNvSpPr/>
          <p:nvPr/>
        </p:nvSpPr>
        <p:spPr>
          <a:xfrm rot="10800000">
            <a:off x="178591" y="4282167"/>
            <a:ext cx="1112528" cy="1193107"/>
          </a:xfrm>
          <a:custGeom>
            <a:avLst/>
            <a:gdLst/>
            <a:ahLst/>
            <a:cxnLst/>
            <a:rect l="0" t="0" r="0" b="0"/>
            <a:pathLst>
              <a:path w="120000" h="120000" extrusionOk="0">
                <a:moveTo>
                  <a:pt x="33" y="0"/>
                </a:moveTo>
                <a:lnTo>
                  <a:pt x="120000" y="25565"/>
                </a:lnTo>
                <a:lnTo>
                  <a:pt x="120000" y="120000"/>
                </a:lnTo>
                <a:lnTo>
                  <a:pt x="313" y="105130"/>
                </a:lnTo>
                <a:cubicBezTo>
                  <a:pt x="499" y="70173"/>
                  <a:pt x="-152" y="34956"/>
                  <a:pt x="33" y="0"/>
                </a:cubicBezTo>
                <a:close/>
              </a:path>
            </a:pathLst>
          </a:custGeom>
          <a:solidFill>
            <a:schemeClr val="tx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dirty="0">
              <a:solidFill>
                <a:srgbClr val="FFFFFF"/>
              </a:solidFill>
              <a:latin typeface="Arial"/>
              <a:ea typeface="Arial"/>
              <a:cs typeface="Arial"/>
              <a:sym typeface="Arial"/>
            </a:endParaRPr>
          </a:p>
        </p:txBody>
      </p:sp>
      <p:sp>
        <p:nvSpPr>
          <p:cNvPr id="8" name="Shape 253">
            <a:extLst>
              <a:ext uri="{FF2B5EF4-FFF2-40B4-BE49-F238E27FC236}">
                <a16:creationId xmlns:a16="http://schemas.microsoft.com/office/drawing/2014/main" id="{03079E46-57DB-B747-A9A4-B9CB8D2C341F}"/>
              </a:ext>
            </a:extLst>
          </p:cNvPr>
          <p:cNvSpPr/>
          <p:nvPr/>
        </p:nvSpPr>
        <p:spPr>
          <a:xfrm flipH="1">
            <a:off x="183102" y="2238902"/>
            <a:ext cx="1118609" cy="1109867"/>
          </a:xfrm>
          <a:custGeom>
            <a:avLst/>
            <a:gdLst/>
            <a:ahLst/>
            <a:cxnLst/>
            <a:rect l="0" t="0" r="0" b="0"/>
            <a:pathLst>
              <a:path w="120000" h="120000" extrusionOk="0">
                <a:moveTo>
                  <a:pt x="80" y="0"/>
                </a:moveTo>
                <a:lnTo>
                  <a:pt x="120000" y="17383"/>
                </a:lnTo>
                <a:lnTo>
                  <a:pt x="120000" y="120000"/>
                </a:lnTo>
                <a:lnTo>
                  <a:pt x="80" y="119999"/>
                </a:lnTo>
                <a:cubicBezTo>
                  <a:pt x="-197" y="79999"/>
                  <a:pt x="358" y="40000"/>
                  <a:pt x="80" y="0"/>
                </a:cubicBezTo>
                <a:close/>
              </a:path>
            </a:pathLst>
          </a:custGeom>
          <a:solidFill>
            <a:schemeClr val="tx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dirty="0">
              <a:solidFill>
                <a:srgbClr val="FFFFFF"/>
              </a:solidFill>
              <a:latin typeface="Arial"/>
              <a:ea typeface="Arial"/>
              <a:cs typeface="Arial"/>
              <a:sym typeface="Arial"/>
            </a:endParaRPr>
          </a:p>
        </p:txBody>
      </p:sp>
      <p:sp>
        <p:nvSpPr>
          <p:cNvPr id="9" name="Shape 260">
            <a:extLst>
              <a:ext uri="{FF2B5EF4-FFF2-40B4-BE49-F238E27FC236}">
                <a16:creationId xmlns:a16="http://schemas.microsoft.com/office/drawing/2014/main" id="{135A188A-E15B-7848-AB54-C1D2A10C1088}"/>
              </a:ext>
            </a:extLst>
          </p:cNvPr>
          <p:cNvSpPr txBox="1"/>
          <p:nvPr/>
        </p:nvSpPr>
        <p:spPr>
          <a:xfrm>
            <a:off x="2456460" y="2580547"/>
            <a:ext cx="756002" cy="569757"/>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3600" b="1" i="0" u="none" strike="noStrike" cap="none" dirty="0">
                <a:solidFill>
                  <a:srgbClr val="FFFFFF"/>
                </a:solidFill>
                <a:latin typeface="Nixie One"/>
                <a:ea typeface="Nixie One"/>
                <a:cs typeface="Nixie One"/>
                <a:sym typeface="Nixie One"/>
              </a:rPr>
              <a:t>09</a:t>
            </a:r>
            <a:endParaRPr sz="3600" b="1" dirty="0">
              <a:latin typeface="Nixie One"/>
              <a:ea typeface="Nixie One"/>
              <a:cs typeface="Nixie One"/>
              <a:sym typeface="Nixie One"/>
            </a:endParaRPr>
          </a:p>
        </p:txBody>
      </p:sp>
      <p:cxnSp>
        <p:nvCxnSpPr>
          <p:cNvPr id="10" name="Shape 261">
            <a:extLst>
              <a:ext uri="{FF2B5EF4-FFF2-40B4-BE49-F238E27FC236}">
                <a16:creationId xmlns:a16="http://schemas.microsoft.com/office/drawing/2014/main" id="{ABA5F5A5-B019-EB46-9BD9-FA85268F147F}"/>
              </a:ext>
            </a:extLst>
          </p:cNvPr>
          <p:cNvCxnSpPr>
            <a:cxnSpLocks/>
          </p:cNvCxnSpPr>
          <p:nvPr/>
        </p:nvCxnSpPr>
        <p:spPr>
          <a:xfrm>
            <a:off x="3175052" y="2586912"/>
            <a:ext cx="0" cy="497920"/>
          </a:xfrm>
          <a:prstGeom prst="straightConnector1">
            <a:avLst/>
          </a:prstGeom>
          <a:noFill/>
          <a:ln w="9525" cap="rnd" cmpd="sng">
            <a:solidFill>
              <a:srgbClr val="FFFFFF"/>
            </a:solidFill>
            <a:prstDash val="solid"/>
            <a:round/>
            <a:headEnd type="none" w="sm" len="sm"/>
            <a:tailEnd type="none" w="sm" len="sm"/>
          </a:ln>
        </p:spPr>
      </p:cxnSp>
      <p:sp>
        <p:nvSpPr>
          <p:cNvPr id="11" name="Shape 262">
            <a:extLst>
              <a:ext uri="{FF2B5EF4-FFF2-40B4-BE49-F238E27FC236}">
                <a16:creationId xmlns:a16="http://schemas.microsoft.com/office/drawing/2014/main" id="{BEC7B523-4CA5-9943-B4A4-BACDCC5D6031}"/>
              </a:ext>
            </a:extLst>
          </p:cNvPr>
          <p:cNvSpPr txBox="1"/>
          <p:nvPr/>
        </p:nvSpPr>
        <p:spPr>
          <a:xfrm>
            <a:off x="3131965" y="2586912"/>
            <a:ext cx="1754882" cy="583440"/>
          </a:xfrm>
          <a:prstGeom prst="rect">
            <a:avLst/>
          </a:prstGeom>
          <a:noFill/>
          <a:ln>
            <a:noFill/>
          </a:ln>
        </p:spPr>
        <p:txBody>
          <a:bodyPr spcFirstLastPara="1" wrap="square" lIns="91425" tIns="45700" rIns="91425" bIns="45700" anchor="ctr" anchorCtr="0">
            <a:noAutofit/>
          </a:bodyPr>
          <a:lstStyle/>
          <a:p>
            <a:pPr marL="0" marR="0" lvl="0" indent="0" algn="l" rtl="0">
              <a:lnSpc>
                <a:spcPct val="83333"/>
              </a:lnSpc>
              <a:spcBef>
                <a:spcPts val="0"/>
              </a:spcBef>
              <a:spcAft>
                <a:spcPts val="0"/>
              </a:spcAft>
              <a:buNone/>
            </a:pPr>
            <a:r>
              <a:rPr lang="es-GT" sz="1600" b="1" i="0" u="none" strike="noStrike" cap="none" dirty="0">
                <a:solidFill>
                  <a:srgbClr val="FFFFFF"/>
                </a:solidFill>
                <a:latin typeface="Nixie One"/>
                <a:ea typeface="Nixie One"/>
                <a:cs typeface="Nixie One"/>
                <a:sym typeface="Nixie One"/>
              </a:rPr>
              <a:t>PROGRAMAS PRIORIZADOS</a:t>
            </a:r>
            <a:endParaRPr sz="1600" dirty="0">
              <a:solidFill>
                <a:srgbClr val="FFFFFF"/>
              </a:solidFill>
              <a:latin typeface="Nixie One"/>
              <a:ea typeface="Nixie One"/>
              <a:cs typeface="Nixie One"/>
              <a:sym typeface="Nixie One"/>
            </a:endParaRPr>
          </a:p>
        </p:txBody>
      </p:sp>
      <p:sp>
        <p:nvSpPr>
          <p:cNvPr id="12" name="Shape 263">
            <a:extLst>
              <a:ext uri="{FF2B5EF4-FFF2-40B4-BE49-F238E27FC236}">
                <a16:creationId xmlns:a16="http://schemas.microsoft.com/office/drawing/2014/main" id="{F49CEDE5-591D-7D4F-B4AC-430402A1152C}"/>
              </a:ext>
            </a:extLst>
          </p:cNvPr>
          <p:cNvSpPr txBox="1"/>
          <p:nvPr/>
        </p:nvSpPr>
        <p:spPr>
          <a:xfrm>
            <a:off x="2530356" y="3525923"/>
            <a:ext cx="756002" cy="569757"/>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2400" b="1" i="0" u="none" strike="noStrike" cap="none">
                <a:solidFill>
                  <a:srgbClr val="FFFFFF"/>
                </a:solidFill>
                <a:latin typeface="Nixie One"/>
                <a:ea typeface="Nixie One"/>
                <a:cs typeface="Nixie One"/>
                <a:sym typeface="Nixie One"/>
              </a:rPr>
              <a:t>03</a:t>
            </a:r>
            <a:endParaRPr sz="2400" b="1" dirty="0">
              <a:solidFill>
                <a:srgbClr val="FFFFFF"/>
              </a:solidFill>
              <a:latin typeface="Nixie One"/>
              <a:ea typeface="Nixie One"/>
              <a:cs typeface="Nixie One"/>
              <a:sym typeface="Nixie One"/>
            </a:endParaRPr>
          </a:p>
        </p:txBody>
      </p:sp>
      <p:cxnSp>
        <p:nvCxnSpPr>
          <p:cNvPr id="13" name="Shape 264">
            <a:extLst>
              <a:ext uri="{FF2B5EF4-FFF2-40B4-BE49-F238E27FC236}">
                <a16:creationId xmlns:a16="http://schemas.microsoft.com/office/drawing/2014/main" id="{9671F987-D811-594E-9E70-5DCEDFA054C5}"/>
              </a:ext>
            </a:extLst>
          </p:cNvPr>
          <p:cNvCxnSpPr>
            <a:cxnSpLocks/>
          </p:cNvCxnSpPr>
          <p:nvPr/>
        </p:nvCxnSpPr>
        <p:spPr>
          <a:xfrm>
            <a:off x="3286789" y="3561885"/>
            <a:ext cx="0" cy="497920"/>
          </a:xfrm>
          <a:prstGeom prst="straightConnector1">
            <a:avLst/>
          </a:prstGeom>
          <a:noFill/>
          <a:ln w="9525" cap="rnd" cmpd="sng">
            <a:solidFill>
              <a:srgbClr val="FFFFFF"/>
            </a:solidFill>
            <a:prstDash val="solid"/>
            <a:round/>
            <a:headEnd type="none" w="sm" len="sm"/>
            <a:tailEnd type="none" w="sm" len="sm"/>
          </a:ln>
        </p:spPr>
      </p:cxnSp>
      <p:sp>
        <p:nvSpPr>
          <p:cNvPr id="14" name="Shape 265">
            <a:extLst>
              <a:ext uri="{FF2B5EF4-FFF2-40B4-BE49-F238E27FC236}">
                <a16:creationId xmlns:a16="http://schemas.microsoft.com/office/drawing/2014/main" id="{20DF623B-5A5B-C54C-B294-EF3A3FD5CE39}"/>
              </a:ext>
            </a:extLst>
          </p:cNvPr>
          <p:cNvSpPr txBox="1"/>
          <p:nvPr/>
        </p:nvSpPr>
        <p:spPr>
          <a:xfrm>
            <a:off x="3357449" y="3454102"/>
            <a:ext cx="1754882" cy="727495"/>
          </a:xfrm>
          <a:prstGeom prst="rect">
            <a:avLst/>
          </a:prstGeom>
          <a:noFill/>
          <a:ln>
            <a:noFill/>
          </a:ln>
        </p:spPr>
        <p:txBody>
          <a:bodyPr spcFirstLastPara="1" wrap="square" lIns="91425" tIns="45700" rIns="91425" bIns="45700" anchor="ctr" anchorCtr="0">
            <a:noAutofit/>
          </a:bodyPr>
          <a:lstStyle/>
          <a:p>
            <a:pPr marL="0" marR="0" lvl="0" indent="0" algn="l" rtl="0">
              <a:lnSpc>
                <a:spcPct val="83333"/>
              </a:lnSpc>
              <a:spcBef>
                <a:spcPts val="0"/>
              </a:spcBef>
              <a:spcAft>
                <a:spcPts val="0"/>
              </a:spcAft>
              <a:buNone/>
            </a:pPr>
            <a:r>
              <a:rPr lang="en" sz="1200" b="1" i="0" u="none" strike="noStrike" cap="none">
                <a:solidFill>
                  <a:srgbClr val="FFFFFF"/>
                </a:solidFill>
                <a:latin typeface="Nixie One"/>
                <a:ea typeface="Nixie One"/>
                <a:cs typeface="Nixie One"/>
                <a:sym typeface="Nixie One"/>
              </a:rPr>
              <a:t>Text Title</a:t>
            </a:r>
            <a:endParaRPr dirty="0">
              <a:solidFill>
                <a:srgbClr val="FFFFFF"/>
              </a:solidFill>
              <a:latin typeface="Nixie One"/>
              <a:ea typeface="Nixie One"/>
              <a:cs typeface="Nixie One"/>
              <a:sym typeface="Nixie One"/>
            </a:endParaRPr>
          </a:p>
          <a:p>
            <a:pPr marL="0" lvl="0" indent="0" rtl="0">
              <a:spcBef>
                <a:spcPts val="0"/>
              </a:spcBef>
              <a:spcAft>
                <a:spcPts val="0"/>
              </a:spcAft>
              <a:buNone/>
            </a:pPr>
            <a:r>
              <a:rPr lang="en" sz="1000">
                <a:solidFill>
                  <a:schemeClr val="lt1"/>
                </a:solidFill>
                <a:latin typeface="Nixie One"/>
                <a:ea typeface="Nixie One"/>
                <a:cs typeface="Nixie One"/>
                <a:sym typeface="Nixie One"/>
              </a:rPr>
              <a:t>Place your own text here</a:t>
            </a:r>
            <a:endParaRPr sz="1000" dirty="0">
              <a:solidFill>
                <a:srgbClr val="FFFFFF"/>
              </a:solidFill>
              <a:latin typeface="Nixie One"/>
              <a:ea typeface="Nixie One"/>
              <a:cs typeface="Nixie One"/>
              <a:sym typeface="Nixie One"/>
            </a:endParaRPr>
          </a:p>
        </p:txBody>
      </p:sp>
      <p:grpSp>
        <p:nvGrpSpPr>
          <p:cNvPr id="15" name="Shape 279">
            <a:extLst>
              <a:ext uri="{FF2B5EF4-FFF2-40B4-BE49-F238E27FC236}">
                <a16:creationId xmlns:a16="http://schemas.microsoft.com/office/drawing/2014/main" id="{418F3736-E24A-664C-B95B-1B03E99CC54C}"/>
              </a:ext>
            </a:extLst>
          </p:cNvPr>
          <p:cNvGrpSpPr/>
          <p:nvPr/>
        </p:nvGrpSpPr>
        <p:grpSpPr>
          <a:xfrm>
            <a:off x="1628664" y="3644217"/>
            <a:ext cx="468208" cy="348119"/>
            <a:chOff x="5247525" y="3007275"/>
            <a:chExt cx="517575" cy="384825"/>
          </a:xfrm>
        </p:grpSpPr>
        <p:sp>
          <p:nvSpPr>
            <p:cNvPr id="16" name="Shape 280">
              <a:extLst>
                <a:ext uri="{FF2B5EF4-FFF2-40B4-BE49-F238E27FC236}">
                  <a16:creationId xmlns:a16="http://schemas.microsoft.com/office/drawing/2014/main" id="{9351BD49-6B6F-A541-A76B-E3C071FBE147}"/>
                </a:ext>
              </a:extLst>
            </p:cNvPr>
            <p:cNvSpPr/>
            <p:nvPr/>
          </p:nvSpPr>
          <p:spPr>
            <a:xfrm>
              <a:off x="5247525" y="3007275"/>
              <a:ext cx="348900" cy="348900"/>
            </a:xfrm>
            <a:custGeom>
              <a:avLst/>
              <a:gdLst/>
              <a:ahLst/>
              <a:cxnLst/>
              <a:rect l="0" t="0" r="0" b="0"/>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17" name="Shape 281">
              <a:extLst>
                <a:ext uri="{FF2B5EF4-FFF2-40B4-BE49-F238E27FC236}">
                  <a16:creationId xmlns:a16="http://schemas.microsoft.com/office/drawing/2014/main" id="{65E938F6-EC41-7F49-A959-EB88A16A2AEF}"/>
                </a:ext>
              </a:extLst>
            </p:cNvPr>
            <p:cNvSpPr/>
            <p:nvPr/>
          </p:nvSpPr>
          <p:spPr>
            <a:xfrm>
              <a:off x="5566575" y="3193575"/>
              <a:ext cx="198525" cy="198525"/>
            </a:xfrm>
            <a:custGeom>
              <a:avLst/>
              <a:gdLst/>
              <a:ahLst/>
              <a:cxnLst/>
              <a:rect l="0" t="0" r="0" b="0"/>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grpSp>
      <p:sp>
        <p:nvSpPr>
          <p:cNvPr id="18" name="Shape 245">
            <a:extLst>
              <a:ext uri="{FF2B5EF4-FFF2-40B4-BE49-F238E27FC236}">
                <a16:creationId xmlns:a16="http://schemas.microsoft.com/office/drawing/2014/main" id="{0A9538D1-3280-7F40-A0D8-E3523464E3A2}"/>
              </a:ext>
            </a:extLst>
          </p:cNvPr>
          <p:cNvSpPr/>
          <p:nvPr/>
        </p:nvSpPr>
        <p:spPr>
          <a:xfrm>
            <a:off x="2349420" y="3341324"/>
            <a:ext cx="4230793" cy="949849"/>
          </a:xfrm>
          <a:prstGeom prst="homePlate">
            <a:avLst>
              <a:gd name="adj" fmla="val 35440"/>
            </a:avLst>
          </a:pr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SzPts val="1100"/>
              <a:buNone/>
            </a:pPr>
            <a:endParaRPr dirty="0"/>
          </a:p>
        </p:txBody>
      </p:sp>
      <p:sp>
        <p:nvSpPr>
          <p:cNvPr id="19" name="Shape 250">
            <a:extLst>
              <a:ext uri="{FF2B5EF4-FFF2-40B4-BE49-F238E27FC236}">
                <a16:creationId xmlns:a16="http://schemas.microsoft.com/office/drawing/2014/main" id="{FB9DBB87-31BD-4640-B804-2DD0F17D59B0}"/>
              </a:ext>
            </a:extLst>
          </p:cNvPr>
          <p:cNvSpPr/>
          <p:nvPr/>
        </p:nvSpPr>
        <p:spPr>
          <a:xfrm rot="10800000" flipH="1">
            <a:off x="1281677" y="3345983"/>
            <a:ext cx="1126211" cy="1109867"/>
          </a:xfrm>
          <a:custGeom>
            <a:avLst/>
            <a:gdLst/>
            <a:ahLst/>
            <a:cxnLst/>
            <a:rect l="0" t="0" r="0" b="0"/>
            <a:pathLst>
              <a:path w="120000" h="120000" extrusionOk="0">
                <a:moveTo>
                  <a:pt x="577" y="0"/>
                </a:moveTo>
                <a:lnTo>
                  <a:pt x="120000" y="17383"/>
                </a:lnTo>
                <a:lnTo>
                  <a:pt x="120000" y="120000"/>
                </a:lnTo>
                <a:lnTo>
                  <a:pt x="24" y="120000"/>
                </a:lnTo>
                <a:cubicBezTo>
                  <a:pt x="-159" y="80000"/>
                  <a:pt x="761" y="40000"/>
                  <a:pt x="577" y="0"/>
                </a:cubicBezTo>
                <a:close/>
              </a:path>
            </a:pathLst>
          </a:custGeom>
          <a:solidFill>
            <a:schemeClr val="accent1">
              <a:lumMod val="5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dirty="0">
              <a:solidFill>
                <a:srgbClr val="FFFFFF"/>
              </a:solidFill>
              <a:latin typeface="Arial"/>
              <a:ea typeface="Arial"/>
              <a:cs typeface="Arial"/>
              <a:sym typeface="Arial"/>
            </a:endParaRPr>
          </a:p>
        </p:txBody>
      </p:sp>
      <p:sp>
        <p:nvSpPr>
          <p:cNvPr id="20" name="Shape 255">
            <a:extLst>
              <a:ext uri="{FF2B5EF4-FFF2-40B4-BE49-F238E27FC236}">
                <a16:creationId xmlns:a16="http://schemas.microsoft.com/office/drawing/2014/main" id="{E4D1E3E5-8768-CA49-93BC-37073323C9B4}"/>
              </a:ext>
            </a:extLst>
          </p:cNvPr>
          <p:cNvSpPr/>
          <p:nvPr/>
        </p:nvSpPr>
        <p:spPr>
          <a:xfrm rot="10800000">
            <a:off x="178418" y="3340549"/>
            <a:ext cx="1111768" cy="1104926"/>
          </a:xfrm>
          <a:custGeom>
            <a:avLst/>
            <a:gdLst/>
            <a:ahLst/>
            <a:cxnLst/>
            <a:rect l="0" t="0" r="0" b="0"/>
            <a:pathLst>
              <a:path w="120000" h="120000" extrusionOk="0">
                <a:moveTo>
                  <a:pt x="120000" y="120000"/>
                </a:moveTo>
                <a:lnTo>
                  <a:pt x="54" y="120000"/>
                </a:lnTo>
                <a:cubicBezTo>
                  <a:pt x="240" y="79812"/>
                  <a:pt x="-132" y="40187"/>
                  <a:pt x="53" y="0"/>
                </a:cubicBezTo>
                <a:lnTo>
                  <a:pt x="120000" y="16766"/>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dirty="0">
              <a:solidFill>
                <a:srgbClr val="FFFFFF"/>
              </a:solidFill>
              <a:latin typeface="Arial"/>
              <a:ea typeface="Arial"/>
              <a:cs typeface="Arial"/>
              <a:sym typeface="Arial"/>
            </a:endParaRPr>
          </a:p>
        </p:txBody>
      </p:sp>
      <p:sp>
        <p:nvSpPr>
          <p:cNvPr id="21" name="Shape 262">
            <a:extLst>
              <a:ext uri="{FF2B5EF4-FFF2-40B4-BE49-F238E27FC236}">
                <a16:creationId xmlns:a16="http://schemas.microsoft.com/office/drawing/2014/main" id="{E94088F3-F748-E84B-9E6D-33C806CAFAE7}"/>
              </a:ext>
            </a:extLst>
          </p:cNvPr>
          <p:cNvSpPr txBox="1"/>
          <p:nvPr/>
        </p:nvSpPr>
        <p:spPr>
          <a:xfrm>
            <a:off x="4784777" y="2381937"/>
            <a:ext cx="1754882" cy="982025"/>
          </a:xfrm>
          <a:prstGeom prst="rect">
            <a:avLst/>
          </a:prstGeom>
          <a:noFill/>
          <a:ln>
            <a:noFill/>
          </a:ln>
        </p:spPr>
        <p:txBody>
          <a:bodyPr spcFirstLastPara="1" wrap="square" lIns="91425" tIns="45700" rIns="91425" bIns="45700" anchor="ctr" anchorCtr="0">
            <a:noAutofit/>
          </a:bodyPr>
          <a:lstStyle/>
          <a:p>
            <a:pPr marL="0" marR="0" lvl="0" indent="0" algn="l" rtl="0">
              <a:lnSpc>
                <a:spcPct val="83333"/>
              </a:lnSpc>
              <a:spcBef>
                <a:spcPts val="0"/>
              </a:spcBef>
              <a:spcAft>
                <a:spcPts val="0"/>
              </a:spcAft>
              <a:buNone/>
            </a:pPr>
            <a:r>
              <a:rPr lang="es-GT" sz="2000" b="1" i="0" u="none" strike="noStrike" cap="none" dirty="0">
                <a:solidFill>
                  <a:srgbClr val="FFFFFF"/>
                </a:solidFill>
                <a:effectLst>
                  <a:outerShdw blurRad="38100" dist="38100" dir="2700000" algn="tl">
                    <a:srgbClr val="000000">
                      <a:alpha val="43137"/>
                    </a:srgbClr>
                  </a:outerShdw>
                </a:effectLst>
                <a:latin typeface="Nixie One"/>
                <a:ea typeface="Nixie One"/>
                <a:cs typeface="Nixie One"/>
                <a:sym typeface="Nixie One"/>
              </a:rPr>
              <a:t>Q 44.7 </a:t>
            </a:r>
          </a:p>
          <a:p>
            <a:pPr marL="0" marR="0" lvl="0" indent="0" algn="l" rtl="0">
              <a:lnSpc>
                <a:spcPct val="83333"/>
              </a:lnSpc>
              <a:spcBef>
                <a:spcPts val="0"/>
              </a:spcBef>
              <a:spcAft>
                <a:spcPts val="0"/>
              </a:spcAft>
              <a:buNone/>
            </a:pPr>
            <a:r>
              <a:rPr lang="es-GT" sz="2000" b="1" i="0" u="none" strike="noStrike" cap="none" dirty="0">
                <a:solidFill>
                  <a:srgbClr val="FFFFFF"/>
                </a:solidFill>
                <a:effectLst>
                  <a:outerShdw blurRad="38100" dist="38100" dir="2700000" algn="tl">
                    <a:srgbClr val="000000">
                      <a:alpha val="43137"/>
                    </a:srgbClr>
                  </a:outerShdw>
                </a:effectLst>
                <a:latin typeface="Nixie One"/>
                <a:ea typeface="Nixie One"/>
                <a:cs typeface="Nixie One"/>
                <a:sym typeface="Nixie One"/>
              </a:rPr>
              <a:t>millones</a:t>
            </a:r>
            <a:endParaRPr sz="2000" dirty="0">
              <a:solidFill>
                <a:srgbClr val="FFFFFF"/>
              </a:solidFill>
              <a:effectLst>
                <a:outerShdw blurRad="38100" dist="38100" dir="2700000" algn="tl">
                  <a:srgbClr val="000000">
                    <a:alpha val="43137"/>
                  </a:srgbClr>
                </a:outerShdw>
              </a:effectLst>
              <a:latin typeface="Nixie One"/>
              <a:ea typeface="Nixie One"/>
              <a:cs typeface="Nixie One"/>
              <a:sym typeface="Nixie One"/>
            </a:endParaRPr>
          </a:p>
        </p:txBody>
      </p:sp>
      <p:sp>
        <p:nvSpPr>
          <p:cNvPr id="22" name="Shape 260">
            <a:extLst>
              <a:ext uri="{FF2B5EF4-FFF2-40B4-BE49-F238E27FC236}">
                <a16:creationId xmlns:a16="http://schemas.microsoft.com/office/drawing/2014/main" id="{5A978D2F-E8CC-8841-ACBD-6BF5DD09F27B}"/>
              </a:ext>
            </a:extLst>
          </p:cNvPr>
          <p:cNvSpPr txBox="1"/>
          <p:nvPr/>
        </p:nvSpPr>
        <p:spPr>
          <a:xfrm>
            <a:off x="2461675" y="3525110"/>
            <a:ext cx="756002" cy="569757"/>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3600" b="1" i="0" u="none" strike="noStrike" cap="none" dirty="0">
                <a:solidFill>
                  <a:srgbClr val="FFFFFF"/>
                </a:solidFill>
                <a:latin typeface="Nixie One"/>
                <a:ea typeface="Nixie One"/>
                <a:cs typeface="Nixie One"/>
                <a:sym typeface="Nixie One"/>
              </a:rPr>
              <a:t>02</a:t>
            </a:r>
            <a:endParaRPr sz="3600" b="1" dirty="0">
              <a:latin typeface="Nixie One"/>
              <a:ea typeface="Nixie One"/>
              <a:cs typeface="Nixie One"/>
              <a:sym typeface="Nixie One"/>
            </a:endParaRPr>
          </a:p>
        </p:txBody>
      </p:sp>
      <p:cxnSp>
        <p:nvCxnSpPr>
          <p:cNvPr id="23" name="Shape 261">
            <a:extLst>
              <a:ext uri="{FF2B5EF4-FFF2-40B4-BE49-F238E27FC236}">
                <a16:creationId xmlns:a16="http://schemas.microsoft.com/office/drawing/2014/main" id="{855BC91D-183D-8249-8007-0EEDD8B1D368}"/>
              </a:ext>
            </a:extLst>
          </p:cNvPr>
          <p:cNvCxnSpPr>
            <a:cxnSpLocks/>
          </p:cNvCxnSpPr>
          <p:nvPr/>
        </p:nvCxnSpPr>
        <p:spPr>
          <a:xfrm>
            <a:off x="3177331" y="3587336"/>
            <a:ext cx="0" cy="641341"/>
          </a:xfrm>
          <a:prstGeom prst="straightConnector1">
            <a:avLst/>
          </a:prstGeom>
          <a:noFill/>
          <a:ln w="9525" cap="rnd" cmpd="sng">
            <a:solidFill>
              <a:srgbClr val="FFFFFF"/>
            </a:solidFill>
            <a:prstDash val="solid"/>
            <a:round/>
            <a:headEnd type="none" w="sm" len="sm"/>
            <a:tailEnd type="none" w="sm" len="sm"/>
          </a:ln>
        </p:spPr>
      </p:cxnSp>
      <p:sp>
        <p:nvSpPr>
          <p:cNvPr id="24" name="Shape 262">
            <a:extLst>
              <a:ext uri="{FF2B5EF4-FFF2-40B4-BE49-F238E27FC236}">
                <a16:creationId xmlns:a16="http://schemas.microsoft.com/office/drawing/2014/main" id="{6551B600-40B7-5E47-A1DD-A1E239648007}"/>
              </a:ext>
            </a:extLst>
          </p:cNvPr>
          <p:cNvSpPr txBox="1"/>
          <p:nvPr/>
        </p:nvSpPr>
        <p:spPr>
          <a:xfrm>
            <a:off x="3148119" y="3530838"/>
            <a:ext cx="1754882" cy="781439"/>
          </a:xfrm>
          <a:prstGeom prst="rect">
            <a:avLst/>
          </a:prstGeom>
          <a:noFill/>
          <a:ln>
            <a:noFill/>
          </a:ln>
        </p:spPr>
        <p:txBody>
          <a:bodyPr spcFirstLastPara="1" wrap="square" lIns="91425" tIns="45700" rIns="91425" bIns="45700" anchor="ctr" anchorCtr="0">
            <a:noAutofit/>
          </a:bodyPr>
          <a:lstStyle/>
          <a:p>
            <a:pPr marL="0" marR="0" lvl="0" indent="0" algn="l" rtl="0">
              <a:lnSpc>
                <a:spcPct val="83333"/>
              </a:lnSpc>
              <a:spcBef>
                <a:spcPts val="0"/>
              </a:spcBef>
              <a:spcAft>
                <a:spcPts val="0"/>
              </a:spcAft>
              <a:buNone/>
            </a:pPr>
            <a:r>
              <a:rPr lang="es-GT" sz="1600" b="1" dirty="0">
                <a:solidFill>
                  <a:schemeClr val="bg1"/>
                </a:solidFill>
                <a:latin typeface="Nixie One"/>
                <a:ea typeface="Nixie One"/>
                <a:cs typeface="Nixie One"/>
                <a:sym typeface="Nixie One"/>
              </a:rPr>
              <a:t>PROYECTOS </a:t>
            </a:r>
            <a:r>
              <a:rPr lang="es-GT" sz="1500" b="1" dirty="0">
                <a:solidFill>
                  <a:schemeClr val="bg1"/>
                </a:solidFill>
                <a:latin typeface="Nixie One"/>
                <a:ea typeface="Nixie One"/>
                <a:cs typeface="Nixie One"/>
                <a:sym typeface="Nixie One"/>
              </a:rPr>
              <a:t>ESTRATÉGICOS</a:t>
            </a:r>
          </a:p>
          <a:p>
            <a:pPr marL="0" marR="0" lvl="0" indent="0" algn="l" rtl="0">
              <a:lnSpc>
                <a:spcPct val="83333"/>
              </a:lnSpc>
              <a:spcBef>
                <a:spcPts val="0"/>
              </a:spcBef>
              <a:spcAft>
                <a:spcPts val="0"/>
              </a:spcAft>
              <a:buNone/>
            </a:pPr>
            <a:r>
              <a:rPr lang="es-GT" sz="1600" b="1" dirty="0">
                <a:solidFill>
                  <a:schemeClr val="bg1"/>
                </a:solidFill>
                <a:latin typeface="Nixie One"/>
                <a:ea typeface="Nixie One"/>
                <a:cs typeface="Nixie One"/>
                <a:sym typeface="Nixie One"/>
              </a:rPr>
              <a:t>-INVERSIÓN-</a:t>
            </a:r>
            <a:endParaRPr sz="1600" dirty="0">
              <a:solidFill>
                <a:schemeClr val="bg1"/>
              </a:solidFill>
              <a:latin typeface="Nixie One"/>
              <a:ea typeface="Nixie One"/>
              <a:cs typeface="Nixie One"/>
              <a:sym typeface="Nixie One"/>
            </a:endParaRPr>
          </a:p>
        </p:txBody>
      </p:sp>
      <p:sp>
        <p:nvSpPr>
          <p:cNvPr id="25" name="Shape 262">
            <a:extLst>
              <a:ext uri="{FF2B5EF4-FFF2-40B4-BE49-F238E27FC236}">
                <a16:creationId xmlns:a16="http://schemas.microsoft.com/office/drawing/2014/main" id="{3ADC53A6-1AB8-9D4C-A35F-2E34701883DC}"/>
              </a:ext>
            </a:extLst>
          </p:cNvPr>
          <p:cNvSpPr txBox="1"/>
          <p:nvPr/>
        </p:nvSpPr>
        <p:spPr>
          <a:xfrm>
            <a:off x="4825331" y="3377217"/>
            <a:ext cx="1754882" cy="982025"/>
          </a:xfrm>
          <a:prstGeom prst="rect">
            <a:avLst/>
          </a:prstGeom>
          <a:noFill/>
          <a:ln>
            <a:noFill/>
          </a:ln>
        </p:spPr>
        <p:txBody>
          <a:bodyPr spcFirstLastPara="1" wrap="square" lIns="91425" tIns="45700" rIns="91425" bIns="45700" anchor="ctr" anchorCtr="0">
            <a:noAutofit/>
          </a:bodyPr>
          <a:lstStyle/>
          <a:p>
            <a:pPr marL="0" marR="0" lvl="0" indent="0" algn="l" rtl="0">
              <a:lnSpc>
                <a:spcPct val="83333"/>
              </a:lnSpc>
              <a:spcBef>
                <a:spcPts val="0"/>
              </a:spcBef>
              <a:spcAft>
                <a:spcPts val="0"/>
              </a:spcAft>
              <a:buNone/>
            </a:pPr>
            <a:r>
              <a:rPr lang="es-GT" sz="2000" b="1" i="0" u="none" strike="noStrike" cap="none" dirty="0">
                <a:solidFill>
                  <a:schemeClr val="bg1"/>
                </a:solidFill>
                <a:effectLst>
                  <a:outerShdw blurRad="38100" dist="38100" dir="2700000" algn="tl">
                    <a:srgbClr val="000000">
                      <a:alpha val="43137"/>
                    </a:srgbClr>
                  </a:outerShdw>
                </a:effectLst>
                <a:latin typeface="Nixie One"/>
                <a:ea typeface="Nixie One"/>
                <a:cs typeface="Nixie One"/>
                <a:sym typeface="Nixie One"/>
              </a:rPr>
              <a:t>Q 44.8 </a:t>
            </a:r>
          </a:p>
          <a:p>
            <a:pPr marL="0" marR="0" lvl="0" indent="0" algn="l" rtl="0">
              <a:lnSpc>
                <a:spcPct val="83333"/>
              </a:lnSpc>
              <a:spcBef>
                <a:spcPts val="0"/>
              </a:spcBef>
              <a:spcAft>
                <a:spcPts val="0"/>
              </a:spcAft>
              <a:buNone/>
            </a:pPr>
            <a:r>
              <a:rPr lang="es-GT" sz="2000" b="1" i="0" u="none" strike="noStrike" cap="none" dirty="0">
                <a:solidFill>
                  <a:schemeClr val="bg1"/>
                </a:solidFill>
                <a:effectLst>
                  <a:outerShdw blurRad="38100" dist="38100" dir="2700000" algn="tl">
                    <a:srgbClr val="000000">
                      <a:alpha val="43137"/>
                    </a:srgbClr>
                  </a:outerShdw>
                </a:effectLst>
                <a:latin typeface="Nixie One"/>
                <a:ea typeface="Nixie One"/>
                <a:cs typeface="Nixie One"/>
                <a:sym typeface="Nixie One"/>
              </a:rPr>
              <a:t>millones</a:t>
            </a:r>
            <a:endParaRPr sz="2000" dirty="0">
              <a:solidFill>
                <a:schemeClr val="bg1"/>
              </a:solidFill>
              <a:effectLst>
                <a:outerShdw blurRad="38100" dist="38100" dir="2700000" algn="tl">
                  <a:srgbClr val="000000">
                    <a:alpha val="43137"/>
                  </a:srgbClr>
                </a:outerShdw>
              </a:effectLst>
              <a:latin typeface="Nixie One"/>
              <a:ea typeface="Nixie One"/>
              <a:cs typeface="Nixie One"/>
              <a:sym typeface="Nixie One"/>
            </a:endParaRPr>
          </a:p>
        </p:txBody>
      </p:sp>
      <p:sp>
        <p:nvSpPr>
          <p:cNvPr id="26" name="Shape 262">
            <a:extLst>
              <a:ext uri="{FF2B5EF4-FFF2-40B4-BE49-F238E27FC236}">
                <a16:creationId xmlns:a16="http://schemas.microsoft.com/office/drawing/2014/main" id="{21B13DA6-1629-FE48-8C34-EBDD8EBD2BE7}"/>
              </a:ext>
            </a:extLst>
          </p:cNvPr>
          <p:cNvSpPr txBox="1"/>
          <p:nvPr/>
        </p:nvSpPr>
        <p:spPr>
          <a:xfrm>
            <a:off x="2530329" y="4367953"/>
            <a:ext cx="1754882" cy="781439"/>
          </a:xfrm>
          <a:prstGeom prst="rect">
            <a:avLst/>
          </a:prstGeom>
          <a:noFill/>
          <a:ln>
            <a:noFill/>
          </a:ln>
        </p:spPr>
        <p:txBody>
          <a:bodyPr spcFirstLastPara="1" wrap="square" lIns="91425" tIns="45700" rIns="91425" bIns="45700" anchor="ctr" anchorCtr="0">
            <a:noAutofit/>
          </a:bodyPr>
          <a:lstStyle/>
          <a:p>
            <a:pPr marL="0" marR="0" lvl="0" indent="0" algn="l" rtl="0">
              <a:lnSpc>
                <a:spcPct val="83333"/>
              </a:lnSpc>
              <a:spcBef>
                <a:spcPts val="0"/>
              </a:spcBef>
              <a:spcAft>
                <a:spcPts val="0"/>
              </a:spcAft>
              <a:buNone/>
            </a:pPr>
            <a:r>
              <a:rPr lang="es-GT" sz="1600" b="1" dirty="0">
                <a:solidFill>
                  <a:srgbClr val="FFFFFF"/>
                </a:solidFill>
                <a:latin typeface="Nixie One"/>
                <a:ea typeface="Nixie One"/>
                <a:cs typeface="Nixie One"/>
                <a:sym typeface="Nixie One"/>
              </a:rPr>
              <a:t>TOTAL PRESUPUESTO ADICIONAL 2019</a:t>
            </a:r>
            <a:endParaRPr sz="1600" dirty="0">
              <a:latin typeface="Nixie One"/>
              <a:ea typeface="Nixie One"/>
              <a:cs typeface="Nixie One"/>
              <a:sym typeface="Nixie One"/>
            </a:endParaRPr>
          </a:p>
        </p:txBody>
      </p:sp>
      <p:sp>
        <p:nvSpPr>
          <p:cNvPr id="27" name="Shape 262">
            <a:extLst>
              <a:ext uri="{FF2B5EF4-FFF2-40B4-BE49-F238E27FC236}">
                <a16:creationId xmlns:a16="http://schemas.microsoft.com/office/drawing/2014/main" id="{E9BF75D2-C8EF-F248-8612-F4F3BA19E608}"/>
              </a:ext>
            </a:extLst>
          </p:cNvPr>
          <p:cNvSpPr txBox="1"/>
          <p:nvPr/>
        </p:nvSpPr>
        <p:spPr>
          <a:xfrm>
            <a:off x="4228271" y="4268535"/>
            <a:ext cx="1754882" cy="982025"/>
          </a:xfrm>
          <a:prstGeom prst="rect">
            <a:avLst/>
          </a:prstGeom>
          <a:noFill/>
          <a:ln>
            <a:noFill/>
          </a:ln>
        </p:spPr>
        <p:txBody>
          <a:bodyPr spcFirstLastPara="1" wrap="square" lIns="91425" tIns="45700" rIns="91425" bIns="45700" anchor="ctr" anchorCtr="0">
            <a:noAutofit/>
          </a:bodyPr>
          <a:lstStyle/>
          <a:p>
            <a:pPr marL="0" marR="0" lvl="0" indent="0" algn="l" rtl="0">
              <a:lnSpc>
                <a:spcPct val="83333"/>
              </a:lnSpc>
              <a:spcBef>
                <a:spcPts val="0"/>
              </a:spcBef>
              <a:spcAft>
                <a:spcPts val="0"/>
              </a:spcAft>
              <a:buNone/>
            </a:pPr>
            <a:r>
              <a:rPr lang="es-GT" sz="2400" b="1" i="0" u="none" strike="noStrike" cap="none" dirty="0">
                <a:solidFill>
                  <a:schemeClr val="bg1"/>
                </a:solidFill>
                <a:effectLst>
                  <a:outerShdw blurRad="38100" dist="38100" dir="2700000" algn="tl">
                    <a:srgbClr val="000000">
                      <a:alpha val="43137"/>
                    </a:srgbClr>
                  </a:outerShdw>
                </a:effectLst>
                <a:latin typeface="Nixie One"/>
                <a:ea typeface="Nixie One"/>
                <a:cs typeface="Nixie One"/>
                <a:sym typeface="Nixie One"/>
              </a:rPr>
              <a:t>Q 89.5 </a:t>
            </a:r>
          </a:p>
          <a:p>
            <a:pPr marL="0" marR="0" lvl="0" indent="0" algn="l" rtl="0">
              <a:lnSpc>
                <a:spcPct val="83333"/>
              </a:lnSpc>
              <a:spcBef>
                <a:spcPts val="0"/>
              </a:spcBef>
              <a:spcAft>
                <a:spcPts val="0"/>
              </a:spcAft>
              <a:buNone/>
            </a:pPr>
            <a:r>
              <a:rPr lang="es-GT" sz="2400" b="1" i="0" u="none" strike="noStrike" cap="none" dirty="0">
                <a:solidFill>
                  <a:schemeClr val="bg1"/>
                </a:solidFill>
                <a:effectLst>
                  <a:outerShdw blurRad="38100" dist="38100" dir="2700000" algn="tl">
                    <a:srgbClr val="000000">
                      <a:alpha val="43137"/>
                    </a:srgbClr>
                  </a:outerShdw>
                </a:effectLst>
                <a:latin typeface="Nixie One"/>
                <a:ea typeface="Nixie One"/>
                <a:cs typeface="Nixie One"/>
                <a:sym typeface="Nixie One"/>
              </a:rPr>
              <a:t>millones</a:t>
            </a:r>
            <a:endParaRPr sz="2400" dirty="0">
              <a:solidFill>
                <a:schemeClr val="bg1"/>
              </a:solidFill>
              <a:effectLst>
                <a:outerShdw blurRad="38100" dist="38100" dir="2700000" algn="tl">
                  <a:srgbClr val="000000">
                    <a:alpha val="43137"/>
                  </a:srgbClr>
                </a:outerShdw>
              </a:effectLst>
              <a:latin typeface="Nixie One"/>
              <a:ea typeface="Nixie One"/>
              <a:cs typeface="Nixie One"/>
              <a:sym typeface="Nixie One"/>
            </a:endParaRPr>
          </a:p>
        </p:txBody>
      </p:sp>
      <p:grpSp>
        <p:nvGrpSpPr>
          <p:cNvPr id="34" name="Grupo 33">
            <a:extLst>
              <a:ext uri="{FF2B5EF4-FFF2-40B4-BE49-F238E27FC236}">
                <a16:creationId xmlns:a16="http://schemas.microsoft.com/office/drawing/2014/main" id="{5C060289-E42D-B249-9C1F-BA8CD447C2C3}"/>
              </a:ext>
            </a:extLst>
          </p:cNvPr>
          <p:cNvGrpSpPr/>
          <p:nvPr/>
        </p:nvGrpSpPr>
        <p:grpSpPr>
          <a:xfrm>
            <a:off x="6769125" y="2380581"/>
            <a:ext cx="5161208" cy="2945448"/>
            <a:chOff x="7036461" y="2493755"/>
            <a:chExt cx="4453033" cy="2541300"/>
          </a:xfrm>
        </p:grpSpPr>
        <p:sp>
          <p:nvSpPr>
            <p:cNvPr id="28" name="Shape 230">
              <a:extLst>
                <a:ext uri="{FF2B5EF4-FFF2-40B4-BE49-F238E27FC236}">
                  <a16:creationId xmlns:a16="http://schemas.microsoft.com/office/drawing/2014/main" id="{D7E3A582-FBC4-F547-8015-E75959BDBB0B}"/>
                </a:ext>
              </a:extLst>
            </p:cNvPr>
            <p:cNvSpPr/>
            <p:nvPr/>
          </p:nvSpPr>
          <p:spPr>
            <a:xfrm>
              <a:off x="7036461" y="2493755"/>
              <a:ext cx="2541300" cy="2541300"/>
            </a:xfrm>
            <a:prstGeom prst="ellipse">
              <a:avLst/>
            </a:prstGeom>
            <a:noFill/>
            <a:ln w="76200" cap="flat" cmpd="sng">
              <a:solidFill>
                <a:schemeClr val="tx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tx2"/>
                  </a:solidFill>
                  <a:effectLst>
                    <a:outerShdw blurRad="38100" dist="38100" dir="2700000" algn="tl">
                      <a:srgbClr val="000000">
                        <a:alpha val="43137"/>
                      </a:srgbClr>
                    </a:outerShdw>
                  </a:effectLst>
                  <a:latin typeface="Nixie One"/>
                  <a:ea typeface="Nixie One"/>
                  <a:cs typeface="Nixie One"/>
                  <a:sym typeface="Nixie One"/>
                </a:rPr>
                <a:t>549.6</a:t>
              </a:r>
            </a:p>
            <a:p>
              <a:pPr marL="0" lvl="0" indent="0" algn="ctr" rtl="0">
                <a:spcBef>
                  <a:spcPts val="0"/>
                </a:spcBef>
                <a:spcAft>
                  <a:spcPts val="0"/>
                </a:spcAft>
                <a:buNone/>
              </a:pPr>
              <a:r>
                <a:rPr lang="es-GT" sz="2000" b="1" dirty="0">
                  <a:solidFill>
                    <a:schemeClr val="tx2"/>
                  </a:solidFill>
                  <a:latin typeface="Nixie One"/>
                  <a:ea typeface="Nixie One"/>
                  <a:cs typeface="Nixie One"/>
                  <a:sym typeface="Nixie One"/>
                </a:rPr>
                <a:t>m</a:t>
              </a:r>
              <a:r>
                <a:rPr lang="en" sz="2000" b="1" dirty="0">
                  <a:solidFill>
                    <a:schemeClr val="tx2"/>
                  </a:solidFill>
                  <a:latin typeface="Nixie One"/>
                  <a:ea typeface="Nixie One"/>
                  <a:cs typeface="Nixie One"/>
                  <a:sym typeface="Nixie One"/>
                </a:rPr>
                <a:t>illones</a:t>
              </a:r>
            </a:p>
            <a:p>
              <a:pPr marL="0" lvl="0" indent="0" algn="ctr" rtl="0">
                <a:spcBef>
                  <a:spcPts val="0"/>
                </a:spcBef>
                <a:spcAft>
                  <a:spcPts val="0"/>
                </a:spcAft>
                <a:buNone/>
              </a:pPr>
              <a:r>
                <a:rPr lang="en" sz="2000" b="1" dirty="0">
                  <a:solidFill>
                    <a:schemeClr val="tx2"/>
                  </a:solidFill>
                  <a:latin typeface="Nixie One"/>
                  <a:ea typeface="Nixie One"/>
                  <a:cs typeface="Nixie One"/>
                  <a:sym typeface="Nixie One"/>
                </a:rPr>
                <a:t>Presupuesto Vigente 2018</a:t>
              </a:r>
              <a:endParaRPr sz="2000" b="1" dirty="0">
                <a:solidFill>
                  <a:schemeClr val="tx2"/>
                </a:solidFill>
                <a:latin typeface="Nixie One"/>
                <a:ea typeface="Nixie One"/>
                <a:cs typeface="Nixie One"/>
                <a:sym typeface="Nixie One"/>
              </a:endParaRPr>
            </a:p>
          </p:txBody>
        </p:sp>
        <p:sp>
          <p:nvSpPr>
            <p:cNvPr id="29" name="Shape 238">
              <a:extLst>
                <a:ext uri="{FF2B5EF4-FFF2-40B4-BE49-F238E27FC236}">
                  <a16:creationId xmlns:a16="http://schemas.microsoft.com/office/drawing/2014/main" id="{5A3A0670-9BFE-D746-AED9-8B617927FC60}"/>
                </a:ext>
              </a:extLst>
            </p:cNvPr>
            <p:cNvSpPr/>
            <p:nvPr/>
          </p:nvSpPr>
          <p:spPr>
            <a:xfrm>
              <a:off x="9078158" y="2561006"/>
              <a:ext cx="2411336" cy="2462349"/>
            </a:xfrm>
            <a:prstGeom prst="ellipse">
              <a:avLst/>
            </a:prstGeom>
            <a:solidFill>
              <a:srgbClr val="0E3142">
                <a:alpha val="2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rgbClr val="114454"/>
                  </a:solidFill>
                  <a:latin typeface="Nixie One"/>
                  <a:ea typeface="Nixie One"/>
                  <a:cs typeface="Nixie One"/>
                  <a:sym typeface="Nixie One"/>
                </a:rPr>
                <a:t>Q 89.5</a:t>
              </a:r>
            </a:p>
            <a:p>
              <a:pPr lvl="0" indent="0" algn="ctr">
                <a:spcBef>
                  <a:spcPts val="0"/>
                </a:spcBef>
                <a:spcAft>
                  <a:spcPts val="0"/>
                </a:spcAft>
                <a:buNone/>
              </a:pPr>
              <a:r>
                <a:rPr lang="es-GT" b="1" dirty="0">
                  <a:solidFill>
                    <a:srgbClr val="114454"/>
                  </a:solidFill>
                  <a:latin typeface="Nixie One"/>
                  <a:ea typeface="Nixie One"/>
                  <a:cs typeface="Nixie One"/>
                  <a:sym typeface="Nixie One"/>
                </a:rPr>
                <a:t>M</a:t>
              </a:r>
              <a:r>
                <a:rPr lang="en" b="1" dirty="0">
                  <a:solidFill>
                    <a:srgbClr val="114454"/>
                  </a:solidFill>
                  <a:latin typeface="Nixie One"/>
                  <a:ea typeface="Nixie One"/>
                  <a:cs typeface="Nixie One"/>
                  <a:sym typeface="Nixie One"/>
                </a:rPr>
                <a:t>illones </a:t>
              </a:r>
              <a:r>
                <a:rPr lang="en" sz="1100" b="1" dirty="0">
                  <a:solidFill>
                    <a:srgbClr val="114454"/>
                  </a:solidFill>
                  <a:latin typeface="Nixie One"/>
                  <a:ea typeface="Nixie One"/>
                  <a:cs typeface="Nixie One"/>
                  <a:sym typeface="Nixie One"/>
                </a:rPr>
                <a:t>equivalentes al</a:t>
              </a:r>
            </a:p>
            <a:p>
              <a:pPr marL="0" lvl="0" indent="0" algn="ctr" rtl="0">
                <a:spcBef>
                  <a:spcPts val="0"/>
                </a:spcBef>
                <a:spcAft>
                  <a:spcPts val="0"/>
                </a:spcAft>
                <a:buNone/>
              </a:pPr>
              <a:r>
                <a:rPr lang="en" sz="3200" b="1" dirty="0">
                  <a:solidFill>
                    <a:srgbClr val="114454"/>
                  </a:solidFill>
                  <a:effectLst>
                    <a:outerShdw blurRad="38100" dist="38100" dir="2700000" algn="tl">
                      <a:srgbClr val="000000">
                        <a:alpha val="43137"/>
                      </a:srgbClr>
                    </a:outerShdw>
                  </a:effectLst>
                  <a:latin typeface="Nixie One"/>
                  <a:ea typeface="Nixie One"/>
                  <a:cs typeface="Nixie One"/>
                  <a:sym typeface="Nixie One"/>
                </a:rPr>
                <a:t>16.3%</a:t>
              </a:r>
            </a:p>
            <a:p>
              <a:pPr algn="ctr"/>
              <a:r>
                <a:rPr lang="es-GT" sz="1100" b="1" dirty="0">
                  <a:solidFill>
                    <a:srgbClr val="114454"/>
                  </a:solidFill>
                  <a:latin typeface="Nixie One"/>
                  <a:ea typeface="Nixie One"/>
                  <a:cs typeface="Nixie One"/>
                  <a:sym typeface="Nixie One"/>
                </a:rPr>
                <a:t>Del presupuesto Vigente</a:t>
              </a:r>
              <a:endParaRPr lang="en" sz="3200" b="1" dirty="0">
                <a:solidFill>
                  <a:srgbClr val="114454"/>
                </a:solidFill>
                <a:latin typeface="Nixie One"/>
                <a:ea typeface="Nixie One"/>
                <a:cs typeface="Nixie One"/>
                <a:sym typeface="Nixie One"/>
              </a:endParaRPr>
            </a:p>
          </p:txBody>
        </p:sp>
      </p:grpSp>
      <p:grpSp>
        <p:nvGrpSpPr>
          <p:cNvPr id="31" name="Group 298">
            <a:extLst>
              <a:ext uri="{FF2B5EF4-FFF2-40B4-BE49-F238E27FC236}">
                <a16:creationId xmlns:a16="http://schemas.microsoft.com/office/drawing/2014/main" id="{82BB9826-C830-334D-8B34-D522359F489C}"/>
              </a:ext>
            </a:extLst>
          </p:cNvPr>
          <p:cNvGrpSpPr/>
          <p:nvPr/>
        </p:nvGrpSpPr>
        <p:grpSpPr>
          <a:xfrm>
            <a:off x="7734642" y="5475274"/>
            <a:ext cx="3091510" cy="861774"/>
            <a:chOff x="9222004" y="1097466"/>
            <a:chExt cx="2470480" cy="861771"/>
          </a:xfrm>
        </p:grpSpPr>
        <p:grpSp>
          <p:nvGrpSpPr>
            <p:cNvPr id="32" name="Group 283">
              <a:extLst>
                <a:ext uri="{FF2B5EF4-FFF2-40B4-BE49-F238E27FC236}">
                  <a16:creationId xmlns:a16="http://schemas.microsoft.com/office/drawing/2014/main" id="{A0C10E06-C234-CB45-A3B5-CA005E8C8F96}"/>
                </a:ext>
              </a:extLst>
            </p:cNvPr>
            <p:cNvGrpSpPr/>
            <p:nvPr/>
          </p:nvGrpSpPr>
          <p:grpSpPr>
            <a:xfrm>
              <a:off x="9222004" y="1142200"/>
              <a:ext cx="266339" cy="320154"/>
              <a:chOff x="5616492" y="2184403"/>
              <a:chExt cx="4329114" cy="5203820"/>
            </a:xfrm>
            <a:solidFill>
              <a:schemeClr val="accent2"/>
            </a:solidFill>
          </p:grpSpPr>
          <p:sp>
            <p:nvSpPr>
              <p:cNvPr id="35" name="Freeform 55">
                <a:extLst>
                  <a:ext uri="{FF2B5EF4-FFF2-40B4-BE49-F238E27FC236}">
                    <a16:creationId xmlns:a16="http://schemas.microsoft.com/office/drawing/2014/main" id="{ABCE4839-FC08-E849-9957-604CDE00519E}"/>
                  </a:ext>
                </a:extLst>
              </p:cNvPr>
              <p:cNvSpPr>
                <a:spLocks noEditPoints="1"/>
              </p:cNvSpPr>
              <p:nvPr/>
            </p:nvSpPr>
            <p:spPr bwMode="auto">
              <a:xfrm>
                <a:off x="5616492" y="2184403"/>
                <a:ext cx="4329114" cy="5203820"/>
              </a:xfrm>
              <a:custGeom>
                <a:avLst/>
                <a:gdLst>
                  <a:gd name="T0" fmla="*/ 439 w 5454"/>
                  <a:gd name="T1" fmla="*/ 1146 h 6556"/>
                  <a:gd name="T2" fmla="*/ 393 w 5454"/>
                  <a:gd name="T3" fmla="*/ 1178 h 6556"/>
                  <a:gd name="T4" fmla="*/ 375 w 5454"/>
                  <a:gd name="T5" fmla="*/ 1234 h 6556"/>
                  <a:gd name="T6" fmla="*/ 379 w 5454"/>
                  <a:gd name="T7" fmla="*/ 6118 h 6556"/>
                  <a:gd name="T8" fmla="*/ 413 w 5454"/>
                  <a:gd name="T9" fmla="*/ 6163 h 6556"/>
                  <a:gd name="T10" fmla="*/ 469 w 5454"/>
                  <a:gd name="T11" fmla="*/ 6181 h 6556"/>
                  <a:gd name="T12" fmla="*/ 4121 w 5454"/>
                  <a:gd name="T13" fmla="*/ 6177 h 6556"/>
                  <a:gd name="T14" fmla="*/ 4167 w 5454"/>
                  <a:gd name="T15" fmla="*/ 6143 h 6556"/>
                  <a:gd name="T16" fmla="*/ 4185 w 5454"/>
                  <a:gd name="T17" fmla="*/ 6088 h 6556"/>
                  <a:gd name="T18" fmla="*/ 1363 w 5454"/>
                  <a:gd name="T19" fmla="*/ 5791 h 6556"/>
                  <a:gd name="T20" fmla="*/ 1215 w 5454"/>
                  <a:gd name="T21" fmla="*/ 5767 h 6556"/>
                  <a:gd name="T22" fmla="*/ 1085 w 5454"/>
                  <a:gd name="T23" fmla="*/ 5699 h 6556"/>
                  <a:gd name="T24" fmla="*/ 983 w 5454"/>
                  <a:gd name="T25" fmla="*/ 5597 h 6556"/>
                  <a:gd name="T26" fmla="*/ 918 w 5454"/>
                  <a:gd name="T27" fmla="*/ 5470 h 6556"/>
                  <a:gd name="T28" fmla="*/ 894 w 5454"/>
                  <a:gd name="T29" fmla="*/ 5322 h 6556"/>
                  <a:gd name="T30" fmla="*/ 469 w 5454"/>
                  <a:gd name="T31" fmla="*/ 1140 h 6556"/>
                  <a:gd name="T32" fmla="*/ 1333 w 5454"/>
                  <a:gd name="T33" fmla="*/ 379 h 6556"/>
                  <a:gd name="T34" fmla="*/ 1287 w 5454"/>
                  <a:gd name="T35" fmla="*/ 413 h 6556"/>
                  <a:gd name="T36" fmla="*/ 1269 w 5454"/>
                  <a:gd name="T37" fmla="*/ 468 h 6556"/>
                  <a:gd name="T38" fmla="*/ 1273 w 5454"/>
                  <a:gd name="T39" fmla="*/ 5352 h 6556"/>
                  <a:gd name="T40" fmla="*/ 1307 w 5454"/>
                  <a:gd name="T41" fmla="*/ 5398 h 6556"/>
                  <a:gd name="T42" fmla="*/ 1363 w 5454"/>
                  <a:gd name="T43" fmla="*/ 5416 h 6556"/>
                  <a:gd name="T44" fmla="*/ 5015 w 5454"/>
                  <a:gd name="T45" fmla="*/ 5412 h 6556"/>
                  <a:gd name="T46" fmla="*/ 5061 w 5454"/>
                  <a:gd name="T47" fmla="*/ 5378 h 6556"/>
                  <a:gd name="T48" fmla="*/ 5079 w 5454"/>
                  <a:gd name="T49" fmla="*/ 5322 h 6556"/>
                  <a:gd name="T50" fmla="*/ 5075 w 5454"/>
                  <a:gd name="T51" fmla="*/ 439 h 6556"/>
                  <a:gd name="T52" fmla="*/ 5041 w 5454"/>
                  <a:gd name="T53" fmla="*/ 393 h 6556"/>
                  <a:gd name="T54" fmla="*/ 4985 w 5454"/>
                  <a:gd name="T55" fmla="*/ 375 h 6556"/>
                  <a:gd name="T56" fmla="*/ 1363 w 5454"/>
                  <a:gd name="T57" fmla="*/ 0 h 6556"/>
                  <a:gd name="T58" fmla="*/ 5061 w 5454"/>
                  <a:gd name="T59" fmla="*/ 6 h 6556"/>
                  <a:gd name="T60" fmla="*/ 5201 w 5454"/>
                  <a:gd name="T61" fmla="*/ 52 h 6556"/>
                  <a:gd name="T62" fmla="*/ 5316 w 5454"/>
                  <a:gd name="T63" fmla="*/ 138 h 6556"/>
                  <a:gd name="T64" fmla="*/ 5402 w 5454"/>
                  <a:gd name="T65" fmla="*/ 253 h 6556"/>
                  <a:gd name="T66" fmla="*/ 5448 w 5454"/>
                  <a:gd name="T67" fmla="*/ 393 h 6556"/>
                  <a:gd name="T68" fmla="*/ 5454 w 5454"/>
                  <a:gd name="T69" fmla="*/ 5322 h 6556"/>
                  <a:gd name="T70" fmla="*/ 5430 w 5454"/>
                  <a:gd name="T71" fmla="*/ 5470 h 6556"/>
                  <a:gd name="T72" fmla="*/ 5362 w 5454"/>
                  <a:gd name="T73" fmla="*/ 5597 h 6556"/>
                  <a:gd name="T74" fmla="*/ 5263 w 5454"/>
                  <a:gd name="T75" fmla="*/ 5699 h 6556"/>
                  <a:gd name="T76" fmla="*/ 5133 w 5454"/>
                  <a:gd name="T77" fmla="*/ 5767 h 6556"/>
                  <a:gd name="T78" fmla="*/ 4985 w 5454"/>
                  <a:gd name="T79" fmla="*/ 5791 h 6556"/>
                  <a:gd name="T80" fmla="*/ 4560 w 5454"/>
                  <a:gd name="T81" fmla="*/ 6088 h 6556"/>
                  <a:gd name="T82" fmla="*/ 4536 w 5454"/>
                  <a:gd name="T83" fmla="*/ 6235 h 6556"/>
                  <a:gd name="T84" fmla="*/ 4469 w 5454"/>
                  <a:gd name="T85" fmla="*/ 6365 h 6556"/>
                  <a:gd name="T86" fmla="*/ 4369 w 5454"/>
                  <a:gd name="T87" fmla="*/ 6466 h 6556"/>
                  <a:gd name="T88" fmla="*/ 4239 w 5454"/>
                  <a:gd name="T89" fmla="*/ 6532 h 6556"/>
                  <a:gd name="T90" fmla="*/ 4092 w 5454"/>
                  <a:gd name="T91" fmla="*/ 6556 h 6556"/>
                  <a:gd name="T92" fmla="*/ 393 w 5454"/>
                  <a:gd name="T93" fmla="*/ 6550 h 6556"/>
                  <a:gd name="T94" fmla="*/ 253 w 5454"/>
                  <a:gd name="T95" fmla="*/ 6504 h 6556"/>
                  <a:gd name="T96" fmla="*/ 138 w 5454"/>
                  <a:gd name="T97" fmla="*/ 6419 h 6556"/>
                  <a:gd name="T98" fmla="*/ 52 w 5454"/>
                  <a:gd name="T99" fmla="*/ 6303 h 6556"/>
                  <a:gd name="T100" fmla="*/ 6 w 5454"/>
                  <a:gd name="T101" fmla="*/ 6163 h 6556"/>
                  <a:gd name="T102" fmla="*/ 0 w 5454"/>
                  <a:gd name="T103" fmla="*/ 1234 h 6556"/>
                  <a:gd name="T104" fmla="*/ 24 w 5454"/>
                  <a:gd name="T105" fmla="*/ 1086 h 6556"/>
                  <a:gd name="T106" fmla="*/ 90 w 5454"/>
                  <a:gd name="T107" fmla="*/ 959 h 6556"/>
                  <a:gd name="T108" fmla="*/ 192 w 5454"/>
                  <a:gd name="T109" fmla="*/ 857 h 6556"/>
                  <a:gd name="T110" fmla="*/ 321 w 5454"/>
                  <a:gd name="T111" fmla="*/ 791 h 6556"/>
                  <a:gd name="T112" fmla="*/ 469 w 5454"/>
                  <a:gd name="T113" fmla="*/ 767 h 6556"/>
                  <a:gd name="T114" fmla="*/ 894 w 5454"/>
                  <a:gd name="T115" fmla="*/ 468 h 6556"/>
                  <a:gd name="T116" fmla="*/ 918 w 5454"/>
                  <a:gd name="T117" fmla="*/ 321 h 6556"/>
                  <a:gd name="T118" fmla="*/ 983 w 5454"/>
                  <a:gd name="T119" fmla="*/ 191 h 6556"/>
                  <a:gd name="T120" fmla="*/ 1085 w 5454"/>
                  <a:gd name="T121" fmla="*/ 92 h 6556"/>
                  <a:gd name="T122" fmla="*/ 1215 w 5454"/>
                  <a:gd name="T123" fmla="*/ 24 h 6556"/>
                  <a:gd name="T124" fmla="*/ 1363 w 5454"/>
                  <a:gd name="T125" fmla="*/ 0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454" h="6556">
                    <a:moveTo>
                      <a:pt x="469" y="1140"/>
                    </a:moveTo>
                    <a:lnTo>
                      <a:pt x="439" y="1146"/>
                    </a:lnTo>
                    <a:lnTo>
                      <a:pt x="413" y="1158"/>
                    </a:lnTo>
                    <a:lnTo>
                      <a:pt x="393" y="1178"/>
                    </a:lnTo>
                    <a:lnTo>
                      <a:pt x="379" y="1204"/>
                    </a:lnTo>
                    <a:lnTo>
                      <a:pt x="375" y="1234"/>
                    </a:lnTo>
                    <a:lnTo>
                      <a:pt x="375" y="6088"/>
                    </a:lnTo>
                    <a:lnTo>
                      <a:pt x="379" y="6118"/>
                    </a:lnTo>
                    <a:lnTo>
                      <a:pt x="393" y="6143"/>
                    </a:lnTo>
                    <a:lnTo>
                      <a:pt x="413" y="6163"/>
                    </a:lnTo>
                    <a:lnTo>
                      <a:pt x="439" y="6177"/>
                    </a:lnTo>
                    <a:lnTo>
                      <a:pt x="469" y="6181"/>
                    </a:lnTo>
                    <a:lnTo>
                      <a:pt x="4092" y="6181"/>
                    </a:lnTo>
                    <a:lnTo>
                      <a:pt x="4121" y="6177"/>
                    </a:lnTo>
                    <a:lnTo>
                      <a:pt x="4147" y="6163"/>
                    </a:lnTo>
                    <a:lnTo>
                      <a:pt x="4167" y="6143"/>
                    </a:lnTo>
                    <a:lnTo>
                      <a:pt x="4181" y="6118"/>
                    </a:lnTo>
                    <a:lnTo>
                      <a:pt x="4185" y="6088"/>
                    </a:lnTo>
                    <a:lnTo>
                      <a:pt x="4185" y="5791"/>
                    </a:lnTo>
                    <a:lnTo>
                      <a:pt x="1363" y="5791"/>
                    </a:lnTo>
                    <a:lnTo>
                      <a:pt x="1287" y="5785"/>
                    </a:lnTo>
                    <a:lnTo>
                      <a:pt x="1215" y="5767"/>
                    </a:lnTo>
                    <a:lnTo>
                      <a:pt x="1147" y="5737"/>
                    </a:lnTo>
                    <a:lnTo>
                      <a:pt x="1085" y="5699"/>
                    </a:lnTo>
                    <a:lnTo>
                      <a:pt x="1031" y="5653"/>
                    </a:lnTo>
                    <a:lnTo>
                      <a:pt x="983" y="5597"/>
                    </a:lnTo>
                    <a:lnTo>
                      <a:pt x="946" y="5537"/>
                    </a:lnTo>
                    <a:lnTo>
                      <a:pt x="918" y="5470"/>
                    </a:lnTo>
                    <a:lnTo>
                      <a:pt x="900" y="5398"/>
                    </a:lnTo>
                    <a:lnTo>
                      <a:pt x="894" y="5322"/>
                    </a:lnTo>
                    <a:lnTo>
                      <a:pt x="894" y="1140"/>
                    </a:lnTo>
                    <a:lnTo>
                      <a:pt x="469" y="1140"/>
                    </a:lnTo>
                    <a:close/>
                    <a:moveTo>
                      <a:pt x="1363" y="375"/>
                    </a:moveTo>
                    <a:lnTo>
                      <a:pt x="1333" y="379"/>
                    </a:lnTo>
                    <a:lnTo>
                      <a:pt x="1307" y="393"/>
                    </a:lnTo>
                    <a:lnTo>
                      <a:pt x="1287" y="413"/>
                    </a:lnTo>
                    <a:lnTo>
                      <a:pt x="1273" y="439"/>
                    </a:lnTo>
                    <a:lnTo>
                      <a:pt x="1269" y="468"/>
                    </a:lnTo>
                    <a:lnTo>
                      <a:pt x="1269" y="5322"/>
                    </a:lnTo>
                    <a:lnTo>
                      <a:pt x="1273" y="5352"/>
                    </a:lnTo>
                    <a:lnTo>
                      <a:pt x="1287" y="5378"/>
                    </a:lnTo>
                    <a:lnTo>
                      <a:pt x="1307" y="5398"/>
                    </a:lnTo>
                    <a:lnTo>
                      <a:pt x="1333" y="5412"/>
                    </a:lnTo>
                    <a:lnTo>
                      <a:pt x="1363" y="5416"/>
                    </a:lnTo>
                    <a:lnTo>
                      <a:pt x="4985" y="5416"/>
                    </a:lnTo>
                    <a:lnTo>
                      <a:pt x="5015" y="5412"/>
                    </a:lnTo>
                    <a:lnTo>
                      <a:pt x="5041" y="5398"/>
                    </a:lnTo>
                    <a:lnTo>
                      <a:pt x="5061" y="5378"/>
                    </a:lnTo>
                    <a:lnTo>
                      <a:pt x="5075" y="5352"/>
                    </a:lnTo>
                    <a:lnTo>
                      <a:pt x="5079" y="5322"/>
                    </a:lnTo>
                    <a:lnTo>
                      <a:pt x="5079" y="468"/>
                    </a:lnTo>
                    <a:lnTo>
                      <a:pt x="5075" y="439"/>
                    </a:lnTo>
                    <a:lnTo>
                      <a:pt x="5061" y="413"/>
                    </a:lnTo>
                    <a:lnTo>
                      <a:pt x="5041" y="393"/>
                    </a:lnTo>
                    <a:lnTo>
                      <a:pt x="5015" y="379"/>
                    </a:lnTo>
                    <a:lnTo>
                      <a:pt x="4985" y="375"/>
                    </a:lnTo>
                    <a:lnTo>
                      <a:pt x="1363" y="375"/>
                    </a:lnTo>
                    <a:close/>
                    <a:moveTo>
                      <a:pt x="1363" y="0"/>
                    </a:moveTo>
                    <a:lnTo>
                      <a:pt x="4985" y="0"/>
                    </a:lnTo>
                    <a:lnTo>
                      <a:pt x="5061" y="6"/>
                    </a:lnTo>
                    <a:lnTo>
                      <a:pt x="5133" y="24"/>
                    </a:lnTo>
                    <a:lnTo>
                      <a:pt x="5201" y="52"/>
                    </a:lnTo>
                    <a:lnTo>
                      <a:pt x="5263" y="92"/>
                    </a:lnTo>
                    <a:lnTo>
                      <a:pt x="5316" y="138"/>
                    </a:lnTo>
                    <a:lnTo>
                      <a:pt x="5362" y="191"/>
                    </a:lnTo>
                    <a:lnTo>
                      <a:pt x="5402" y="253"/>
                    </a:lnTo>
                    <a:lnTo>
                      <a:pt x="5430" y="321"/>
                    </a:lnTo>
                    <a:lnTo>
                      <a:pt x="5448" y="393"/>
                    </a:lnTo>
                    <a:lnTo>
                      <a:pt x="5454" y="468"/>
                    </a:lnTo>
                    <a:lnTo>
                      <a:pt x="5454" y="5322"/>
                    </a:lnTo>
                    <a:lnTo>
                      <a:pt x="5448" y="5398"/>
                    </a:lnTo>
                    <a:lnTo>
                      <a:pt x="5430" y="5470"/>
                    </a:lnTo>
                    <a:lnTo>
                      <a:pt x="5402" y="5537"/>
                    </a:lnTo>
                    <a:lnTo>
                      <a:pt x="5362" y="5597"/>
                    </a:lnTo>
                    <a:lnTo>
                      <a:pt x="5316" y="5653"/>
                    </a:lnTo>
                    <a:lnTo>
                      <a:pt x="5263" y="5699"/>
                    </a:lnTo>
                    <a:lnTo>
                      <a:pt x="5201" y="5737"/>
                    </a:lnTo>
                    <a:lnTo>
                      <a:pt x="5133" y="5767"/>
                    </a:lnTo>
                    <a:lnTo>
                      <a:pt x="5061" y="5785"/>
                    </a:lnTo>
                    <a:lnTo>
                      <a:pt x="4985" y="5791"/>
                    </a:lnTo>
                    <a:lnTo>
                      <a:pt x="4560" y="5791"/>
                    </a:lnTo>
                    <a:lnTo>
                      <a:pt x="4560" y="6088"/>
                    </a:lnTo>
                    <a:lnTo>
                      <a:pt x="4554" y="6163"/>
                    </a:lnTo>
                    <a:lnTo>
                      <a:pt x="4536" y="6235"/>
                    </a:lnTo>
                    <a:lnTo>
                      <a:pt x="4508" y="6303"/>
                    </a:lnTo>
                    <a:lnTo>
                      <a:pt x="4469" y="6365"/>
                    </a:lnTo>
                    <a:lnTo>
                      <a:pt x="4423" y="6419"/>
                    </a:lnTo>
                    <a:lnTo>
                      <a:pt x="4369" y="6466"/>
                    </a:lnTo>
                    <a:lnTo>
                      <a:pt x="4307" y="6504"/>
                    </a:lnTo>
                    <a:lnTo>
                      <a:pt x="4239" y="6532"/>
                    </a:lnTo>
                    <a:lnTo>
                      <a:pt x="4167" y="6550"/>
                    </a:lnTo>
                    <a:lnTo>
                      <a:pt x="4092" y="6556"/>
                    </a:lnTo>
                    <a:lnTo>
                      <a:pt x="469" y="6556"/>
                    </a:lnTo>
                    <a:lnTo>
                      <a:pt x="393" y="6550"/>
                    </a:lnTo>
                    <a:lnTo>
                      <a:pt x="321" y="6532"/>
                    </a:lnTo>
                    <a:lnTo>
                      <a:pt x="253" y="6504"/>
                    </a:lnTo>
                    <a:lnTo>
                      <a:pt x="192" y="6466"/>
                    </a:lnTo>
                    <a:lnTo>
                      <a:pt x="138" y="6419"/>
                    </a:lnTo>
                    <a:lnTo>
                      <a:pt x="90" y="6365"/>
                    </a:lnTo>
                    <a:lnTo>
                      <a:pt x="52" y="6303"/>
                    </a:lnTo>
                    <a:lnTo>
                      <a:pt x="24" y="6235"/>
                    </a:lnTo>
                    <a:lnTo>
                      <a:pt x="6" y="6163"/>
                    </a:lnTo>
                    <a:lnTo>
                      <a:pt x="0" y="6088"/>
                    </a:lnTo>
                    <a:lnTo>
                      <a:pt x="0" y="1234"/>
                    </a:lnTo>
                    <a:lnTo>
                      <a:pt x="6" y="1158"/>
                    </a:lnTo>
                    <a:lnTo>
                      <a:pt x="24" y="1086"/>
                    </a:lnTo>
                    <a:lnTo>
                      <a:pt x="52" y="1019"/>
                    </a:lnTo>
                    <a:lnTo>
                      <a:pt x="90" y="959"/>
                    </a:lnTo>
                    <a:lnTo>
                      <a:pt x="138" y="903"/>
                    </a:lnTo>
                    <a:lnTo>
                      <a:pt x="192" y="857"/>
                    </a:lnTo>
                    <a:lnTo>
                      <a:pt x="253" y="819"/>
                    </a:lnTo>
                    <a:lnTo>
                      <a:pt x="321" y="791"/>
                    </a:lnTo>
                    <a:lnTo>
                      <a:pt x="393" y="773"/>
                    </a:lnTo>
                    <a:lnTo>
                      <a:pt x="469" y="767"/>
                    </a:lnTo>
                    <a:lnTo>
                      <a:pt x="894" y="767"/>
                    </a:lnTo>
                    <a:lnTo>
                      <a:pt x="894" y="468"/>
                    </a:lnTo>
                    <a:lnTo>
                      <a:pt x="900" y="393"/>
                    </a:lnTo>
                    <a:lnTo>
                      <a:pt x="918" y="321"/>
                    </a:lnTo>
                    <a:lnTo>
                      <a:pt x="946" y="253"/>
                    </a:lnTo>
                    <a:lnTo>
                      <a:pt x="983" y="191"/>
                    </a:lnTo>
                    <a:lnTo>
                      <a:pt x="1031" y="138"/>
                    </a:lnTo>
                    <a:lnTo>
                      <a:pt x="1085" y="92"/>
                    </a:lnTo>
                    <a:lnTo>
                      <a:pt x="1147" y="52"/>
                    </a:lnTo>
                    <a:lnTo>
                      <a:pt x="1215" y="24"/>
                    </a:lnTo>
                    <a:lnTo>
                      <a:pt x="1287" y="6"/>
                    </a:lnTo>
                    <a:lnTo>
                      <a:pt x="1363"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dirty="0">
                  <a:latin typeface="Ebrima" panose="02000000000000000000" pitchFamily="2" charset="0"/>
                  <a:ea typeface="Ebrima" panose="02000000000000000000" pitchFamily="2" charset="0"/>
                  <a:cs typeface="Ebrima" panose="02000000000000000000" pitchFamily="2" charset="0"/>
                </a:endParaRPr>
              </a:p>
            </p:txBody>
          </p:sp>
          <p:sp>
            <p:nvSpPr>
              <p:cNvPr id="36" name="Freeform 56">
                <a:extLst>
                  <a:ext uri="{FF2B5EF4-FFF2-40B4-BE49-F238E27FC236}">
                    <a16:creationId xmlns:a16="http://schemas.microsoft.com/office/drawing/2014/main" id="{0640E564-7D73-2546-8646-545800802402}"/>
                  </a:ext>
                </a:extLst>
              </p:cNvPr>
              <p:cNvSpPr>
                <a:spLocks/>
              </p:cNvSpPr>
              <p:nvPr/>
            </p:nvSpPr>
            <p:spPr bwMode="auto">
              <a:xfrm>
                <a:off x="6830531" y="3106740"/>
                <a:ext cx="2476499" cy="296848"/>
              </a:xfrm>
              <a:custGeom>
                <a:avLst/>
                <a:gdLst>
                  <a:gd name="T0" fmla="*/ 187 w 3120"/>
                  <a:gd name="T1" fmla="*/ 0 h 375"/>
                  <a:gd name="T2" fmla="*/ 2932 w 3120"/>
                  <a:gd name="T3" fmla="*/ 0 h 375"/>
                  <a:gd name="T4" fmla="*/ 2974 w 3120"/>
                  <a:gd name="T5" fmla="*/ 4 h 375"/>
                  <a:gd name="T6" fmla="*/ 3014 w 3120"/>
                  <a:gd name="T7" fmla="*/ 18 h 375"/>
                  <a:gd name="T8" fmla="*/ 3050 w 3120"/>
                  <a:gd name="T9" fmla="*/ 42 h 375"/>
                  <a:gd name="T10" fmla="*/ 3078 w 3120"/>
                  <a:gd name="T11" fmla="*/ 70 h 375"/>
                  <a:gd name="T12" fmla="*/ 3100 w 3120"/>
                  <a:gd name="T13" fmla="*/ 104 h 375"/>
                  <a:gd name="T14" fmla="*/ 3114 w 3120"/>
                  <a:gd name="T15" fmla="*/ 144 h 375"/>
                  <a:gd name="T16" fmla="*/ 3120 w 3120"/>
                  <a:gd name="T17" fmla="*/ 187 h 375"/>
                  <a:gd name="T18" fmla="*/ 3114 w 3120"/>
                  <a:gd name="T19" fmla="*/ 229 h 375"/>
                  <a:gd name="T20" fmla="*/ 3100 w 3120"/>
                  <a:gd name="T21" fmla="*/ 269 h 375"/>
                  <a:gd name="T22" fmla="*/ 3078 w 3120"/>
                  <a:gd name="T23" fmla="*/ 303 h 375"/>
                  <a:gd name="T24" fmla="*/ 3050 w 3120"/>
                  <a:gd name="T25" fmla="*/ 333 h 375"/>
                  <a:gd name="T26" fmla="*/ 3014 w 3120"/>
                  <a:gd name="T27" fmla="*/ 355 h 375"/>
                  <a:gd name="T28" fmla="*/ 2974 w 3120"/>
                  <a:gd name="T29" fmla="*/ 369 h 375"/>
                  <a:gd name="T30" fmla="*/ 2932 w 3120"/>
                  <a:gd name="T31" fmla="*/ 375 h 375"/>
                  <a:gd name="T32" fmla="*/ 187 w 3120"/>
                  <a:gd name="T33" fmla="*/ 375 h 375"/>
                  <a:gd name="T34" fmla="*/ 143 w 3120"/>
                  <a:gd name="T35" fmla="*/ 369 h 375"/>
                  <a:gd name="T36" fmla="*/ 106 w 3120"/>
                  <a:gd name="T37" fmla="*/ 355 h 375"/>
                  <a:gd name="T38" fmla="*/ 70 w 3120"/>
                  <a:gd name="T39" fmla="*/ 333 h 375"/>
                  <a:gd name="T40" fmla="*/ 42 w 3120"/>
                  <a:gd name="T41" fmla="*/ 303 h 375"/>
                  <a:gd name="T42" fmla="*/ 20 w 3120"/>
                  <a:gd name="T43" fmla="*/ 269 h 375"/>
                  <a:gd name="T44" fmla="*/ 6 w 3120"/>
                  <a:gd name="T45" fmla="*/ 229 h 375"/>
                  <a:gd name="T46" fmla="*/ 0 w 3120"/>
                  <a:gd name="T47" fmla="*/ 187 h 375"/>
                  <a:gd name="T48" fmla="*/ 6 w 3120"/>
                  <a:gd name="T49" fmla="*/ 144 h 375"/>
                  <a:gd name="T50" fmla="*/ 20 w 3120"/>
                  <a:gd name="T51" fmla="*/ 104 h 375"/>
                  <a:gd name="T52" fmla="*/ 42 w 3120"/>
                  <a:gd name="T53" fmla="*/ 70 h 375"/>
                  <a:gd name="T54" fmla="*/ 70 w 3120"/>
                  <a:gd name="T55" fmla="*/ 42 h 375"/>
                  <a:gd name="T56" fmla="*/ 106 w 3120"/>
                  <a:gd name="T57" fmla="*/ 18 h 375"/>
                  <a:gd name="T58" fmla="*/ 143 w 3120"/>
                  <a:gd name="T59" fmla="*/ 4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4"/>
                    </a:lnTo>
                    <a:lnTo>
                      <a:pt x="3014" y="18"/>
                    </a:lnTo>
                    <a:lnTo>
                      <a:pt x="3050" y="42"/>
                    </a:lnTo>
                    <a:lnTo>
                      <a:pt x="3078" y="70"/>
                    </a:lnTo>
                    <a:lnTo>
                      <a:pt x="3100" y="104"/>
                    </a:lnTo>
                    <a:lnTo>
                      <a:pt x="3114" y="144"/>
                    </a:lnTo>
                    <a:lnTo>
                      <a:pt x="3120" y="187"/>
                    </a:lnTo>
                    <a:lnTo>
                      <a:pt x="3114" y="229"/>
                    </a:lnTo>
                    <a:lnTo>
                      <a:pt x="3100" y="269"/>
                    </a:lnTo>
                    <a:lnTo>
                      <a:pt x="3078" y="303"/>
                    </a:lnTo>
                    <a:lnTo>
                      <a:pt x="3050" y="333"/>
                    </a:lnTo>
                    <a:lnTo>
                      <a:pt x="3014" y="355"/>
                    </a:lnTo>
                    <a:lnTo>
                      <a:pt x="2974" y="369"/>
                    </a:lnTo>
                    <a:lnTo>
                      <a:pt x="2932" y="375"/>
                    </a:lnTo>
                    <a:lnTo>
                      <a:pt x="187" y="375"/>
                    </a:lnTo>
                    <a:lnTo>
                      <a:pt x="143" y="369"/>
                    </a:lnTo>
                    <a:lnTo>
                      <a:pt x="106" y="355"/>
                    </a:lnTo>
                    <a:lnTo>
                      <a:pt x="70" y="333"/>
                    </a:lnTo>
                    <a:lnTo>
                      <a:pt x="42" y="303"/>
                    </a:lnTo>
                    <a:lnTo>
                      <a:pt x="20" y="269"/>
                    </a:lnTo>
                    <a:lnTo>
                      <a:pt x="6" y="229"/>
                    </a:lnTo>
                    <a:lnTo>
                      <a:pt x="0" y="187"/>
                    </a:lnTo>
                    <a:lnTo>
                      <a:pt x="6" y="144"/>
                    </a:lnTo>
                    <a:lnTo>
                      <a:pt x="20" y="104"/>
                    </a:lnTo>
                    <a:lnTo>
                      <a:pt x="42" y="70"/>
                    </a:lnTo>
                    <a:lnTo>
                      <a:pt x="70" y="42"/>
                    </a:lnTo>
                    <a:lnTo>
                      <a:pt x="106" y="18"/>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37" name="Freeform 57">
                <a:extLst>
                  <a:ext uri="{FF2B5EF4-FFF2-40B4-BE49-F238E27FC236}">
                    <a16:creationId xmlns:a16="http://schemas.microsoft.com/office/drawing/2014/main" id="{2441C5DB-CB78-6844-B1BC-3128FA51E6AA}"/>
                  </a:ext>
                </a:extLst>
              </p:cNvPr>
              <p:cNvSpPr>
                <a:spLocks/>
              </p:cNvSpPr>
              <p:nvPr/>
            </p:nvSpPr>
            <p:spPr bwMode="auto">
              <a:xfrm>
                <a:off x="6830531" y="3813174"/>
                <a:ext cx="2476499" cy="296848"/>
              </a:xfrm>
              <a:custGeom>
                <a:avLst/>
                <a:gdLst>
                  <a:gd name="T0" fmla="*/ 187 w 3120"/>
                  <a:gd name="T1" fmla="*/ 0 h 375"/>
                  <a:gd name="T2" fmla="*/ 2932 w 3120"/>
                  <a:gd name="T3" fmla="*/ 0 h 375"/>
                  <a:gd name="T4" fmla="*/ 2974 w 3120"/>
                  <a:gd name="T5" fmla="*/ 6 h 375"/>
                  <a:gd name="T6" fmla="*/ 3014 w 3120"/>
                  <a:gd name="T7" fmla="*/ 20 h 375"/>
                  <a:gd name="T8" fmla="*/ 3050 w 3120"/>
                  <a:gd name="T9" fmla="*/ 42 h 375"/>
                  <a:gd name="T10" fmla="*/ 3078 w 3120"/>
                  <a:gd name="T11" fmla="*/ 72 h 375"/>
                  <a:gd name="T12" fmla="*/ 3100 w 3120"/>
                  <a:gd name="T13" fmla="*/ 106 h 375"/>
                  <a:gd name="T14" fmla="*/ 3114 w 3120"/>
                  <a:gd name="T15" fmla="*/ 146 h 375"/>
                  <a:gd name="T16" fmla="*/ 3120 w 3120"/>
                  <a:gd name="T17" fmla="*/ 187 h 375"/>
                  <a:gd name="T18" fmla="*/ 3114 w 3120"/>
                  <a:gd name="T19" fmla="*/ 231 h 375"/>
                  <a:gd name="T20" fmla="*/ 3100 w 3120"/>
                  <a:gd name="T21" fmla="*/ 271 h 375"/>
                  <a:gd name="T22" fmla="*/ 3078 w 3120"/>
                  <a:gd name="T23" fmla="*/ 305 h 375"/>
                  <a:gd name="T24" fmla="*/ 3050 w 3120"/>
                  <a:gd name="T25" fmla="*/ 333 h 375"/>
                  <a:gd name="T26" fmla="*/ 3014 w 3120"/>
                  <a:gd name="T27" fmla="*/ 357 h 375"/>
                  <a:gd name="T28" fmla="*/ 2974 w 3120"/>
                  <a:gd name="T29" fmla="*/ 371 h 375"/>
                  <a:gd name="T30" fmla="*/ 2932 w 3120"/>
                  <a:gd name="T31" fmla="*/ 375 h 375"/>
                  <a:gd name="T32" fmla="*/ 187 w 3120"/>
                  <a:gd name="T33" fmla="*/ 375 h 375"/>
                  <a:gd name="T34" fmla="*/ 143 w 3120"/>
                  <a:gd name="T35" fmla="*/ 371 h 375"/>
                  <a:gd name="T36" fmla="*/ 106 w 3120"/>
                  <a:gd name="T37" fmla="*/ 357 h 375"/>
                  <a:gd name="T38" fmla="*/ 70 w 3120"/>
                  <a:gd name="T39" fmla="*/ 335 h 375"/>
                  <a:gd name="T40" fmla="*/ 42 w 3120"/>
                  <a:gd name="T41" fmla="*/ 305 h 375"/>
                  <a:gd name="T42" fmla="*/ 20 w 3120"/>
                  <a:gd name="T43" fmla="*/ 271 h 375"/>
                  <a:gd name="T44" fmla="*/ 6 w 3120"/>
                  <a:gd name="T45" fmla="*/ 231 h 375"/>
                  <a:gd name="T46" fmla="*/ 0 w 3120"/>
                  <a:gd name="T47" fmla="*/ 187 h 375"/>
                  <a:gd name="T48" fmla="*/ 6 w 3120"/>
                  <a:gd name="T49" fmla="*/ 146 h 375"/>
                  <a:gd name="T50" fmla="*/ 20 w 3120"/>
                  <a:gd name="T51" fmla="*/ 106 h 375"/>
                  <a:gd name="T52" fmla="*/ 42 w 3120"/>
                  <a:gd name="T53" fmla="*/ 72 h 375"/>
                  <a:gd name="T54" fmla="*/ 70 w 3120"/>
                  <a:gd name="T55" fmla="*/ 42 h 375"/>
                  <a:gd name="T56" fmla="*/ 106 w 3120"/>
                  <a:gd name="T57" fmla="*/ 20 h 375"/>
                  <a:gd name="T58" fmla="*/ 143 w 3120"/>
                  <a:gd name="T59" fmla="*/ 6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6"/>
                    </a:lnTo>
                    <a:lnTo>
                      <a:pt x="3014" y="20"/>
                    </a:lnTo>
                    <a:lnTo>
                      <a:pt x="3050" y="42"/>
                    </a:lnTo>
                    <a:lnTo>
                      <a:pt x="3078" y="72"/>
                    </a:lnTo>
                    <a:lnTo>
                      <a:pt x="3100" y="106"/>
                    </a:lnTo>
                    <a:lnTo>
                      <a:pt x="3114" y="146"/>
                    </a:lnTo>
                    <a:lnTo>
                      <a:pt x="3120" y="187"/>
                    </a:lnTo>
                    <a:lnTo>
                      <a:pt x="3114" y="231"/>
                    </a:lnTo>
                    <a:lnTo>
                      <a:pt x="3100" y="271"/>
                    </a:lnTo>
                    <a:lnTo>
                      <a:pt x="3078" y="305"/>
                    </a:lnTo>
                    <a:lnTo>
                      <a:pt x="3050" y="333"/>
                    </a:lnTo>
                    <a:lnTo>
                      <a:pt x="3014" y="357"/>
                    </a:lnTo>
                    <a:lnTo>
                      <a:pt x="2974" y="371"/>
                    </a:lnTo>
                    <a:lnTo>
                      <a:pt x="2932" y="375"/>
                    </a:lnTo>
                    <a:lnTo>
                      <a:pt x="187" y="375"/>
                    </a:lnTo>
                    <a:lnTo>
                      <a:pt x="143" y="371"/>
                    </a:lnTo>
                    <a:lnTo>
                      <a:pt x="106" y="357"/>
                    </a:lnTo>
                    <a:lnTo>
                      <a:pt x="70" y="335"/>
                    </a:lnTo>
                    <a:lnTo>
                      <a:pt x="42" y="305"/>
                    </a:lnTo>
                    <a:lnTo>
                      <a:pt x="20" y="271"/>
                    </a:lnTo>
                    <a:lnTo>
                      <a:pt x="6" y="231"/>
                    </a:lnTo>
                    <a:lnTo>
                      <a:pt x="0" y="187"/>
                    </a:lnTo>
                    <a:lnTo>
                      <a:pt x="6" y="146"/>
                    </a:lnTo>
                    <a:lnTo>
                      <a:pt x="20" y="106"/>
                    </a:lnTo>
                    <a:lnTo>
                      <a:pt x="42" y="72"/>
                    </a:lnTo>
                    <a:lnTo>
                      <a:pt x="70" y="42"/>
                    </a:lnTo>
                    <a:lnTo>
                      <a:pt x="106" y="20"/>
                    </a:lnTo>
                    <a:lnTo>
                      <a:pt x="143" y="6"/>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38" name="Freeform 58">
                <a:extLst>
                  <a:ext uri="{FF2B5EF4-FFF2-40B4-BE49-F238E27FC236}">
                    <a16:creationId xmlns:a16="http://schemas.microsoft.com/office/drawing/2014/main" id="{88C23455-1C1C-9243-A22D-562EA2983005}"/>
                  </a:ext>
                </a:extLst>
              </p:cNvPr>
              <p:cNvSpPr>
                <a:spLocks/>
              </p:cNvSpPr>
              <p:nvPr/>
            </p:nvSpPr>
            <p:spPr bwMode="auto">
              <a:xfrm>
                <a:off x="6897595" y="4519608"/>
                <a:ext cx="2476499" cy="296848"/>
              </a:xfrm>
              <a:custGeom>
                <a:avLst/>
                <a:gdLst>
                  <a:gd name="T0" fmla="*/ 187 w 3120"/>
                  <a:gd name="T1" fmla="*/ 0 h 375"/>
                  <a:gd name="T2" fmla="*/ 2932 w 3120"/>
                  <a:gd name="T3" fmla="*/ 0 h 375"/>
                  <a:gd name="T4" fmla="*/ 2974 w 3120"/>
                  <a:gd name="T5" fmla="*/ 4 h 375"/>
                  <a:gd name="T6" fmla="*/ 3014 w 3120"/>
                  <a:gd name="T7" fmla="*/ 20 h 375"/>
                  <a:gd name="T8" fmla="*/ 3050 w 3120"/>
                  <a:gd name="T9" fmla="*/ 42 h 375"/>
                  <a:gd name="T10" fmla="*/ 3078 w 3120"/>
                  <a:gd name="T11" fmla="*/ 70 h 375"/>
                  <a:gd name="T12" fmla="*/ 3100 w 3120"/>
                  <a:gd name="T13" fmla="*/ 106 h 375"/>
                  <a:gd name="T14" fmla="*/ 3114 w 3120"/>
                  <a:gd name="T15" fmla="*/ 144 h 375"/>
                  <a:gd name="T16" fmla="*/ 3120 w 3120"/>
                  <a:gd name="T17" fmla="*/ 188 h 375"/>
                  <a:gd name="T18" fmla="*/ 3114 w 3120"/>
                  <a:gd name="T19" fmla="*/ 229 h 375"/>
                  <a:gd name="T20" fmla="*/ 3100 w 3120"/>
                  <a:gd name="T21" fmla="*/ 269 h 375"/>
                  <a:gd name="T22" fmla="*/ 3078 w 3120"/>
                  <a:gd name="T23" fmla="*/ 305 h 375"/>
                  <a:gd name="T24" fmla="*/ 3050 w 3120"/>
                  <a:gd name="T25" fmla="*/ 333 h 375"/>
                  <a:gd name="T26" fmla="*/ 3014 w 3120"/>
                  <a:gd name="T27" fmla="*/ 355 h 375"/>
                  <a:gd name="T28" fmla="*/ 2974 w 3120"/>
                  <a:gd name="T29" fmla="*/ 369 h 375"/>
                  <a:gd name="T30" fmla="*/ 2932 w 3120"/>
                  <a:gd name="T31" fmla="*/ 375 h 375"/>
                  <a:gd name="T32" fmla="*/ 187 w 3120"/>
                  <a:gd name="T33" fmla="*/ 375 h 375"/>
                  <a:gd name="T34" fmla="*/ 143 w 3120"/>
                  <a:gd name="T35" fmla="*/ 369 h 375"/>
                  <a:gd name="T36" fmla="*/ 106 w 3120"/>
                  <a:gd name="T37" fmla="*/ 355 h 375"/>
                  <a:gd name="T38" fmla="*/ 70 w 3120"/>
                  <a:gd name="T39" fmla="*/ 333 h 375"/>
                  <a:gd name="T40" fmla="*/ 42 w 3120"/>
                  <a:gd name="T41" fmla="*/ 305 h 375"/>
                  <a:gd name="T42" fmla="*/ 20 w 3120"/>
                  <a:gd name="T43" fmla="*/ 269 h 375"/>
                  <a:gd name="T44" fmla="*/ 6 w 3120"/>
                  <a:gd name="T45" fmla="*/ 229 h 375"/>
                  <a:gd name="T46" fmla="*/ 0 w 3120"/>
                  <a:gd name="T47" fmla="*/ 188 h 375"/>
                  <a:gd name="T48" fmla="*/ 6 w 3120"/>
                  <a:gd name="T49" fmla="*/ 144 h 375"/>
                  <a:gd name="T50" fmla="*/ 20 w 3120"/>
                  <a:gd name="T51" fmla="*/ 106 h 375"/>
                  <a:gd name="T52" fmla="*/ 42 w 3120"/>
                  <a:gd name="T53" fmla="*/ 70 h 375"/>
                  <a:gd name="T54" fmla="*/ 70 w 3120"/>
                  <a:gd name="T55" fmla="*/ 42 h 375"/>
                  <a:gd name="T56" fmla="*/ 106 w 3120"/>
                  <a:gd name="T57" fmla="*/ 20 h 375"/>
                  <a:gd name="T58" fmla="*/ 143 w 3120"/>
                  <a:gd name="T59" fmla="*/ 4 h 375"/>
                  <a:gd name="T60" fmla="*/ 187 w 3120"/>
                  <a:gd name="T61"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5">
                    <a:moveTo>
                      <a:pt x="187" y="0"/>
                    </a:moveTo>
                    <a:lnTo>
                      <a:pt x="2932" y="0"/>
                    </a:lnTo>
                    <a:lnTo>
                      <a:pt x="2974" y="4"/>
                    </a:lnTo>
                    <a:lnTo>
                      <a:pt x="3014" y="20"/>
                    </a:lnTo>
                    <a:lnTo>
                      <a:pt x="3050" y="42"/>
                    </a:lnTo>
                    <a:lnTo>
                      <a:pt x="3078" y="70"/>
                    </a:lnTo>
                    <a:lnTo>
                      <a:pt x="3100" y="106"/>
                    </a:lnTo>
                    <a:lnTo>
                      <a:pt x="3114" y="144"/>
                    </a:lnTo>
                    <a:lnTo>
                      <a:pt x="3120" y="188"/>
                    </a:lnTo>
                    <a:lnTo>
                      <a:pt x="3114" y="229"/>
                    </a:lnTo>
                    <a:lnTo>
                      <a:pt x="3100" y="269"/>
                    </a:lnTo>
                    <a:lnTo>
                      <a:pt x="3078" y="305"/>
                    </a:lnTo>
                    <a:lnTo>
                      <a:pt x="3050" y="333"/>
                    </a:lnTo>
                    <a:lnTo>
                      <a:pt x="3014" y="355"/>
                    </a:lnTo>
                    <a:lnTo>
                      <a:pt x="2974" y="369"/>
                    </a:lnTo>
                    <a:lnTo>
                      <a:pt x="2932" y="375"/>
                    </a:lnTo>
                    <a:lnTo>
                      <a:pt x="187" y="375"/>
                    </a:lnTo>
                    <a:lnTo>
                      <a:pt x="143" y="369"/>
                    </a:lnTo>
                    <a:lnTo>
                      <a:pt x="106" y="355"/>
                    </a:lnTo>
                    <a:lnTo>
                      <a:pt x="70" y="333"/>
                    </a:lnTo>
                    <a:lnTo>
                      <a:pt x="42" y="305"/>
                    </a:lnTo>
                    <a:lnTo>
                      <a:pt x="20" y="269"/>
                    </a:lnTo>
                    <a:lnTo>
                      <a:pt x="6" y="229"/>
                    </a:lnTo>
                    <a:lnTo>
                      <a:pt x="0" y="188"/>
                    </a:lnTo>
                    <a:lnTo>
                      <a:pt x="6" y="144"/>
                    </a:lnTo>
                    <a:lnTo>
                      <a:pt x="20" y="106"/>
                    </a:lnTo>
                    <a:lnTo>
                      <a:pt x="42" y="70"/>
                    </a:lnTo>
                    <a:lnTo>
                      <a:pt x="70" y="42"/>
                    </a:lnTo>
                    <a:lnTo>
                      <a:pt x="106" y="20"/>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sp>
            <p:nvSpPr>
              <p:cNvPr id="39" name="Freeform 59">
                <a:extLst>
                  <a:ext uri="{FF2B5EF4-FFF2-40B4-BE49-F238E27FC236}">
                    <a16:creationId xmlns:a16="http://schemas.microsoft.com/office/drawing/2014/main" id="{34B37C81-86E0-8A41-86D8-29DD74FB0E67}"/>
                  </a:ext>
                </a:extLst>
              </p:cNvPr>
              <p:cNvSpPr>
                <a:spLocks/>
              </p:cNvSpPr>
              <p:nvPr/>
            </p:nvSpPr>
            <p:spPr bwMode="auto">
              <a:xfrm>
                <a:off x="6830531" y="5227635"/>
                <a:ext cx="2476499" cy="295288"/>
              </a:xfrm>
              <a:custGeom>
                <a:avLst/>
                <a:gdLst>
                  <a:gd name="T0" fmla="*/ 187 w 3120"/>
                  <a:gd name="T1" fmla="*/ 0 h 373"/>
                  <a:gd name="T2" fmla="*/ 2932 w 3120"/>
                  <a:gd name="T3" fmla="*/ 0 h 373"/>
                  <a:gd name="T4" fmla="*/ 2974 w 3120"/>
                  <a:gd name="T5" fmla="*/ 4 h 373"/>
                  <a:gd name="T6" fmla="*/ 3014 w 3120"/>
                  <a:gd name="T7" fmla="*/ 18 h 373"/>
                  <a:gd name="T8" fmla="*/ 3050 w 3120"/>
                  <a:gd name="T9" fmla="*/ 40 h 373"/>
                  <a:gd name="T10" fmla="*/ 3078 w 3120"/>
                  <a:gd name="T11" fmla="*/ 70 h 373"/>
                  <a:gd name="T12" fmla="*/ 3100 w 3120"/>
                  <a:gd name="T13" fmla="*/ 104 h 373"/>
                  <a:gd name="T14" fmla="*/ 3114 w 3120"/>
                  <a:gd name="T15" fmla="*/ 144 h 373"/>
                  <a:gd name="T16" fmla="*/ 3120 w 3120"/>
                  <a:gd name="T17" fmla="*/ 186 h 373"/>
                  <a:gd name="T18" fmla="*/ 3114 w 3120"/>
                  <a:gd name="T19" fmla="*/ 229 h 373"/>
                  <a:gd name="T20" fmla="*/ 3100 w 3120"/>
                  <a:gd name="T21" fmla="*/ 269 h 373"/>
                  <a:gd name="T22" fmla="*/ 3078 w 3120"/>
                  <a:gd name="T23" fmla="*/ 303 h 373"/>
                  <a:gd name="T24" fmla="*/ 3050 w 3120"/>
                  <a:gd name="T25" fmla="*/ 333 h 373"/>
                  <a:gd name="T26" fmla="*/ 3014 w 3120"/>
                  <a:gd name="T27" fmla="*/ 355 h 373"/>
                  <a:gd name="T28" fmla="*/ 2974 w 3120"/>
                  <a:gd name="T29" fmla="*/ 369 h 373"/>
                  <a:gd name="T30" fmla="*/ 2932 w 3120"/>
                  <a:gd name="T31" fmla="*/ 373 h 373"/>
                  <a:gd name="T32" fmla="*/ 187 w 3120"/>
                  <a:gd name="T33" fmla="*/ 373 h 373"/>
                  <a:gd name="T34" fmla="*/ 143 w 3120"/>
                  <a:gd name="T35" fmla="*/ 369 h 373"/>
                  <a:gd name="T36" fmla="*/ 106 w 3120"/>
                  <a:gd name="T37" fmla="*/ 355 h 373"/>
                  <a:gd name="T38" fmla="*/ 70 w 3120"/>
                  <a:gd name="T39" fmla="*/ 333 h 373"/>
                  <a:gd name="T40" fmla="*/ 42 w 3120"/>
                  <a:gd name="T41" fmla="*/ 303 h 373"/>
                  <a:gd name="T42" fmla="*/ 20 w 3120"/>
                  <a:gd name="T43" fmla="*/ 269 h 373"/>
                  <a:gd name="T44" fmla="*/ 6 w 3120"/>
                  <a:gd name="T45" fmla="*/ 229 h 373"/>
                  <a:gd name="T46" fmla="*/ 0 w 3120"/>
                  <a:gd name="T47" fmla="*/ 186 h 373"/>
                  <a:gd name="T48" fmla="*/ 6 w 3120"/>
                  <a:gd name="T49" fmla="*/ 144 h 373"/>
                  <a:gd name="T50" fmla="*/ 20 w 3120"/>
                  <a:gd name="T51" fmla="*/ 104 h 373"/>
                  <a:gd name="T52" fmla="*/ 42 w 3120"/>
                  <a:gd name="T53" fmla="*/ 70 h 373"/>
                  <a:gd name="T54" fmla="*/ 70 w 3120"/>
                  <a:gd name="T55" fmla="*/ 40 h 373"/>
                  <a:gd name="T56" fmla="*/ 106 w 3120"/>
                  <a:gd name="T57" fmla="*/ 18 h 373"/>
                  <a:gd name="T58" fmla="*/ 143 w 3120"/>
                  <a:gd name="T59" fmla="*/ 4 h 373"/>
                  <a:gd name="T60" fmla="*/ 187 w 3120"/>
                  <a:gd name="T61"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0" h="373">
                    <a:moveTo>
                      <a:pt x="187" y="0"/>
                    </a:moveTo>
                    <a:lnTo>
                      <a:pt x="2932" y="0"/>
                    </a:lnTo>
                    <a:lnTo>
                      <a:pt x="2974" y="4"/>
                    </a:lnTo>
                    <a:lnTo>
                      <a:pt x="3014" y="18"/>
                    </a:lnTo>
                    <a:lnTo>
                      <a:pt x="3050" y="40"/>
                    </a:lnTo>
                    <a:lnTo>
                      <a:pt x="3078" y="70"/>
                    </a:lnTo>
                    <a:lnTo>
                      <a:pt x="3100" y="104"/>
                    </a:lnTo>
                    <a:lnTo>
                      <a:pt x="3114" y="144"/>
                    </a:lnTo>
                    <a:lnTo>
                      <a:pt x="3120" y="186"/>
                    </a:lnTo>
                    <a:lnTo>
                      <a:pt x="3114" y="229"/>
                    </a:lnTo>
                    <a:lnTo>
                      <a:pt x="3100" y="269"/>
                    </a:lnTo>
                    <a:lnTo>
                      <a:pt x="3078" y="303"/>
                    </a:lnTo>
                    <a:lnTo>
                      <a:pt x="3050" y="333"/>
                    </a:lnTo>
                    <a:lnTo>
                      <a:pt x="3014" y="355"/>
                    </a:lnTo>
                    <a:lnTo>
                      <a:pt x="2974" y="369"/>
                    </a:lnTo>
                    <a:lnTo>
                      <a:pt x="2932" y="373"/>
                    </a:lnTo>
                    <a:lnTo>
                      <a:pt x="187" y="373"/>
                    </a:lnTo>
                    <a:lnTo>
                      <a:pt x="143" y="369"/>
                    </a:lnTo>
                    <a:lnTo>
                      <a:pt x="106" y="355"/>
                    </a:lnTo>
                    <a:lnTo>
                      <a:pt x="70" y="333"/>
                    </a:lnTo>
                    <a:lnTo>
                      <a:pt x="42" y="303"/>
                    </a:lnTo>
                    <a:lnTo>
                      <a:pt x="20" y="269"/>
                    </a:lnTo>
                    <a:lnTo>
                      <a:pt x="6" y="229"/>
                    </a:lnTo>
                    <a:lnTo>
                      <a:pt x="0" y="186"/>
                    </a:lnTo>
                    <a:lnTo>
                      <a:pt x="6" y="144"/>
                    </a:lnTo>
                    <a:lnTo>
                      <a:pt x="20" y="104"/>
                    </a:lnTo>
                    <a:lnTo>
                      <a:pt x="42" y="70"/>
                    </a:lnTo>
                    <a:lnTo>
                      <a:pt x="70" y="40"/>
                    </a:lnTo>
                    <a:lnTo>
                      <a:pt x="106" y="18"/>
                    </a:lnTo>
                    <a:lnTo>
                      <a:pt x="143" y="4"/>
                    </a:lnTo>
                    <a:lnTo>
                      <a:pt x="187" y="0"/>
                    </a:lnTo>
                    <a:close/>
                  </a:path>
                </a:pathLst>
              </a:custGeom>
              <a:grpFill/>
              <a:ln w="3175">
                <a:noFill/>
                <a:prstDash val="solid"/>
                <a:round/>
                <a:headEnd/>
                <a:tailEnd/>
              </a:ln>
            </p:spPr>
            <p:txBody>
              <a:bodyPr vert="horz" wrap="square" lIns="91440" tIns="45720" rIns="91440" bIns="45720" numCol="1" anchor="t" anchorCtr="0" compatLnSpc="1">
                <a:prstTxWarp prst="textNoShape">
                  <a:avLst/>
                </a:prstTxWarp>
              </a:bodyPr>
              <a:lstStyle/>
              <a:p>
                <a:endParaRPr lang="en-IN" sz="1400">
                  <a:latin typeface="Ebrima" panose="02000000000000000000" pitchFamily="2" charset="0"/>
                  <a:ea typeface="Ebrima" panose="02000000000000000000" pitchFamily="2" charset="0"/>
                  <a:cs typeface="Ebrima" panose="02000000000000000000" pitchFamily="2" charset="0"/>
                </a:endParaRPr>
              </a:p>
            </p:txBody>
          </p:sp>
        </p:grpSp>
        <p:sp>
          <p:nvSpPr>
            <p:cNvPr id="33" name="TextBox 289">
              <a:extLst>
                <a:ext uri="{FF2B5EF4-FFF2-40B4-BE49-F238E27FC236}">
                  <a16:creationId xmlns:a16="http://schemas.microsoft.com/office/drawing/2014/main" id="{55131915-9430-DF43-9C2D-AFB902CE18F1}"/>
                </a:ext>
              </a:extLst>
            </p:cNvPr>
            <p:cNvSpPr txBox="1"/>
            <p:nvPr/>
          </p:nvSpPr>
          <p:spPr>
            <a:xfrm>
              <a:off x="9536141" y="1097466"/>
              <a:ext cx="2156343" cy="861771"/>
            </a:xfrm>
            <a:prstGeom prst="rect">
              <a:avLst/>
            </a:prstGeom>
            <a:noFill/>
          </p:spPr>
          <p:txBody>
            <a:bodyPr wrap="square" lIns="0" tIns="0" rIns="0" bIns="0" rtlCol="0">
              <a:spAutoFit/>
            </a:bodyPr>
            <a:lstStyle/>
            <a:p>
              <a:pPr algn="ctr"/>
              <a:r>
                <a:rPr lang="es-GT" sz="1600" b="1" dirty="0">
                  <a:solidFill>
                    <a:srgbClr val="114454"/>
                  </a:solidFill>
                  <a:effectLst>
                    <a:outerShdw blurRad="38100" dist="38100" dir="2700000" algn="tl">
                      <a:srgbClr val="000000">
                        <a:alpha val="43137"/>
                      </a:srgbClr>
                    </a:outerShdw>
                  </a:effectLst>
                  <a:latin typeface="Nixie One"/>
                  <a:ea typeface="Nixie One"/>
                  <a:cs typeface="Nixie One"/>
                </a:rPr>
                <a:t>TOTAL PRESUPUESTO SOLICITADO 2019</a:t>
              </a:r>
            </a:p>
            <a:p>
              <a:pPr algn="ctr"/>
              <a:r>
                <a:rPr lang="es-GT" sz="2400" b="1" dirty="0">
                  <a:solidFill>
                    <a:srgbClr val="114454"/>
                  </a:solidFill>
                  <a:effectLst>
                    <a:outerShdw blurRad="38100" dist="38100" dir="2700000" algn="tl">
                      <a:srgbClr val="000000">
                        <a:alpha val="43137"/>
                      </a:srgbClr>
                    </a:outerShdw>
                  </a:effectLst>
                  <a:latin typeface="Nixie One"/>
                  <a:ea typeface="Nixie One"/>
                  <a:cs typeface="Nixie One"/>
                </a:rPr>
                <a:t>Q 639.1 millones</a:t>
              </a:r>
            </a:p>
          </p:txBody>
        </p:sp>
      </p:grpSp>
    </p:spTree>
    <p:extLst>
      <p:ext uri="{BB962C8B-B14F-4D97-AF65-F5344CB8AC3E}">
        <p14:creationId xmlns:p14="http://schemas.microsoft.com/office/powerpoint/2010/main" val="4231367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6" name="Gráfico 5">
            <a:extLst>
              <a:ext uri="{FF2B5EF4-FFF2-40B4-BE49-F238E27FC236}">
                <a16:creationId xmlns:a16="http://schemas.microsoft.com/office/drawing/2014/main" id="{3367468A-76F4-8547-861D-C0DFF0C4149A}"/>
              </a:ext>
            </a:extLst>
          </p:cNvPr>
          <p:cNvGraphicFramePr/>
          <p:nvPr>
            <p:extLst>
              <p:ext uri="{D42A27DB-BD31-4B8C-83A1-F6EECF244321}">
                <p14:modId xmlns:p14="http://schemas.microsoft.com/office/powerpoint/2010/main" val="2417826173"/>
              </p:ext>
            </p:extLst>
          </p:nvPr>
        </p:nvGraphicFramePr>
        <p:xfrm>
          <a:off x="3104365" y="1834076"/>
          <a:ext cx="4882957" cy="4391360"/>
        </p:xfrm>
        <a:graphic>
          <a:graphicData uri="http://schemas.openxmlformats.org/drawingml/2006/chart">
            <c:chart xmlns:c="http://schemas.openxmlformats.org/drawingml/2006/chart" xmlns:r="http://schemas.openxmlformats.org/officeDocument/2006/relationships" r:id="rId4"/>
          </a:graphicData>
        </a:graphic>
      </p:graphicFrame>
      <p:sp>
        <p:nvSpPr>
          <p:cNvPr id="2" name="Rectángulo 1">
            <a:extLst>
              <a:ext uri="{FF2B5EF4-FFF2-40B4-BE49-F238E27FC236}">
                <a16:creationId xmlns:a16="http://schemas.microsoft.com/office/drawing/2014/main" id="{04934081-3E8A-754B-9084-F024BF2AF6D2}"/>
              </a:ext>
            </a:extLst>
          </p:cNvPr>
          <p:cNvSpPr/>
          <p:nvPr/>
        </p:nvSpPr>
        <p:spPr>
          <a:xfrm>
            <a:off x="2784542" y="575898"/>
            <a:ext cx="5645649" cy="726426"/>
          </a:xfrm>
          <a:prstGeom prst="rect">
            <a:avLst/>
          </a:prstGeom>
        </p:spPr>
        <p:txBody>
          <a:bodyPr wrap="square">
            <a:spAutoFit/>
          </a:bodyPr>
          <a:lstStyle/>
          <a:p>
            <a:pPr algn="ctr"/>
            <a:r>
              <a:rPr lang="es-GT" sz="20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rPr>
              <a:t>I. ANALISIS DEL PRESUPUESTO</a:t>
            </a:r>
            <a:br>
              <a:rPr lang="es-GT" sz="20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rPr>
            </a:br>
            <a:r>
              <a:rPr lang="es-GT" sz="20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rPr>
              <a:t>2015- 2018</a:t>
            </a:r>
          </a:p>
        </p:txBody>
      </p:sp>
      <p:sp>
        <p:nvSpPr>
          <p:cNvPr id="5" name="Título 3">
            <a:extLst>
              <a:ext uri="{FF2B5EF4-FFF2-40B4-BE49-F238E27FC236}">
                <a16:creationId xmlns:a16="http://schemas.microsoft.com/office/drawing/2014/main" id="{07F27B62-7174-A14A-B70F-26F92E20F13B}"/>
              </a:ext>
            </a:extLst>
          </p:cNvPr>
          <p:cNvSpPr txBox="1">
            <a:spLocks/>
          </p:cNvSpPr>
          <p:nvPr/>
        </p:nvSpPr>
        <p:spPr>
          <a:xfrm>
            <a:off x="8608959" y="1245891"/>
            <a:ext cx="3209925" cy="477976"/>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6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rPr>
              <a:t>ACCIONES PARA ELEVAR LA EJECUCIÓN 2018</a:t>
            </a:r>
          </a:p>
        </p:txBody>
      </p:sp>
      <p:sp>
        <p:nvSpPr>
          <p:cNvPr id="18" name="CuadroTexto 17">
            <a:extLst>
              <a:ext uri="{FF2B5EF4-FFF2-40B4-BE49-F238E27FC236}">
                <a16:creationId xmlns:a16="http://schemas.microsoft.com/office/drawing/2014/main" id="{E8A4233F-039B-6942-BCF5-18481C94AA7F}"/>
              </a:ext>
            </a:extLst>
          </p:cNvPr>
          <p:cNvSpPr txBox="1"/>
          <p:nvPr/>
        </p:nvSpPr>
        <p:spPr>
          <a:xfrm>
            <a:off x="3406000" y="3310912"/>
            <a:ext cx="773987" cy="323165"/>
          </a:xfrm>
          <a:prstGeom prst="rect">
            <a:avLst/>
          </a:prstGeom>
          <a:noFill/>
        </p:spPr>
        <p:txBody>
          <a:bodyPr wrap="square" rtlCol="0">
            <a:spAutoFit/>
          </a:bodyPr>
          <a:lstStyle/>
          <a:p>
            <a:pPr algn="ctr"/>
            <a:r>
              <a:rPr lang="es-GT" sz="1500" b="1" dirty="0">
                <a:solidFill>
                  <a:schemeClr val="tx2"/>
                </a:solidFill>
                <a:latin typeface="Arial Black" panose="020B0604020202020204" pitchFamily="34" charset="0"/>
                <a:cs typeface="Arial Black" panose="020B0604020202020204" pitchFamily="34" charset="0"/>
              </a:rPr>
              <a:t>421.3</a:t>
            </a:r>
          </a:p>
        </p:txBody>
      </p:sp>
      <p:sp>
        <p:nvSpPr>
          <p:cNvPr id="19" name="CuadroTexto 18">
            <a:extLst>
              <a:ext uri="{FF2B5EF4-FFF2-40B4-BE49-F238E27FC236}">
                <a16:creationId xmlns:a16="http://schemas.microsoft.com/office/drawing/2014/main" id="{72201BA9-18AF-3D42-9B2A-767D0BE809EF}"/>
              </a:ext>
            </a:extLst>
          </p:cNvPr>
          <p:cNvSpPr txBox="1"/>
          <p:nvPr/>
        </p:nvSpPr>
        <p:spPr>
          <a:xfrm>
            <a:off x="4506389" y="3149330"/>
            <a:ext cx="773987" cy="323165"/>
          </a:xfrm>
          <a:prstGeom prst="rect">
            <a:avLst/>
          </a:prstGeom>
          <a:noFill/>
        </p:spPr>
        <p:txBody>
          <a:bodyPr wrap="square" rtlCol="0">
            <a:spAutoFit/>
          </a:bodyPr>
          <a:lstStyle/>
          <a:p>
            <a:pPr algn="ctr"/>
            <a:r>
              <a:rPr lang="es-GT" sz="1500" b="1" dirty="0">
                <a:solidFill>
                  <a:schemeClr val="tx2"/>
                </a:solidFill>
                <a:latin typeface="Arial Black" panose="020B0604020202020204" pitchFamily="34" charset="0"/>
                <a:cs typeface="Arial Black" panose="020B0604020202020204" pitchFamily="34" charset="0"/>
              </a:rPr>
              <a:t>449.2</a:t>
            </a:r>
          </a:p>
        </p:txBody>
      </p:sp>
      <p:sp>
        <p:nvSpPr>
          <p:cNvPr id="20" name="CuadroTexto 19">
            <a:extLst>
              <a:ext uri="{FF2B5EF4-FFF2-40B4-BE49-F238E27FC236}">
                <a16:creationId xmlns:a16="http://schemas.microsoft.com/office/drawing/2014/main" id="{41ECA8A3-5295-0644-AB0C-EAC0E7D76879}"/>
              </a:ext>
            </a:extLst>
          </p:cNvPr>
          <p:cNvSpPr txBox="1"/>
          <p:nvPr/>
        </p:nvSpPr>
        <p:spPr>
          <a:xfrm>
            <a:off x="5607366" y="2593890"/>
            <a:ext cx="773987" cy="323165"/>
          </a:xfrm>
          <a:prstGeom prst="rect">
            <a:avLst/>
          </a:prstGeom>
          <a:noFill/>
        </p:spPr>
        <p:txBody>
          <a:bodyPr wrap="square" rtlCol="0">
            <a:spAutoFit/>
          </a:bodyPr>
          <a:lstStyle/>
          <a:p>
            <a:pPr algn="ctr"/>
            <a:r>
              <a:rPr lang="es-GT" sz="1500" b="1" dirty="0">
                <a:solidFill>
                  <a:schemeClr val="tx2"/>
                </a:solidFill>
                <a:latin typeface="Arial Black" panose="020B0604020202020204" pitchFamily="34" charset="0"/>
                <a:cs typeface="Arial Black" panose="020B0604020202020204" pitchFamily="34" charset="0"/>
              </a:rPr>
              <a:t>564.6</a:t>
            </a:r>
          </a:p>
        </p:txBody>
      </p:sp>
      <p:sp>
        <p:nvSpPr>
          <p:cNvPr id="21" name="CuadroTexto 20">
            <a:extLst>
              <a:ext uri="{FF2B5EF4-FFF2-40B4-BE49-F238E27FC236}">
                <a16:creationId xmlns:a16="http://schemas.microsoft.com/office/drawing/2014/main" id="{DADDB857-66EF-7848-A04F-A12542E2B43B}"/>
              </a:ext>
            </a:extLst>
          </p:cNvPr>
          <p:cNvSpPr txBox="1"/>
          <p:nvPr/>
        </p:nvSpPr>
        <p:spPr>
          <a:xfrm>
            <a:off x="6749817" y="2559553"/>
            <a:ext cx="773987" cy="323165"/>
          </a:xfrm>
          <a:prstGeom prst="rect">
            <a:avLst/>
          </a:prstGeom>
          <a:noFill/>
        </p:spPr>
        <p:txBody>
          <a:bodyPr wrap="square" rtlCol="0">
            <a:spAutoFit/>
          </a:bodyPr>
          <a:lstStyle/>
          <a:p>
            <a:pPr algn="ctr"/>
            <a:r>
              <a:rPr lang="es-GT" sz="1500" b="1" dirty="0">
                <a:solidFill>
                  <a:schemeClr val="tx2"/>
                </a:solidFill>
                <a:latin typeface="Arial Black" panose="020B0604020202020204" pitchFamily="34" charset="0"/>
                <a:cs typeface="Arial Black" panose="020B0604020202020204" pitchFamily="34" charset="0"/>
              </a:rPr>
              <a:t>554.0</a:t>
            </a:r>
          </a:p>
        </p:txBody>
      </p:sp>
      <p:sp>
        <p:nvSpPr>
          <p:cNvPr id="35" name="CuadroTexto 34">
            <a:extLst>
              <a:ext uri="{FF2B5EF4-FFF2-40B4-BE49-F238E27FC236}">
                <a16:creationId xmlns:a16="http://schemas.microsoft.com/office/drawing/2014/main" id="{603B5A1F-2511-A742-A684-E7AF73DD7A39}"/>
              </a:ext>
            </a:extLst>
          </p:cNvPr>
          <p:cNvSpPr txBox="1"/>
          <p:nvPr/>
        </p:nvSpPr>
        <p:spPr>
          <a:xfrm>
            <a:off x="8664732" y="2065486"/>
            <a:ext cx="3081138" cy="3693319"/>
          </a:xfrm>
          <a:prstGeom prst="rect">
            <a:avLst/>
          </a:prstGeom>
          <a:noFill/>
        </p:spPr>
        <p:txBody>
          <a:bodyPr wrap="square" rtlCol="0">
            <a:spAutoFit/>
          </a:bodyPr>
          <a:lstStyle/>
          <a:p>
            <a:pPr marL="228600" indent="-228600" algn="ctr">
              <a:buAutoNum type="arabicPeriod"/>
            </a:pPr>
            <a:r>
              <a:rPr lang="es-GT" dirty="0">
                <a:solidFill>
                  <a:schemeClr val="tx2"/>
                </a:solidFill>
                <a:latin typeface="Arial" panose="020B0604020202020204" pitchFamily="34" charset="0"/>
                <a:cs typeface="Arial" panose="020B0604020202020204" pitchFamily="34" charset="0"/>
              </a:rPr>
              <a:t>Optimización en los procesos de adquisición de bienes y servicios en modalidades de Licitación y Cotización</a:t>
            </a:r>
          </a:p>
          <a:p>
            <a:pPr marL="228600" lvl="0" indent="-228600" algn="ctr">
              <a:buFontTx/>
              <a:buAutoNum type="arabicPeriod"/>
            </a:pPr>
            <a:r>
              <a:rPr lang="es-GT" dirty="0">
                <a:solidFill>
                  <a:schemeClr val="tx2"/>
                </a:solidFill>
                <a:latin typeface="Arial" panose="020B0604020202020204" pitchFamily="34" charset="0"/>
                <a:cs typeface="Arial" panose="020B0604020202020204" pitchFamily="34" charset="0"/>
              </a:rPr>
              <a:t>Realizar las gestiones técnicas ante SEGEPLAN para agilizar los procesos de aprobación de status de los SNIP en el SINIP y elevar los proyectos de inversión de infraestructura física.</a:t>
            </a:r>
            <a:endParaRPr lang="es-ES" dirty="0">
              <a:solidFill>
                <a:schemeClr val="tx2"/>
              </a:solidFill>
              <a:latin typeface="Arial" panose="020B0604020202020204" pitchFamily="34" charset="0"/>
              <a:cs typeface="Arial" panose="020B0604020202020204" pitchFamily="34" charset="0"/>
            </a:endParaRPr>
          </a:p>
        </p:txBody>
      </p:sp>
      <p:cxnSp>
        <p:nvCxnSpPr>
          <p:cNvPr id="36" name="Conector recto 35">
            <a:extLst>
              <a:ext uri="{FF2B5EF4-FFF2-40B4-BE49-F238E27FC236}">
                <a16:creationId xmlns:a16="http://schemas.microsoft.com/office/drawing/2014/main" id="{7B10EC67-AF5C-4A49-84B6-FB10891076AA}"/>
              </a:ext>
            </a:extLst>
          </p:cNvPr>
          <p:cNvCxnSpPr/>
          <p:nvPr/>
        </p:nvCxnSpPr>
        <p:spPr>
          <a:xfrm>
            <a:off x="2803172" y="2074553"/>
            <a:ext cx="0" cy="3583460"/>
          </a:xfrm>
          <a:prstGeom prst="line">
            <a:avLst/>
          </a:prstGeom>
          <a:ln>
            <a:solidFill>
              <a:schemeClr val="tx2"/>
            </a:solidFill>
          </a:ln>
          <a:effectLst>
            <a:outerShdw blurRad="50800" dist="38100" dir="2700000" algn="tl" rotWithShape="0">
              <a:prstClr val="black">
                <a:alpha val="40000"/>
              </a:prstClr>
            </a:outerShdw>
          </a:effectLst>
        </p:spPr>
        <p:style>
          <a:lnRef idx="3">
            <a:schemeClr val="accent3"/>
          </a:lnRef>
          <a:fillRef idx="0">
            <a:schemeClr val="accent3"/>
          </a:fillRef>
          <a:effectRef idx="2">
            <a:schemeClr val="accent3"/>
          </a:effectRef>
          <a:fontRef idx="minor">
            <a:schemeClr val="tx1"/>
          </a:fontRef>
        </p:style>
      </p:cxnSp>
      <p:cxnSp>
        <p:nvCxnSpPr>
          <p:cNvPr id="37" name="Conector recto 36">
            <a:extLst>
              <a:ext uri="{FF2B5EF4-FFF2-40B4-BE49-F238E27FC236}">
                <a16:creationId xmlns:a16="http://schemas.microsoft.com/office/drawing/2014/main" id="{D8C9FF27-2A2A-6C45-ABFE-C04C57CA2B75}"/>
              </a:ext>
            </a:extLst>
          </p:cNvPr>
          <p:cNvCxnSpPr/>
          <p:nvPr/>
        </p:nvCxnSpPr>
        <p:spPr>
          <a:xfrm>
            <a:off x="8135648" y="2130990"/>
            <a:ext cx="0" cy="3583460"/>
          </a:xfrm>
          <a:prstGeom prst="line">
            <a:avLst/>
          </a:prstGeom>
          <a:ln>
            <a:solidFill>
              <a:schemeClr val="tx2"/>
            </a:solidFill>
          </a:ln>
          <a:effectLst>
            <a:outerShdw blurRad="50800" dist="38100" dir="2700000" algn="tl" rotWithShape="0">
              <a:prstClr val="black">
                <a:alpha val="40000"/>
              </a:prstClr>
            </a:outerShdw>
          </a:effectLst>
        </p:spPr>
        <p:style>
          <a:lnRef idx="3">
            <a:schemeClr val="accent3"/>
          </a:lnRef>
          <a:fillRef idx="0">
            <a:schemeClr val="accent3"/>
          </a:fillRef>
          <a:effectRef idx="2">
            <a:schemeClr val="accent3"/>
          </a:effectRef>
          <a:fontRef idx="minor">
            <a:schemeClr val="tx1"/>
          </a:fontRef>
        </p:style>
      </p:cxnSp>
      <p:sp>
        <p:nvSpPr>
          <p:cNvPr id="38" name="Título 3">
            <a:extLst>
              <a:ext uri="{FF2B5EF4-FFF2-40B4-BE49-F238E27FC236}">
                <a16:creationId xmlns:a16="http://schemas.microsoft.com/office/drawing/2014/main" id="{AB1FD641-E903-9644-BF80-9112C35E9985}"/>
              </a:ext>
            </a:extLst>
          </p:cNvPr>
          <p:cNvSpPr txBox="1">
            <a:spLocks/>
          </p:cNvSpPr>
          <p:nvPr/>
        </p:nvSpPr>
        <p:spPr>
          <a:xfrm>
            <a:off x="380270" y="1362157"/>
            <a:ext cx="2095971" cy="316545"/>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6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rPr>
              <a:t>INDICADORES</a:t>
            </a:r>
          </a:p>
        </p:txBody>
      </p:sp>
      <p:sp>
        <p:nvSpPr>
          <p:cNvPr id="39" name="3 CuadroTexto">
            <a:extLst>
              <a:ext uri="{FF2B5EF4-FFF2-40B4-BE49-F238E27FC236}">
                <a16:creationId xmlns:a16="http://schemas.microsoft.com/office/drawing/2014/main" id="{E78EF462-1E8B-994B-9DCF-359C93A21DEF}"/>
              </a:ext>
            </a:extLst>
          </p:cNvPr>
          <p:cNvSpPr txBox="1"/>
          <p:nvPr/>
        </p:nvSpPr>
        <p:spPr>
          <a:xfrm>
            <a:off x="287066" y="3183054"/>
            <a:ext cx="2258045" cy="578882"/>
          </a:xfrm>
          <a:prstGeom prst="round2DiagRect">
            <a:avLst/>
          </a:prstGeom>
          <a:noFill/>
          <a:ln w="28575">
            <a:solidFill>
              <a:schemeClr val="tx2"/>
            </a:solidFill>
          </a:ln>
          <a:effectLst>
            <a:outerShdw blurRad="76200" dir="18900000" sy="23000" kx="-1200000" algn="bl" rotWithShape="0">
              <a:prstClr val="black">
                <a:alpha val="20000"/>
              </a:prstClr>
            </a:outerShdw>
          </a:effectLst>
        </p:spPr>
        <p:txBody>
          <a:bodyPr wrap="square" rtlCol="0">
            <a:spAutoFit/>
          </a:bodyPr>
          <a:lstStyle/>
          <a:p>
            <a:r>
              <a:rPr lang="es-GT" sz="1400" dirty="0">
                <a:latin typeface="Arial" panose="020B0604020202020204" pitchFamily="34" charset="0"/>
                <a:cs typeface="Arial" panose="020B0604020202020204" pitchFamily="34" charset="0"/>
              </a:rPr>
              <a:t>Ejecución Promedio: 76%; Q.381.4 millones</a:t>
            </a:r>
          </a:p>
        </p:txBody>
      </p:sp>
      <p:sp>
        <p:nvSpPr>
          <p:cNvPr id="40" name="139 CuadroTexto">
            <a:extLst>
              <a:ext uri="{FF2B5EF4-FFF2-40B4-BE49-F238E27FC236}">
                <a16:creationId xmlns:a16="http://schemas.microsoft.com/office/drawing/2014/main" id="{9159D029-0D40-CE4D-ABE4-3077CC04CC31}"/>
              </a:ext>
            </a:extLst>
          </p:cNvPr>
          <p:cNvSpPr txBox="1"/>
          <p:nvPr/>
        </p:nvSpPr>
        <p:spPr>
          <a:xfrm>
            <a:off x="304960" y="3943938"/>
            <a:ext cx="2258045" cy="340519"/>
          </a:xfrm>
          <a:prstGeom prst="round2DiagRect">
            <a:avLst/>
          </a:prstGeom>
          <a:noFill/>
          <a:ln w="28575">
            <a:solidFill>
              <a:schemeClr val="tx2"/>
            </a:solidFill>
          </a:ln>
          <a:effectLst>
            <a:outerShdw blurRad="76200" dir="18900000" sy="23000" kx="-1200000" algn="bl" rotWithShape="0">
              <a:prstClr val="black">
                <a:alpha val="20000"/>
              </a:prstClr>
            </a:outerShdw>
          </a:effectLst>
        </p:spPr>
        <p:txBody>
          <a:bodyPr wrap="square" rtlCol="0">
            <a:spAutoFit/>
          </a:bodyPr>
          <a:lstStyle/>
          <a:p>
            <a:r>
              <a:rPr lang="es-GT" sz="1400" dirty="0">
                <a:latin typeface="Arial" panose="020B0604020202020204" pitchFamily="34" charset="0"/>
                <a:cs typeface="Arial" panose="020B0604020202020204" pitchFamily="34" charset="0"/>
              </a:rPr>
              <a:t>Funcionamiento: 69%</a:t>
            </a:r>
          </a:p>
        </p:txBody>
      </p:sp>
      <p:sp>
        <p:nvSpPr>
          <p:cNvPr id="41" name="183 CuadroTexto">
            <a:extLst>
              <a:ext uri="{FF2B5EF4-FFF2-40B4-BE49-F238E27FC236}">
                <a16:creationId xmlns:a16="http://schemas.microsoft.com/office/drawing/2014/main" id="{E6E84759-8788-634F-A1D3-8A667B562025}"/>
              </a:ext>
            </a:extLst>
          </p:cNvPr>
          <p:cNvSpPr txBox="1"/>
          <p:nvPr/>
        </p:nvSpPr>
        <p:spPr>
          <a:xfrm>
            <a:off x="286314" y="2431695"/>
            <a:ext cx="2258045" cy="578882"/>
          </a:xfrm>
          <a:prstGeom prst="round2DiagRect">
            <a:avLst/>
          </a:prstGeom>
          <a:noFill/>
          <a:ln w="28575">
            <a:solidFill>
              <a:schemeClr val="tx2"/>
            </a:solidFill>
          </a:ln>
          <a:effectLst>
            <a:outerShdw blurRad="76200" dir="18900000" sy="23000" kx="-1200000" algn="bl" rotWithShape="0">
              <a:prstClr val="black">
                <a:alpha val="20000"/>
              </a:prstClr>
            </a:outerShdw>
          </a:effectLst>
        </p:spPr>
        <p:txBody>
          <a:bodyPr wrap="square" rtlCol="0">
            <a:spAutoFit/>
          </a:bodyPr>
          <a:lstStyle/>
          <a:p>
            <a:r>
              <a:rPr lang="es-GT" sz="1400" dirty="0">
                <a:latin typeface="Arial" panose="020B0604020202020204" pitchFamily="34" charset="0"/>
                <a:cs typeface="Arial" panose="020B0604020202020204" pitchFamily="34" charset="0"/>
              </a:rPr>
              <a:t>Presupuesto promedio: Q498.5millones</a:t>
            </a:r>
          </a:p>
        </p:txBody>
      </p:sp>
      <p:sp>
        <p:nvSpPr>
          <p:cNvPr id="42" name="184 CuadroTexto">
            <a:extLst>
              <a:ext uri="{FF2B5EF4-FFF2-40B4-BE49-F238E27FC236}">
                <a16:creationId xmlns:a16="http://schemas.microsoft.com/office/drawing/2014/main" id="{FFB522A4-DD44-6D4D-B65F-3BED689BA357}"/>
              </a:ext>
            </a:extLst>
          </p:cNvPr>
          <p:cNvSpPr txBox="1"/>
          <p:nvPr/>
        </p:nvSpPr>
        <p:spPr>
          <a:xfrm>
            <a:off x="281044" y="4934535"/>
            <a:ext cx="2258045" cy="634544"/>
          </a:xfrm>
          <a:prstGeom prst="round2DiagRect">
            <a:avLst>
              <a:gd name="adj1" fmla="val 30206"/>
              <a:gd name="adj2" fmla="val 0"/>
            </a:avLst>
          </a:prstGeom>
          <a:noFill/>
          <a:ln w="28575">
            <a:solidFill>
              <a:schemeClr val="tx2"/>
            </a:solidFill>
          </a:ln>
          <a:effectLst>
            <a:outerShdw blurRad="76200" dir="18900000" sy="23000" kx="-1200000" algn="bl" rotWithShape="0">
              <a:prstClr val="black">
                <a:alpha val="20000"/>
              </a:prstClr>
            </a:outerShdw>
          </a:effectLst>
        </p:spPr>
        <p:txBody>
          <a:bodyPr wrap="square" rtlCol="0">
            <a:spAutoFit/>
          </a:bodyPr>
          <a:lstStyle/>
          <a:p>
            <a:r>
              <a:rPr lang="es-GT" sz="1400" dirty="0">
                <a:latin typeface="Arial" panose="020B0604020202020204" pitchFamily="34" charset="0"/>
                <a:cs typeface="Arial" panose="020B0604020202020204" pitchFamily="34" charset="0"/>
              </a:rPr>
              <a:t>Meta de Ejecución 2018: + 34% respecto a 2017</a:t>
            </a:r>
          </a:p>
        </p:txBody>
      </p:sp>
      <p:sp>
        <p:nvSpPr>
          <p:cNvPr id="43" name="139 CuadroTexto">
            <a:extLst>
              <a:ext uri="{FF2B5EF4-FFF2-40B4-BE49-F238E27FC236}">
                <a16:creationId xmlns:a16="http://schemas.microsoft.com/office/drawing/2014/main" id="{02AA8994-23A8-F64F-BAB7-9D0EC5C3B9C8}"/>
              </a:ext>
            </a:extLst>
          </p:cNvPr>
          <p:cNvSpPr txBox="1"/>
          <p:nvPr/>
        </p:nvSpPr>
        <p:spPr>
          <a:xfrm>
            <a:off x="299234" y="4440693"/>
            <a:ext cx="2258045" cy="340519"/>
          </a:xfrm>
          <a:prstGeom prst="round2DiagRect">
            <a:avLst/>
          </a:prstGeom>
          <a:noFill/>
          <a:ln w="28575">
            <a:solidFill>
              <a:schemeClr val="tx2"/>
            </a:solidFill>
          </a:ln>
          <a:effectLst>
            <a:outerShdw blurRad="76200" dir="18900000" sy="23000" kx="-1200000" algn="bl" rotWithShape="0">
              <a:prstClr val="black">
                <a:alpha val="20000"/>
              </a:prstClr>
            </a:outerShdw>
          </a:effectLst>
        </p:spPr>
        <p:txBody>
          <a:bodyPr wrap="square" rtlCol="0">
            <a:spAutoFit/>
          </a:bodyPr>
          <a:lstStyle/>
          <a:p>
            <a:r>
              <a:rPr lang="es-GT" sz="1400" dirty="0">
                <a:latin typeface="Arial" panose="020B0604020202020204" pitchFamily="34" charset="0"/>
                <a:cs typeface="Arial" panose="020B0604020202020204" pitchFamily="34" charset="0"/>
              </a:rPr>
              <a:t>Inversión: 7.76%</a:t>
            </a:r>
          </a:p>
        </p:txBody>
      </p:sp>
      <p:sp>
        <p:nvSpPr>
          <p:cNvPr id="3" name="Rectángulo redondeado 2">
            <a:extLst>
              <a:ext uri="{FF2B5EF4-FFF2-40B4-BE49-F238E27FC236}">
                <a16:creationId xmlns:a16="http://schemas.microsoft.com/office/drawing/2014/main" id="{BC2B9756-878B-2042-B962-11CAFC41C80E}"/>
              </a:ext>
            </a:extLst>
          </p:cNvPr>
          <p:cNvSpPr/>
          <p:nvPr/>
        </p:nvSpPr>
        <p:spPr>
          <a:xfrm>
            <a:off x="8430191" y="1723867"/>
            <a:ext cx="3557217" cy="4501569"/>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Tree>
    <p:extLst>
      <p:ext uri="{BB962C8B-B14F-4D97-AF65-F5344CB8AC3E}">
        <p14:creationId xmlns:p14="http://schemas.microsoft.com/office/powerpoint/2010/main" val="24691026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4673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04934081-3E8A-754B-9084-F024BF2AF6D2}"/>
              </a:ext>
            </a:extLst>
          </p:cNvPr>
          <p:cNvSpPr/>
          <p:nvPr/>
        </p:nvSpPr>
        <p:spPr>
          <a:xfrm>
            <a:off x="3189875" y="299717"/>
            <a:ext cx="5645649" cy="726426"/>
          </a:xfrm>
          <a:prstGeom prst="rect">
            <a:avLst/>
          </a:prstGeom>
        </p:spPr>
        <p:txBody>
          <a:bodyPr wrap="square">
            <a:spAutoFit/>
          </a:bodyPr>
          <a:lstStyle/>
          <a:p>
            <a:pPr algn="ctr"/>
            <a:r>
              <a:rPr lang="es-GT" sz="20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rPr>
              <a:t>I. ANALISIS DEL PRESUPUESTO</a:t>
            </a:r>
            <a:br>
              <a:rPr lang="es-GT" sz="20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rPr>
            </a:br>
            <a:r>
              <a:rPr lang="es-GT" sz="20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rPr>
              <a:t>2015- 2018</a:t>
            </a:r>
          </a:p>
        </p:txBody>
      </p:sp>
      <p:graphicFrame>
        <p:nvGraphicFramePr>
          <p:cNvPr id="22" name="Gráfico 21">
            <a:extLst>
              <a:ext uri="{FF2B5EF4-FFF2-40B4-BE49-F238E27FC236}">
                <a16:creationId xmlns:a16="http://schemas.microsoft.com/office/drawing/2014/main" id="{17D38059-361B-1346-8459-F7ADC09D2F07}"/>
              </a:ext>
            </a:extLst>
          </p:cNvPr>
          <p:cNvGraphicFramePr>
            <a:graphicFrameLocks/>
          </p:cNvGraphicFramePr>
          <p:nvPr>
            <p:extLst>
              <p:ext uri="{D42A27DB-BD31-4B8C-83A1-F6EECF244321}">
                <p14:modId xmlns:p14="http://schemas.microsoft.com/office/powerpoint/2010/main" val="1024616773"/>
              </p:ext>
            </p:extLst>
          </p:nvPr>
        </p:nvGraphicFramePr>
        <p:xfrm>
          <a:off x="262891" y="1151557"/>
          <a:ext cx="5336720" cy="3211437"/>
        </p:xfrm>
        <a:graphic>
          <a:graphicData uri="http://schemas.openxmlformats.org/drawingml/2006/chart">
            <c:chart xmlns:c="http://schemas.openxmlformats.org/drawingml/2006/chart" xmlns:r="http://schemas.openxmlformats.org/officeDocument/2006/relationships" r:id="rId4"/>
          </a:graphicData>
        </a:graphic>
      </p:graphicFrame>
      <p:sp>
        <p:nvSpPr>
          <p:cNvPr id="24" name="CuadroTexto 23">
            <a:extLst>
              <a:ext uri="{FF2B5EF4-FFF2-40B4-BE49-F238E27FC236}">
                <a16:creationId xmlns:a16="http://schemas.microsoft.com/office/drawing/2014/main" id="{620F7873-7855-2745-8F6C-B31CFF0D6734}"/>
              </a:ext>
            </a:extLst>
          </p:cNvPr>
          <p:cNvSpPr txBox="1"/>
          <p:nvPr/>
        </p:nvSpPr>
        <p:spPr>
          <a:xfrm>
            <a:off x="381781" y="1741277"/>
            <a:ext cx="897738" cy="292388"/>
          </a:xfrm>
          <a:prstGeom prst="rect">
            <a:avLst/>
          </a:prstGeom>
          <a:noFill/>
        </p:spPr>
        <p:txBody>
          <a:bodyPr wrap="square" rtlCol="0">
            <a:spAutoFit/>
          </a:bodyPr>
          <a:lstStyle/>
          <a:p>
            <a:pPr algn="ctr"/>
            <a:r>
              <a:rPr lang="es-GT" sz="1300" b="1" dirty="0">
                <a:solidFill>
                  <a:schemeClr val="tx2"/>
                </a:solidFill>
                <a:latin typeface="Arial Black" panose="020B0604020202020204" pitchFamily="34" charset="0"/>
                <a:cs typeface="Arial Black" panose="020B0604020202020204" pitchFamily="34" charset="0"/>
              </a:rPr>
              <a:t>421.28</a:t>
            </a:r>
          </a:p>
        </p:txBody>
      </p:sp>
      <p:sp>
        <p:nvSpPr>
          <p:cNvPr id="25" name="CuadroTexto 24">
            <a:extLst>
              <a:ext uri="{FF2B5EF4-FFF2-40B4-BE49-F238E27FC236}">
                <a16:creationId xmlns:a16="http://schemas.microsoft.com/office/drawing/2014/main" id="{59AA4691-BCD0-E64E-B42E-CEABEBFFC2D6}"/>
              </a:ext>
            </a:extLst>
          </p:cNvPr>
          <p:cNvSpPr txBox="1"/>
          <p:nvPr/>
        </p:nvSpPr>
        <p:spPr>
          <a:xfrm>
            <a:off x="1398409" y="1741277"/>
            <a:ext cx="889417" cy="292388"/>
          </a:xfrm>
          <a:prstGeom prst="rect">
            <a:avLst/>
          </a:prstGeom>
          <a:noFill/>
        </p:spPr>
        <p:txBody>
          <a:bodyPr wrap="square" rtlCol="0">
            <a:spAutoFit/>
          </a:bodyPr>
          <a:lstStyle/>
          <a:p>
            <a:pPr algn="ctr"/>
            <a:r>
              <a:rPr lang="es-GT" sz="1300" b="1" dirty="0">
                <a:solidFill>
                  <a:schemeClr val="tx2"/>
                </a:solidFill>
                <a:latin typeface="Arial Black" panose="020B0604020202020204" pitchFamily="34" charset="0"/>
                <a:cs typeface="Arial Black" panose="020B0604020202020204" pitchFamily="34" charset="0"/>
              </a:rPr>
              <a:t>449.25</a:t>
            </a:r>
          </a:p>
        </p:txBody>
      </p:sp>
      <p:sp>
        <p:nvSpPr>
          <p:cNvPr id="26" name="CuadroTexto 25">
            <a:extLst>
              <a:ext uri="{FF2B5EF4-FFF2-40B4-BE49-F238E27FC236}">
                <a16:creationId xmlns:a16="http://schemas.microsoft.com/office/drawing/2014/main" id="{3316CADA-DCF8-D442-A207-FD933CDB7834}"/>
              </a:ext>
            </a:extLst>
          </p:cNvPr>
          <p:cNvSpPr txBox="1"/>
          <p:nvPr/>
        </p:nvSpPr>
        <p:spPr>
          <a:xfrm>
            <a:off x="3437200" y="1752993"/>
            <a:ext cx="921384" cy="292388"/>
          </a:xfrm>
          <a:prstGeom prst="rect">
            <a:avLst/>
          </a:prstGeom>
          <a:noFill/>
        </p:spPr>
        <p:txBody>
          <a:bodyPr wrap="square" rtlCol="0">
            <a:spAutoFit/>
          </a:bodyPr>
          <a:lstStyle/>
          <a:p>
            <a:pPr algn="ctr"/>
            <a:r>
              <a:rPr lang="es-GT" sz="1300" b="1" dirty="0">
                <a:solidFill>
                  <a:schemeClr val="tx2"/>
                </a:solidFill>
                <a:latin typeface="Arial Black" panose="020B0604020202020204" pitchFamily="34" charset="0"/>
                <a:cs typeface="Arial Black" panose="020B0604020202020204" pitchFamily="34" charset="0"/>
              </a:rPr>
              <a:t>549.50</a:t>
            </a:r>
          </a:p>
        </p:txBody>
      </p:sp>
      <p:sp>
        <p:nvSpPr>
          <p:cNvPr id="27" name="CuadroTexto 26">
            <a:extLst>
              <a:ext uri="{FF2B5EF4-FFF2-40B4-BE49-F238E27FC236}">
                <a16:creationId xmlns:a16="http://schemas.microsoft.com/office/drawing/2014/main" id="{82802072-2E3B-C84B-8B0A-1C68D7C52646}"/>
              </a:ext>
            </a:extLst>
          </p:cNvPr>
          <p:cNvSpPr txBox="1"/>
          <p:nvPr/>
        </p:nvSpPr>
        <p:spPr>
          <a:xfrm>
            <a:off x="2383656" y="1768428"/>
            <a:ext cx="957714" cy="292388"/>
          </a:xfrm>
          <a:prstGeom prst="rect">
            <a:avLst/>
          </a:prstGeom>
          <a:noFill/>
        </p:spPr>
        <p:txBody>
          <a:bodyPr wrap="square" rtlCol="0">
            <a:spAutoFit/>
          </a:bodyPr>
          <a:lstStyle/>
          <a:p>
            <a:pPr algn="ctr"/>
            <a:r>
              <a:rPr lang="es-GT" sz="1300" b="1" dirty="0">
                <a:solidFill>
                  <a:schemeClr val="tx2"/>
                </a:solidFill>
                <a:latin typeface="Arial Black" panose="020B0604020202020204" pitchFamily="34" charset="0"/>
                <a:cs typeface="Arial Black" panose="020B0604020202020204" pitchFamily="34" charset="0"/>
              </a:rPr>
              <a:t>564.58</a:t>
            </a:r>
          </a:p>
        </p:txBody>
      </p:sp>
      <p:cxnSp>
        <p:nvCxnSpPr>
          <p:cNvPr id="28" name="Conector recto 27">
            <a:extLst>
              <a:ext uri="{FF2B5EF4-FFF2-40B4-BE49-F238E27FC236}">
                <a16:creationId xmlns:a16="http://schemas.microsoft.com/office/drawing/2014/main" id="{8FE44489-3AC9-E146-A54C-6B978D6BA81B}"/>
              </a:ext>
            </a:extLst>
          </p:cNvPr>
          <p:cNvCxnSpPr>
            <a:cxnSpLocks/>
          </p:cNvCxnSpPr>
          <p:nvPr/>
        </p:nvCxnSpPr>
        <p:spPr>
          <a:xfrm>
            <a:off x="265556" y="4289166"/>
            <a:ext cx="2974033"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9" name="CuadroTexto 1">
            <a:extLst>
              <a:ext uri="{FF2B5EF4-FFF2-40B4-BE49-F238E27FC236}">
                <a16:creationId xmlns:a16="http://schemas.microsoft.com/office/drawing/2014/main" id="{FC8C0B89-166F-CA4F-8A90-FF3C952B2461}"/>
              </a:ext>
            </a:extLst>
          </p:cNvPr>
          <p:cNvSpPr txBox="1"/>
          <p:nvPr/>
        </p:nvSpPr>
        <p:spPr>
          <a:xfrm>
            <a:off x="843722" y="4289166"/>
            <a:ext cx="2031709" cy="250148"/>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s-GT" sz="1400" b="1" dirty="0">
                <a:solidFill>
                  <a:schemeClr val="accent1">
                    <a:lumMod val="50000"/>
                  </a:schemeClr>
                </a:solidFill>
                <a:latin typeface="Arial Narrow" panose="020B0606020202030204" pitchFamily="34" charset="0"/>
              </a:rPr>
              <a:t>Devengado (Ejecutado)</a:t>
            </a:r>
          </a:p>
        </p:txBody>
      </p:sp>
      <p:cxnSp>
        <p:nvCxnSpPr>
          <p:cNvPr id="30" name="Conector recto 29">
            <a:extLst>
              <a:ext uri="{FF2B5EF4-FFF2-40B4-BE49-F238E27FC236}">
                <a16:creationId xmlns:a16="http://schemas.microsoft.com/office/drawing/2014/main" id="{D1A93368-BB7C-D747-B509-D79F9011F185}"/>
              </a:ext>
            </a:extLst>
          </p:cNvPr>
          <p:cNvCxnSpPr/>
          <p:nvPr/>
        </p:nvCxnSpPr>
        <p:spPr>
          <a:xfrm>
            <a:off x="3437200" y="4289166"/>
            <a:ext cx="95250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1" name="CuadroTexto 1">
            <a:extLst>
              <a:ext uri="{FF2B5EF4-FFF2-40B4-BE49-F238E27FC236}">
                <a16:creationId xmlns:a16="http://schemas.microsoft.com/office/drawing/2014/main" id="{EFF4E8F4-9F17-764D-BCB5-B6F95642AD4F}"/>
              </a:ext>
            </a:extLst>
          </p:cNvPr>
          <p:cNvSpPr txBox="1"/>
          <p:nvPr/>
        </p:nvSpPr>
        <p:spPr>
          <a:xfrm>
            <a:off x="3478792" y="4274834"/>
            <a:ext cx="838199" cy="250148"/>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s-GT" sz="1400" b="1" dirty="0">
                <a:solidFill>
                  <a:schemeClr val="accent1">
                    <a:lumMod val="50000"/>
                  </a:schemeClr>
                </a:solidFill>
                <a:latin typeface="Arial Narrow" panose="020B0606020202030204" pitchFamily="34" charset="0"/>
              </a:rPr>
              <a:t>Vigente</a:t>
            </a:r>
          </a:p>
        </p:txBody>
      </p:sp>
      <p:graphicFrame>
        <p:nvGraphicFramePr>
          <p:cNvPr id="34" name="Gráfico 33">
            <a:extLst>
              <a:ext uri="{FF2B5EF4-FFF2-40B4-BE49-F238E27FC236}">
                <a16:creationId xmlns:a16="http://schemas.microsoft.com/office/drawing/2014/main" id="{2B90746D-04B8-D24C-B24C-D204D4B75D22}"/>
              </a:ext>
            </a:extLst>
          </p:cNvPr>
          <p:cNvGraphicFramePr>
            <a:graphicFrameLocks/>
          </p:cNvGraphicFramePr>
          <p:nvPr>
            <p:extLst>
              <p:ext uri="{D42A27DB-BD31-4B8C-83A1-F6EECF244321}">
                <p14:modId xmlns:p14="http://schemas.microsoft.com/office/powerpoint/2010/main" val="1439370408"/>
              </p:ext>
            </p:extLst>
          </p:nvPr>
        </p:nvGraphicFramePr>
        <p:xfrm>
          <a:off x="5311609" y="1741277"/>
          <a:ext cx="3513736" cy="2894611"/>
        </p:xfrm>
        <a:graphic>
          <a:graphicData uri="http://schemas.openxmlformats.org/drawingml/2006/chart">
            <c:chart xmlns:c="http://schemas.openxmlformats.org/drawingml/2006/chart" xmlns:r="http://schemas.openxmlformats.org/officeDocument/2006/relationships" r:id="rId5"/>
          </a:graphicData>
        </a:graphic>
      </p:graphicFrame>
      <p:sp>
        <p:nvSpPr>
          <p:cNvPr id="8" name="Rectángulo redondeado 7">
            <a:extLst>
              <a:ext uri="{FF2B5EF4-FFF2-40B4-BE49-F238E27FC236}">
                <a16:creationId xmlns:a16="http://schemas.microsoft.com/office/drawing/2014/main" id="{485D83CE-5DB2-564A-88F7-46DE32D565A3}"/>
              </a:ext>
            </a:extLst>
          </p:cNvPr>
          <p:cNvSpPr/>
          <p:nvPr/>
        </p:nvSpPr>
        <p:spPr>
          <a:xfrm>
            <a:off x="262891" y="4681264"/>
            <a:ext cx="11650190" cy="1653980"/>
          </a:xfrm>
          <a:prstGeom prst="roundRect">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9" name="CuadroTexto 8">
            <a:extLst>
              <a:ext uri="{FF2B5EF4-FFF2-40B4-BE49-F238E27FC236}">
                <a16:creationId xmlns:a16="http://schemas.microsoft.com/office/drawing/2014/main" id="{BC01BBAD-DE74-9C47-833E-AEC04BAB8BFA}"/>
              </a:ext>
            </a:extLst>
          </p:cNvPr>
          <p:cNvSpPr txBox="1"/>
          <p:nvPr/>
        </p:nvSpPr>
        <p:spPr>
          <a:xfrm>
            <a:off x="381781" y="4829098"/>
            <a:ext cx="11412890" cy="1692771"/>
          </a:xfrm>
          <a:prstGeom prst="rect">
            <a:avLst/>
          </a:prstGeom>
          <a:noFill/>
        </p:spPr>
        <p:txBody>
          <a:bodyPr wrap="square" rtlCol="0">
            <a:spAutoFit/>
          </a:bodyPr>
          <a:lstStyle/>
          <a:p>
            <a:r>
              <a:rPr lang="es-GT" sz="2000" b="1" dirty="0">
                <a:solidFill>
                  <a:schemeClr val="tx2"/>
                </a:solidFill>
                <a:latin typeface="Arial" panose="020B0604020202020204" pitchFamily="34" charset="0"/>
                <a:cs typeface="Arial" panose="020B0604020202020204" pitchFamily="34" charset="0"/>
              </a:rPr>
              <a:t>AUMENTO ENTRE ESCENARIOS </a:t>
            </a:r>
            <a:r>
              <a:rPr lang="es-ES" sz="1500" b="1" i="1" dirty="0">
                <a:solidFill>
                  <a:schemeClr val="tx2"/>
                </a:solidFill>
                <a:latin typeface="Arial" panose="020B0604020202020204" pitchFamily="34" charset="0"/>
                <a:cs typeface="Arial" panose="020B0604020202020204" pitchFamily="34" charset="0"/>
              </a:rPr>
              <a:t>Se destina a cobertura y calidad</a:t>
            </a:r>
          </a:p>
          <a:p>
            <a:pPr algn="just"/>
            <a:r>
              <a:rPr lang="es-ES" sz="1400" b="1" dirty="0">
                <a:solidFill>
                  <a:schemeClr val="tx2"/>
                </a:solidFill>
                <a:latin typeface="Arial" panose="020B0604020202020204" pitchFamily="34" charset="0"/>
                <a:cs typeface="Arial" panose="020B0604020202020204" pitchFamily="34" charset="0"/>
              </a:rPr>
              <a:t>1. El Ministerio de Cultura y Deportes por medio de las proyecciones indicativas, específicamente en los escenarios medios y altos, proyecta ampliar su cobertura, alcanzando brindar los diferentes bienes y servicios en materia artística, cultural, patrimonial, deportiva y recreativa en los 22 departamentos.</a:t>
            </a:r>
          </a:p>
          <a:p>
            <a:pPr algn="just"/>
            <a:r>
              <a:rPr lang="es-ES" sz="1400" b="1" dirty="0">
                <a:solidFill>
                  <a:schemeClr val="tx2"/>
                </a:solidFill>
                <a:latin typeface="Arial" panose="020B0604020202020204" pitchFamily="34" charset="0"/>
                <a:cs typeface="Arial" panose="020B0604020202020204" pitchFamily="34" charset="0"/>
              </a:rPr>
              <a:t>2. Al contar con la asignación presupuestaria adecuada, se priorizará el gasto en función de mejorar el proceso productivo de las diferentes intervenciones que ha diseñado el Ministerio de Cultura y Deportes, con una prestación de servicios de calidad.</a:t>
            </a:r>
            <a:endParaRPr lang="es-GT" sz="1400" b="1" dirty="0">
              <a:solidFill>
                <a:schemeClr val="tx2"/>
              </a:solidFill>
              <a:latin typeface="Arial" panose="020B0604020202020204" pitchFamily="34" charset="0"/>
              <a:cs typeface="Arial" panose="020B0604020202020204" pitchFamily="34" charset="0"/>
            </a:endParaRPr>
          </a:p>
          <a:p>
            <a:endParaRPr lang="es-GT" sz="1400" b="1" dirty="0">
              <a:solidFill>
                <a:schemeClr val="tx2"/>
              </a:solidFill>
              <a:latin typeface="Arial" panose="020B0604020202020204" pitchFamily="34" charset="0"/>
              <a:cs typeface="Arial" panose="020B0604020202020204" pitchFamily="34" charset="0"/>
            </a:endParaRPr>
          </a:p>
        </p:txBody>
      </p:sp>
      <p:graphicFrame>
        <p:nvGraphicFramePr>
          <p:cNvPr id="45" name="Gráfico 44">
            <a:extLst>
              <a:ext uri="{FF2B5EF4-FFF2-40B4-BE49-F238E27FC236}">
                <a16:creationId xmlns:a16="http://schemas.microsoft.com/office/drawing/2014/main" id="{1B2AD8E5-B122-0B47-81AD-E96D285C8AF0}"/>
              </a:ext>
            </a:extLst>
          </p:cNvPr>
          <p:cNvGraphicFramePr>
            <a:graphicFrameLocks/>
          </p:cNvGraphicFramePr>
          <p:nvPr>
            <p:extLst>
              <p:ext uri="{D42A27DB-BD31-4B8C-83A1-F6EECF244321}">
                <p14:modId xmlns:p14="http://schemas.microsoft.com/office/powerpoint/2010/main" val="3319729394"/>
              </p:ext>
            </p:extLst>
          </p:nvPr>
        </p:nvGraphicFramePr>
        <p:xfrm>
          <a:off x="8712632" y="1151557"/>
          <a:ext cx="3375595" cy="2743200"/>
        </p:xfrm>
        <a:graphic>
          <a:graphicData uri="http://schemas.openxmlformats.org/drawingml/2006/chart">
            <c:chart xmlns:c="http://schemas.openxmlformats.org/drawingml/2006/chart" xmlns:r="http://schemas.openxmlformats.org/officeDocument/2006/relationships" r:id="rId6"/>
          </a:graphicData>
        </a:graphic>
      </p:graphicFrame>
      <p:sp>
        <p:nvSpPr>
          <p:cNvPr id="10" name="CuadroTexto 9">
            <a:extLst>
              <a:ext uri="{FF2B5EF4-FFF2-40B4-BE49-F238E27FC236}">
                <a16:creationId xmlns:a16="http://schemas.microsoft.com/office/drawing/2014/main" id="{1459CF67-8A98-EE46-A19B-C37AABEF5E60}"/>
              </a:ext>
            </a:extLst>
          </p:cNvPr>
          <p:cNvSpPr txBox="1"/>
          <p:nvPr/>
        </p:nvSpPr>
        <p:spPr>
          <a:xfrm>
            <a:off x="5532120" y="3789424"/>
            <a:ext cx="2999232" cy="738664"/>
          </a:xfrm>
          <a:prstGeom prst="rect">
            <a:avLst/>
          </a:prstGeom>
          <a:noFill/>
        </p:spPr>
        <p:txBody>
          <a:bodyPr wrap="square" rtlCol="0">
            <a:spAutoFit/>
          </a:bodyPr>
          <a:lstStyle/>
          <a:p>
            <a:r>
              <a:rPr lang="es-GT" sz="700" dirty="0"/>
              <a:t>Programa 14: Personas capacitadas en participación ciudadana, convivencia intercultural, en políticas culturales, elementos culturales del pueblo garífuna y emprendimientos culturales.</a:t>
            </a:r>
          </a:p>
          <a:p>
            <a:r>
              <a:rPr lang="es-GT" sz="700" dirty="0"/>
              <a:t>Programa 11: Autorizaciones y control de espectáculos públicos.</a:t>
            </a:r>
          </a:p>
          <a:p>
            <a:r>
              <a:rPr lang="es-GT" sz="700" dirty="0"/>
              <a:t>Programa 11: Difusión de las artes.</a:t>
            </a:r>
          </a:p>
          <a:p>
            <a:r>
              <a:rPr lang="es-GT" sz="700" dirty="0"/>
              <a:t>Programa 11: Formación y formento de las artes.</a:t>
            </a:r>
          </a:p>
        </p:txBody>
      </p:sp>
      <p:sp>
        <p:nvSpPr>
          <p:cNvPr id="11" name="Rectángulo 10">
            <a:extLst>
              <a:ext uri="{FF2B5EF4-FFF2-40B4-BE49-F238E27FC236}">
                <a16:creationId xmlns:a16="http://schemas.microsoft.com/office/drawing/2014/main" id="{68E497F3-8F8E-F245-855E-A7964DAC94EA}"/>
              </a:ext>
            </a:extLst>
          </p:cNvPr>
          <p:cNvSpPr/>
          <p:nvPr/>
        </p:nvSpPr>
        <p:spPr>
          <a:xfrm>
            <a:off x="5471731" y="3858084"/>
            <a:ext cx="97797" cy="73347"/>
          </a:xfrm>
          <a:prstGeom prst="rect">
            <a:avLst/>
          </a:prstGeom>
          <a:solidFill>
            <a:schemeClr val="tx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47" name="Rectángulo 46">
            <a:extLst>
              <a:ext uri="{FF2B5EF4-FFF2-40B4-BE49-F238E27FC236}">
                <a16:creationId xmlns:a16="http://schemas.microsoft.com/office/drawing/2014/main" id="{6D01AC6B-A73D-844B-ACF6-9289FFFCCD1D}"/>
              </a:ext>
            </a:extLst>
          </p:cNvPr>
          <p:cNvSpPr/>
          <p:nvPr/>
        </p:nvSpPr>
        <p:spPr>
          <a:xfrm>
            <a:off x="5470984" y="4176354"/>
            <a:ext cx="97797" cy="73347"/>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48" name="Rectángulo 47">
            <a:extLst>
              <a:ext uri="{FF2B5EF4-FFF2-40B4-BE49-F238E27FC236}">
                <a16:creationId xmlns:a16="http://schemas.microsoft.com/office/drawing/2014/main" id="{0A1355AA-0FC5-064B-9399-AC4393E54964}"/>
              </a:ext>
            </a:extLst>
          </p:cNvPr>
          <p:cNvSpPr/>
          <p:nvPr/>
        </p:nvSpPr>
        <p:spPr>
          <a:xfrm>
            <a:off x="5470983" y="4274834"/>
            <a:ext cx="97797" cy="73347"/>
          </a:xfrm>
          <a:prstGeom prst="rect">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50" name="Rectángulo 49">
            <a:extLst>
              <a:ext uri="{FF2B5EF4-FFF2-40B4-BE49-F238E27FC236}">
                <a16:creationId xmlns:a16="http://schemas.microsoft.com/office/drawing/2014/main" id="{4F0846BA-11E1-6A44-96C1-800722C644E6}"/>
              </a:ext>
            </a:extLst>
          </p:cNvPr>
          <p:cNvSpPr/>
          <p:nvPr/>
        </p:nvSpPr>
        <p:spPr>
          <a:xfrm>
            <a:off x="5470982" y="4390844"/>
            <a:ext cx="97797" cy="73347"/>
          </a:xfrm>
          <a:prstGeom prst="rect">
            <a:avLst/>
          </a:prstGeom>
          <a:solidFill>
            <a:schemeClr val="tx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12" name="Rectángulo 11">
            <a:extLst>
              <a:ext uri="{FF2B5EF4-FFF2-40B4-BE49-F238E27FC236}">
                <a16:creationId xmlns:a16="http://schemas.microsoft.com/office/drawing/2014/main" id="{AFD74A36-5AFD-0547-9B22-6D75B0F38BB4}"/>
              </a:ext>
            </a:extLst>
          </p:cNvPr>
          <p:cNvSpPr/>
          <p:nvPr/>
        </p:nvSpPr>
        <p:spPr>
          <a:xfrm>
            <a:off x="5599611" y="1201471"/>
            <a:ext cx="6096000" cy="307777"/>
          </a:xfrm>
          <a:prstGeom prst="rect">
            <a:avLst/>
          </a:prstGeom>
        </p:spPr>
        <p:txBody>
          <a:bodyPr>
            <a:spAutoFit/>
          </a:bodyPr>
          <a:lstStyle/>
          <a:p>
            <a:pPr algn="ctr">
              <a:defRPr sz="1400" b="1" i="0" u="none" strike="noStrike" kern="1200" spc="0" baseline="0">
                <a:solidFill>
                  <a:sysClr val="windowText" lastClr="000000"/>
                </a:solidFill>
                <a:latin typeface="Arial" panose="020B0604020202020204" pitchFamily="34" charset="0"/>
                <a:ea typeface="+mn-ea"/>
                <a:cs typeface="Arial" panose="020B0604020202020204" pitchFamily="34" charset="0"/>
              </a:defRPr>
            </a:pPr>
            <a:r>
              <a:rPr lang="es-GT"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COMPORTAMIENTO METAS FÍSICAS</a:t>
            </a:r>
            <a:endParaRPr lang="es-GT" b="1" dirty="0">
              <a:solidFill>
                <a:schemeClr val="tx2"/>
              </a:solidFill>
              <a:latin typeface="Arial Black" panose="020B0604020202020204" pitchFamily="34" charset="0"/>
              <a:cs typeface="Arial Black" panose="020B0604020202020204" pitchFamily="34" charset="0"/>
            </a:endParaRPr>
          </a:p>
        </p:txBody>
      </p:sp>
      <p:sp>
        <p:nvSpPr>
          <p:cNvPr id="52" name="CuadroTexto 51">
            <a:extLst>
              <a:ext uri="{FF2B5EF4-FFF2-40B4-BE49-F238E27FC236}">
                <a16:creationId xmlns:a16="http://schemas.microsoft.com/office/drawing/2014/main" id="{93B60D56-D071-254F-A327-FD2541002859}"/>
              </a:ext>
            </a:extLst>
          </p:cNvPr>
          <p:cNvSpPr txBox="1"/>
          <p:nvPr/>
        </p:nvSpPr>
        <p:spPr>
          <a:xfrm>
            <a:off x="8852711" y="3843695"/>
            <a:ext cx="3339289" cy="846386"/>
          </a:xfrm>
          <a:prstGeom prst="rect">
            <a:avLst/>
          </a:prstGeom>
          <a:noFill/>
        </p:spPr>
        <p:txBody>
          <a:bodyPr wrap="square" rtlCol="0">
            <a:spAutoFit/>
          </a:bodyPr>
          <a:lstStyle/>
          <a:p>
            <a:r>
              <a:rPr lang="es-GT" sz="700" dirty="0"/>
              <a:t>Programa 13: Eventos y festivales deportivos.</a:t>
            </a:r>
          </a:p>
          <a:p>
            <a:r>
              <a:rPr lang="es-GT" sz="700" dirty="0"/>
              <a:t>Programa 13: Fomento del deporte en niños, niñas, jóvenes, adulto laboral, mayor, personas con discapacidad.</a:t>
            </a:r>
          </a:p>
          <a:p>
            <a:r>
              <a:rPr lang="es-GT" sz="700" dirty="0"/>
              <a:t>Programa 12: Restauración de bienes culturales muebles.</a:t>
            </a:r>
          </a:p>
          <a:p>
            <a:r>
              <a:rPr lang="es-GT" sz="700" dirty="0"/>
              <a:t>Programa 12: Conservación y restauración de bienes culturales, muebles e inmuebles.</a:t>
            </a:r>
          </a:p>
          <a:p>
            <a:r>
              <a:rPr lang="es-GT" sz="700" dirty="0"/>
              <a:t>Programa 12: Registro de bienes culturales.</a:t>
            </a:r>
          </a:p>
          <a:p>
            <a:r>
              <a:rPr lang="es-GT" sz="700" dirty="0"/>
              <a:t>Programa 12: Protección del patrimonio cultural y natural.</a:t>
            </a:r>
          </a:p>
        </p:txBody>
      </p:sp>
      <p:sp>
        <p:nvSpPr>
          <p:cNvPr id="53" name="Rectángulo 52">
            <a:extLst>
              <a:ext uri="{FF2B5EF4-FFF2-40B4-BE49-F238E27FC236}">
                <a16:creationId xmlns:a16="http://schemas.microsoft.com/office/drawing/2014/main" id="{105712A8-F397-AB48-A96A-EE9529B19A65}"/>
              </a:ext>
            </a:extLst>
          </p:cNvPr>
          <p:cNvSpPr/>
          <p:nvPr/>
        </p:nvSpPr>
        <p:spPr>
          <a:xfrm>
            <a:off x="8809916" y="4228044"/>
            <a:ext cx="97797" cy="73347"/>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54" name="Rectángulo 53">
            <a:extLst>
              <a:ext uri="{FF2B5EF4-FFF2-40B4-BE49-F238E27FC236}">
                <a16:creationId xmlns:a16="http://schemas.microsoft.com/office/drawing/2014/main" id="{FE16C477-687C-E749-92F7-8FB1B45902C7}"/>
              </a:ext>
            </a:extLst>
          </p:cNvPr>
          <p:cNvSpPr/>
          <p:nvPr/>
        </p:nvSpPr>
        <p:spPr>
          <a:xfrm>
            <a:off x="8809169" y="4334042"/>
            <a:ext cx="97797" cy="733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55" name="Rectángulo 54">
            <a:extLst>
              <a:ext uri="{FF2B5EF4-FFF2-40B4-BE49-F238E27FC236}">
                <a16:creationId xmlns:a16="http://schemas.microsoft.com/office/drawing/2014/main" id="{295F1206-B4E3-8745-AF1E-71B70CE3E1E9}"/>
              </a:ext>
            </a:extLst>
          </p:cNvPr>
          <p:cNvSpPr/>
          <p:nvPr/>
        </p:nvSpPr>
        <p:spPr>
          <a:xfrm>
            <a:off x="8809168" y="4432522"/>
            <a:ext cx="97797" cy="73347"/>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56" name="Rectángulo 55">
            <a:extLst>
              <a:ext uri="{FF2B5EF4-FFF2-40B4-BE49-F238E27FC236}">
                <a16:creationId xmlns:a16="http://schemas.microsoft.com/office/drawing/2014/main" id="{C1A8ECD7-6F99-A34B-B855-E531DD675C0A}"/>
              </a:ext>
            </a:extLst>
          </p:cNvPr>
          <p:cNvSpPr/>
          <p:nvPr/>
        </p:nvSpPr>
        <p:spPr>
          <a:xfrm>
            <a:off x="8809167" y="4548532"/>
            <a:ext cx="97797" cy="733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cxnSp>
        <p:nvCxnSpPr>
          <p:cNvPr id="14" name="Conector recto 13">
            <a:extLst>
              <a:ext uri="{FF2B5EF4-FFF2-40B4-BE49-F238E27FC236}">
                <a16:creationId xmlns:a16="http://schemas.microsoft.com/office/drawing/2014/main" id="{EC74E940-E0D7-CC42-B3EF-7B7B2D3F2E7D}"/>
              </a:ext>
            </a:extLst>
          </p:cNvPr>
          <p:cNvCxnSpPr>
            <a:cxnSpLocks/>
          </p:cNvCxnSpPr>
          <p:nvPr/>
        </p:nvCxnSpPr>
        <p:spPr>
          <a:xfrm flipH="1">
            <a:off x="5599611" y="3403600"/>
            <a:ext cx="77289" cy="42350"/>
          </a:xfrm>
          <a:prstGeom prst="line">
            <a:avLst/>
          </a:prstGeom>
        </p:spPr>
        <p:style>
          <a:lnRef idx="2">
            <a:schemeClr val="accent1"/>
          </a:lnRef>
          <a:fillRef idx="0">
            <a:schemeClr val="accent1"/>
          </a:fillRef>
          <a:effectRef idx="1">
            <a:schemeClr val="accent1"/>
          </a:effectRef>
          <a:fontRef idx="minor">
            <a:schemeClr val="tx1"/>
          </a:fontRef>
        </p:style>
      </p:cxnSp>
      <p:cxnSp>
        <p:nvCxnSpPr>
          <p:cNvPr id="57" name="Conector recto 56">
            <a:extLst>
              <a:ext uri="{FF2B5EF4-FFF2-40B4-BE49-F238E27FC236}">
                <a16:creationId xmlns:a16="http://schemas.microsoft.com/office/drawing/2014/main" id="{C50CDB74-610A-0F41-AC29-F595E74F0808}"/>
              </a:ext>
            </a:extLst>
          </p:cNvPr>
          <p:cNvCxnSpPr>
            <a:cxnSpLocks/>
          </p:cNvCxnSpPr>
          <p:nvPr/>
        </p:nvCxnSpPr>
        <p:spPr>
          <a:xfrm flipH="1">
            <a:off x="6358436" y="3244850"/>
            <a:ext cx="77289" cy="42350"/>
          </a:xfrm>
          <a:prstGeom prst="line">
            <a:avLst/>
          </a:prstGeom>
        </p:spPr>
        <p:style>
          <a:lnRef idx="2">
            <a:schemeClr val="accent1"/>
          </a:lnRef>
          <a:fillRef idx="0">
            <a:schemeClr val="accent1"/>
          </a:fillRef>
          <a:effectRef idx="1">
            <a:schemeClr val="accent1"/>
          </a:effectRef>
          <a:fontRef idx="minor">
            <a:schemeClr val="tx1"/>
          </a:fontRef>
        </p:style>
      </p:cxnSp>
      <p:cxnSp>
        <p:nvCxnSpPr>
          <p:cNvPr id="58" name="Conector recto 57">
            <a:extLst>
              <a:ext uri="{FF2B5EF4-FFF2-40B4-BE49-F238E27FC236}">
                <a16:creationId xmlns:a16="http://schemas.microsoft.com/office/drawing/2014/main" id="{D812EB22-CC23-6042-899C-5577851C46BE}"/>
              </a:ext>
            </a:extLst>
          </p:cNvPr>
          <p:cNvCxnSpPr>
            <a:cxnSpLocks/>
          </p:cNvCxnSpPr>
          <p:nvPr/>
        </p:nvCxnSpPr>
        <p:spPr>
          <a:xfrm flipH="1">
            <a:off x="7153762" y="2794000"/>
            <a:ext cx="77289" cy="42350"/>
          </a:xfrm>
          <a:prstGeom prst="line">
            <a:avLst/>
          </a:prstGeom>
        </p:spPr>
        <p:style>
          <a:lnRef idx="2">
            <a:schemeClr val="accent1"/>
          </a:lnRef>
          <a:fillRef idx="0">
            <a:schemeClr val="accent1"/>
          </a:fillRef>
          <a:effectRef idx="1">
            <a:schemeClr val="accent1"/>
          </a:effectRef>
          <a:fontRef idx="minor">
            <a:schemeClr val="tx1"/>
          </a:fontRef>
        </p:style>
      </p:cxnSp>
      <p:cxnSp>
        <p:nvCxnSpPr>
          <p:cNvPr id="59" name="Conector recto 58">
            <a:extLst>
              <a:ext uri="{FF2B5EF4-FFF2-40B4-BE49-F238E27FC236}">
                <a16:creationId xmlns:a16="http://schemas.microsoft.com/office/drawing/2014/main" id="{43043934-D54E-7E4C-8C34-483740AF7FBB}"/>
              </a:ext>
            </a:extLst>
          </p:cNvPr>
          <p:cNvCxnSpPr>
            <a:cxnSpLocks/>
          </p:cNvCxnSpPr>
          <p:nvPr/>
        </p:nvCxnSpPr>
        <p:spPr>
          <a:xfrm flipH="1">
            <a:off x="7933197" y="2462322"/>
            <a:ext cx="77289" cy="42350"/>
          </a:xfrm>
          <a:prstGeom prst="line">
            <a:avLst/>
          </a:prstGeom>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EC51A469-EAA9-804A-AE6B-A92C25C0ADFE}"/>
              </a:ext>
            </a:extLst>
          </p:cNvPr>
          <p:cNvSpPr/>
          <p:nvPr/>
        </p:nvSpPr>
        <p:spPr>
          <a:xfrm>
            <a:off x="8809167" y="3904115"/>
            <a:ext cx="97797" cy="73347"/>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61" name="Rectángulo 60">
            <a:extLst>
              <a:ext uri="{FF2B5EF4-FFF2-40B4-BE49-F238E27FC236}">
                <a16:creationId xmlns:a16="http://schemas.microsoft.com/office/drawing/2014/main" id="{97D3EC55-57C7-8848-A215-7760411767B5}"/>
              </a:ext>
            </a:extLst>
          </p:cNvPr>
          <p:cNvSpPr/>
          <p:nvPr/>
        </p:nvSpPr>
        <p:spPr>
          <a:xfrm>
            <a:off x="8809167" y="4012266"/>
            <a:ext cx="97797" cy="733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Tree>
    <p:extLst>
      <p:ext uri="{BB962C8B-B14F-4D97-AF65-F5344CB8AC3E}">
        <p14:creationId xmlns:p14="http://schemas.microsoft.com/office/powerpoint/2010/main" val="3983078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8" name="Rectangle 10">
            <a:extLst>
              <a:ext uri="{FF2B5EF4-FFF2-40B4-BE49-F238E27FC236}">
                <a16:creationId xmlns:a16="http://schemas.microsoft.com/office/drawing/2014/main" id="{708B3D43-5D71-464C-801D-16BDF41E32A3}"/>
              </a:ext>
            </a:extLst>
          </p:cNvPr>
          <p:cNvSpPr>
            <a:spLocks noChangeArrowheads="1"/>
          </p:cNvSpPr>
          <p:nvPr/>
        </p:nvSpPr>
        <p:spPr bwMode="auto">
          <a:xfrm>
            <a:off x="527108" y="221501"/>
            <a:ext cx="181729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899829" tIns="45720" rIns="899829" bIns="45720" numCol="1" anchor="ctr" anchorCtr="0" compatLnSpc="1">
            <a:prstTxWarp prst="textNoShape">
              <a:avLst/>
            </a:prstTxWarp>
            <a:spAutoFit/>
          </a:bodyPr>
          <a:lstStyle/>
          <a:p>
            <a:endParaRPr lang="es-GT" dirty="0"/>
          </a:p>
        </p:txBody>
      </p:sp>
      <p:sp>
        <p:nvSpPr>
          <p:cNvPr id="19" name="Rectangle 13">
            <a:extLst>
              <a:ext uri="{FF2B5EF4-FFF2-40B4-BE49-F238E27FC236}">
                <a16:creationId xmlns:a16="http://schemas.microsoft.com/office/drawing/2014/main" id="{B8C63437-207E-7B4C-A8C8-9DBCCB46577D}"/>
              </a:ext>
            </a:extLst>
          </p:cNvPr>
          <p:cNvSpPr>
            <a:spLocks noChangeArrowheads="1"/>
          </p:cNvSpPr>
          <p:nvPr/>
        </p:nvSpPr>
        <p:spPr bwMode="auto">
          <a:xfrm>
            <a:off x="527107" y="34604"/>
            <a:ext cx="1107996"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endParaRPr lang="es-GT" sz="600" dirty="0"/>
          </a:p>
          <a:p>
            <a:pPr eaLnBrk="0" fontAlgn="base" hangingPunct="0">
              <a:spcBef>
                <a:spcPct val="0"/>
              </a:spcBef>
              <a:spcAft>
                <a:spcPct val="0"/>
              </a:spcAft>
            </a:pPr>
            <a:br>
              <a:rPr lang="es-GT" dirty="0">
                <a:latin typeface="Arial" panose="020B0604020202020204" pitchFamily="34" charset="0"/>
              </a:rPr>
            </a:br>
            <a:endParaRPr lang="es-GT" dirty="0">
              <a:latin typeface="Arial" panose="020B0604020202020204" pitchFamily="34" charset="0"/>
            </a:endParaRPr>
          </a:p>
          <a:p>
            <a:pPr eaLnBrk="0" fontAlgn="base" hangingPunct="0">
              <a:spcBef>
                <a:spcPct val="0"/>
              </a:spcBef>
              <a:spcAft>
                <a:spcPct val="0"/>
              </a:spcAft>
            </a:pPr>
            <a:r>
              <a:rPr lang="es-GT" sz="1200" dirty="0">
                <a:latin typeface="Abadi"/>
                <a:ea typeface="Calibri" panose="020F0502020204030204" pitchFamily="34" charset="0"/>
                <a:cs typeface="Times New Roman" panose="02020603050405020304" pitchFamily="18" charset="0"/>
              </a:rPr>
              <a:t>	</a:t>
            </a:r>
            <a:endParaRPr lang="es-GT" sz="600" dirty="0"/>
          </a:p>
          <a:p>
            <a:pPr eaLnBrk="0" fontAlgn="base" hangingPunct="0">
              <a:spcBef>
                <a:spcPct val="0"/>
              </a:spcBef>
              <a:spcAft>
                <a:spcPct val="0"/>
              </a:spcAft>
            </a:pPr>
            <a:endParaRPr lang="es-GT" dirty="0">
              <a:latin typeface="Arial" panose="020B0604020202020204" pitchFamily="34" charset="0"/>
            </a:endParaRPr>
          </a:p>
        </p:txBody>
      </p:sp>
      <p:graphicFrame>
        <p:nvGraphicFramePr>
          <p:cNvPr id="21" name="Gráfico 20">
            <a:extLst>
              <a:ext uri="{FF2B5EF4-FFF2-40B4-BE49-F238E27FC236}">
                <a16:creationId xmlns:a16="http://schemas.microsoft.com/office/drawing/2014/main" id="{47C08F86-2513-744C-9DF9-2BD05E680829}"/>
              </a:ext>
            </a:extLst>
          </p:cNvPr>
          <p:cNvGraphicFramePr>
            <a:graphicFrameLocks/>
          </p:cNvGraphicFramePr>
          <p:nvPr>
            <p:extLst>
              <p:ext uri="{D42A27DB-BD31-4B8C-83A1-F6EECF244321}">
                <p14:modId xmlns:p14="http://schemas.microsoft.com/office/powerpoint/2010/main" val="558233815"/>
              </p:ext>
            </p:extLst>
          </p:nvPr>
        </p:nvGraphicFramePr>
        <p:xfrm>
          <a:off x="8305800" y="221501"/>
          <a:ext cx="3886200" cy="1348741"/>
        </p:xfrm>
        <a:graphic>
          <a:graphicData uri="http://schemas.openxmlformats.org/drawingml/2006/chart">
            <c:chart xmlns:c="http://schemas.openxmlformats.org/drawingml/2006/chart" xmlns:r="http://schemas.openxmlformats.org/officeDocument/2006/relationships" r:id="rId4"/>
          </a:graphicData>
        </a:graphic>
      </p:graphicFrame>
      <p:sp>
        <p:nvSpPr>
          <p:cNvPr id="23" name="Título 3">
            <a:extLst>
              <a:ext uri="{FF2B5EF4-FFF2-40B4-BE49-F238E27FC236}">
                <a16:creationId xmlns:a16="http://schemas.microsoft.com/office/drawing/2014/main" id="{1A485025-A5C3-0845-8938-5CA87A415FFE}"/>
              </a:ext>
            </a:extLst>
          </p:cNvPr>
          <p:cNvSpPr txBox="1">
            <a:spLocks/>
          </p:cNvSpPr>
          <p:nvPr/>
        </p:nvSpPr>
        <p:spPr>
          <a:xfrm>
            <a:off x="2276475" y="242392"/>
            <a:ext cx="5514975" cy="5451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GT" sz="20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rPr>
              <a:t>II. CONTINUIDAD DE PROGRAMAS</a:t>
            </a:r>
          </a:p>
        </p:txBody>
      </p:sp>
      <p:graphicFrame>
        <p:nvGraphicFramePr>
          <p:cNvPr id="32" name="Gráfico 31">
            <a:extLst>
              <a:ext uri="{FF2B5EF4-FFF2-40B4-BE49-F238E27FC236}">
                <a16:creationId xmlns:a16="http://schemas.microsoft.com/office/drawing/2014/main" id="{0C731778-0168-2A42-ABF8-84CE0D26CF10}"/>
              </a:ext>
            </a:extLst>
          </p:cNvPr>
          <p:cNvGraphicFramePr>
            <a:graphicFrameLocks/>
          </p:cNvGraphicFramePr>
          <p:nvPr>
            <p:extLst>
              <p:ext uri="{D42A27DB-BD31-4B8C-83A1-F6EECF244321}">
                <p14:modId xmlns:p14="http://schemas.microsoft.com/office/powerpoint/2010/main" val="2983442058"/>
              </p:ext>
            </p:extLst>
          </p:nvPr>
        </p:nvGraphicFramePr>
        <p:xfrm>
          <a:off x="8305800" y="1715656"/>
          <a:ext cx="3886200" cy="1080654"/>
        </p:xfrm>
        <a:graphic>
          <a:graphicData uri="http://schemas.openxmlformats.org/drawingml/2006/chart">
            <c:chart xmlns:c="http://schemas.openxmlformats.org/drawingml/2006/chart" xmlns:r="http://schemas.openxmlformats.org/officeDocument/2006/relationships" r:id="rId5"/>
          </a:graphicData>
        </a:graphic>
      </p:graphicFrame>
      <p:sp>
        <p:nvSpPr>
          <p:cNvPr id="33" name="Título 3">
            <a:extLst>
              <a:ext uri="{FF2B5EF4-FFF2-40B4-BE49-F238E27FC236}">
                <a16:creationId xmlns:a16="http://schemas.microsoft.com/office/drawing/2014/main" id="{BA9A9CB1-AC3E-F24F-A24F-97552B44AE4D}"/>
              </a:ext>
            </a:extLst>
          </p:cNvPr>
          <p:cNvSpPr txBox="1">
            <a:spLocks/>
          </p:cNvSpPr>
          <p:nvPr/>
        </p:nvSpPr>
        <p:spPr>
          <a:xfrm>
            <a:off x="8432822" y="125510"/>
            <a:ext cx="3586285" cy="324316"/>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6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rPr>
              <a:t>METAS FÍSICAS</a:t>
            </a:r>
          </a:p>
        </p:txBody>
      </p:sp>
      <p:graphicFrame>
        <p:nvGraphicFramePr>
          <p:cNvPr id="35" name="Gráfico 34">
            <a:extLst>
              <a:ext uri="{FF2B5EF4-FFF2-40B4-BE49-F238E27FC236}">
                <a16:creationId xmlns:a16="http://schemas.microsoft.com/office/drawing/2014/main" id="{6492DECB-CFC5-6745-94AF-352932BFA9EB}"/>
              </a:ext>
            </a:extLst>
          </p:cNvPr>
          <p:cNvGraphicFramePr>
            <a:graphicFrameLocks/>
          </p:cNvGraphicFramePr>
          <p:nvPr>
            <p:extLst>
              <p:ext uri="{D42A27DB-BD31-4B8C-83A1-F6EECF244321}">
                <p14:modId xmlns:p14="http://schemas.microsoft.com/office/powerpoint/2010/main" val="838808041"/>
              </p:ext>
            </p:extLst>
          </p:nvPr>
        </p:nvGraphicFramePr>
        <p:xfrm>
          <a:off x="8267701" y="4584700"/>
          <a:ext cx="3924299" cy="141316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6" name="Gráfico 35">
            <a:extLst>
              <a:ext uri="{FF2B5EF4-FFF2-40B4-BE49-F238E27FC236}">
                <a16:creationId xmlns:a16="http://schemas.microsoft.com/office/drawing/2014/main" id="{5D0CE0FA-488D-7349-A6FC-401962F090A1}"/>
              </a:ext>
            </a:extLst>
          </p:cNvPr>
          <p:cNvGraphicFramePr>
            <a:graphicFrameLocks/>
          </p:cNvGraphicFramePr>
          <p:nvPr>
            <p:extLst>
              <p:ext uri="{D42A27DB-BD31-4B8C-83A1-F6EECF244321}">
                <p14:modId xmlns:p14="http://schemas.microsoft.com/office/powerpoint/2010/main" val="780843483"/>
              </p:ext>
            </p:extLst>
          </p:nvPr>
        </p:nvGraphicFramePr>
        <p:xfrm>
          <a:off x="238539" y="936624"/>
          <a:ext cx="7793022" cy="419715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7" name="Gráfico 36">
            <a:extLst>
              <a:ext uri="{FF2B5EF4-FFF2-40B4-BE49-F238E27FC236}">
                <a16:creationId xmlns:a16="http://schemas.microsoft.com/office/drawing/2014/main" id="{4E9D325B-4B17-464F-9967-F037AFFF10CF}"/>
              </a:ext>
            </a:extLst>
          </p:cNvPr>
          <p:cNvGraphicFramePr>
            <a:graphicFrameLocks/>
          </p:cNvGraphicFramePr>
          <p:nvPr>
            <p:extLst>
              <p:ext uri="{D42A27DB-BD31-4B8C-83A1-F6EECF244321}">
                <p14:modId xmlns:p14="http://schemas.microsoft.com/office/powerpoint/2010/main" val="3658370998"/>
              </p:ext>
            </p:extLst>
          </p:nvPr>
        </p:nvGraphicFramePr>
        <p:xfrm>
          <a:off x="8294255" y="2969491"/>
          <a:ext cx="3897745" cy="1228435"/>
        </p:xfrm>
        <a:graphic>
          <a:graphicData uri="http://schemas.openxmlformats.org/drawingml/2006/chart">
            <c:chart xmlns:c="http://schemas.openxmlformats.org/drawingml/2006/chart" xmlns:r="http://schemas.openxmlformats.org/officeDocument/2006/relationships" r:id="rId8"/>
          </a:graphicData>
        </a:graphic>
      </p:graphicFrame>
      <p:sp>
        <p:nvSpPr>
          <p:cNvPr id="5" name="CuadroTexto 4">
            <a:extLst>
              <a:ext uri="{FF2B5EF4-FFF2-40B4-BE49-F238E27FC236}">
                <a16:creationId xmlns:a16="http://schemas.microsoft.com/office/drawing/2014/main" id="{D0C94DB4-C82A-AB49-8378-FEFAD078533C}"/>
              </a:ext>
            </a:extLst>
          </p:cNvPr>
          <p:cNvSpPr txBox="1"/>
          <p:nvPr/>
        </p:nvSpPr>
        <p:spPr>
          <a:xfrm>
            <a:off x="445089" y="5151708"/>
            <a:ext cx="7414591" cy="1107996"/>
          </a:xfrm>
          <a:prstGeom prst="rect">
            <a:avLst/>
          </a:prstGeom>
          <a:noFill/>
        </p:spPr>
        <p:txBody>
          <a:bodyPr wrap="square" rtlCol="0">
            <a:spAutoFit/>
          </a:bodyPr>
          <a:lstStyle/>
          <a:p>
            <a:r>
              <a:rPr lang="es-GT" b="1" dirty="0">
                <a:solidFill>
                  <a:schemeClr val="tx2"/>
                </a:solidFill>
                <a:latin typeface="Arial" panose="020B0604020202020204" pitchFamily="34" charset="0"/>
                <a:cs typeface="Arial" panose="020B0604020202020204" pitchFamily="34" charset="0"/>
              </a:rPr>
              <a:t>AUMENTO ENTRE ESCENARIOS </a:t>
            </a:r>
            <a:r>
              <a:rPr lang="es-ES" sz="1300" b="1" dirty="0">
                <a:solidFill>
                  <a:schemeClr val="tx2"/>
                </a:solidFill>
                <a:latin typeface="Arial" panose="020B0604020202020204" pitchFamily="34" charset="0"/>
                <a:cs typeface="Arial" panose="020B0604020202020204" pitchFamily="34" charset="0"/>
              </a:rPr>
              <a:t>Se destina a cobertura y calidad</a:t>
            </a:r>
          </a:p>
          <a:p>
            <a:pPr algn="just"/>
            <a:r>
              <a:rPr lang="es-ES" sz="1200" b="1" dirty="0">
                <a:solidFill>
                  <a:schemeClr val="tx2"/>
                </a:solidFill>
                <a:latin typeface="Arial" panose="020B0604020202020204" pitchFamily="34" charset="0"/>
                <a:cs typeface="Arial" panose="020B0604020202020204" pitchFamily="34" charset="0"/>
              </a:rPr>
              <a:t>El Ministerio de Cultura y Deportes por medio de las proyecciones indicativas, específicamente en los escenarios medios y altos, proyecta ampliar su cobertura, alcanzando brindar los diferentes bienes y servicios en materia artística, cultural, patrimonial, deportiva y recreativa en los 22 departamentos.</a:t>
            </a:r>
          </a:p>
        </p:txBody>
      </p:sp>
      <p:sp>
        <p:nvSpPr>
          <p:cNvPr id="6" name="Rectángulo redondeado 5">
            <a:extLst>
              <a:ext uri="{FF2B5EF4-FFF2-40B4-BE49-F238E27FC236}">
                <a16:creationId xmlns:a16="http://schemas.microsoft.com/office/drawing/2014/main" id="{AD9A82CB-82AF-224A-9AAE-FC0D9B1A1390}"/>
              </a:ext>
            </a:extLst>
          </p:cNvPr>
          <p:cNvSpPr/>
          <p:nvPr/>
        </p:nvSpPr>
        <p:spPr>
          <a:xfrm>
            <a:off x="238539" y="5151708"/>
            <a:ext cx="7827693" cy="1090065"/>
          </a:xfrm>
          <a:prstGeom prst="roundRect">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Tree>
    <p:extLst>
      <p:ext uri="{BB962C8B-B14F-4D97-AF65-F5344CB8AC3E}">
        <p14:creationId xmlns:p14="http://schemas.microsoft.com/office/powerpoint/2010/main" val="10596597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FFDD626B-B8A2-8F4E-A755-3602972466C8}"/>
              </a:ext>
            </a:extLst>
          </p:cNvPr>
          <p:cNvSpPr>
            <a:spLocks noChangeArrowheads="1"/>
          </p:cNvSpPr>
          <p:nvPr/>
        </p:nvSpPr>
        <p:spPr bwMode="auto">
          <a:xfrm>
            <a:off x="1524001" y="43934"/>
            <a:ext cx="181729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899829" tIns="45720" rIns="899829" bIns="45720" numCol="1" anchor="ctr" anchorCtr="0" compatLnSpc="1">
            <a:prstTxWarp prst="textNoShape">
              <a:avLst/>
            </a:prstTxWarp>
            <a:spAutoFit/>
          </a:bodyPr>
          <a:lstStyle/>
          <a:p>
            <a:endParaRPr lang="es-GT" dirty="0"/>
          </a:p>
        </p:txBody>
      </p:sp>
      <p:sp>
        <p:nvSpPr>
          <p:cNvPr id="3" name="Rectangle 8">
            <a:extLst>
              <a:ext uri="{FF2B5EF4-FFF2-40B4-BE49-F238E27FC236}">
                <a16:creationId xmlns:a16="http://schemas.microsoft.com/office/drawing/2014/main" id="{062EB776-8559-714C-B888-9906A46B0053}"/>
              </a:ext>
            </a:extLst>
          </p:cNvPr>
          <p:cNvSpPr>
            <a:spLocks noChangeArrowheads="1"/>
          </p:cNvSpPr>
          <p:nvPr/>
        </p:nvSpPr>
        <p:spPr bwMode="auto">
          <a:xfrm>
            <a:off x="1524001" y="-4465"/>
            <a:ext cx="18473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br>
              <a:rPr lang="es-GT" dirty="0">
                <a:latin typeface="Arial" panose="020B0604020202020204" pitchFamily="34" charset="0"/>
              </a:rPr>
            </a:br>
            <a:endParaRPr lang="es-GT" dirty="0">
              <a:latin typeface="Arial" panose="020B0604020202020204" pitchFamily="34" charset="0"/>
            </a:endParaRPr>
          </a:p>
          <a:p>
            <a:pPr eaLnBrk="0" fontAlgn="base" hangingPunct="0">
              <a:spcBef>
                <a:spcPct val="0"/>
              </a:spcBef>
              <a:spcAft>
                <a:spcPct val="0"/>
              </a:spcAft>
            </a:pPr>
            <a:endParaRPr lang="es-GT" dirty="0">
              <a:latin typeface="Arial" panose="020B0604020202020204" pitchFamily="34" charset="0"/>
            </a:endParaRPr>
          </a:p>
        </p:txBody>
      </p:sp>
      <p:sp>
        <p:nvSpPr>
          <p:cNvPr id="4" name="Rectangle 10">
            <a:extLst>
              <a:ext uri="{FF2B5EF4-FFF2-40B4-BE49-F238E27FC236}">
                <a16:creationId xmlns:a16="http://schemas.microsoft.com/office/drawing/2014/main" id="{49154CC3-2B7C-724F-B77C-F7DAEC023C5A}"/>
              </a:ext>
            </a:extLst>
          </p:cNvPr>
          <p:cNvSpPr>
            <a:spLocks noChangeArrowheads="1"/>
          </p:cNvSpPr>
          <p:nvPr/>
        </p:nvSpPr>
        <p:spPr bwMode="auto">
          <a:xfrm>
            <a:off x="1524001" y="362636"/>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endParaRPr lang="es-GT" dirty="0">
              <a:latin typeface="Arial" panose="020B0604020202020204" pitchFamily="34" charset="0"/>
            </a:endParaRPr>
          </a:p>
          <a:p>
            <a:pPr eaLnBrk="0" fontAlgn="base" hangingPunct="0">
              <a:spcBef>
                <a:spcPct val="0"/>
              </a:spcBef>
              <a:spcAft>
                <a:spcPct val="0"/>
              </a:spcAft>
            </a:pPr>
            <a:endParaRPr lang="es-GT" dirty="0">
              <a:latin typeface="Arial" panose="020B0604020202020204" pitchFamily="34" charset="0"/>
            </a:endParaRPr>
          </a:p>
        </p:txBody>
      </p:sp>
      <p:graphicFrame>
        <p:nvGraphicFramePr>
          <p:cNvPr id="6" name="Gráfico 5">
            <a:extLst>
              <a:ext uri="{FF2B5EF4-FFF2-40B4-BE49-F238E27FC236}">
                <a16:creationId xmlns:a16="http://schemas.microsoft.com/office/drawing/2014/main" id="{0EA89725-3011-494D-8E5A-55C24D9DB96E}"/>
              </a:ext>
            </a:extLst>
          </p:cNvPr>
          <p:cNvGraphicFramePr>
            <a:graphicFrameLocks/>
          </p:cNvGraphicFramePr>
          <p:nvPr>
            <p:extLst>
              <p:ext uri="{D42A27DB-BD31-4B8C-83A1-F6EECF244321}">
                <p14:modId xmlns:p14="http://schemas.microsoft.com/office/powerpoint/2010/main" val="4129483876"/>
              </p:ext>
            </p:extLst>
          </p:nvPr>
        </p:nvGraphicFramePr>
        <p:xfrm>
          <a:off x="591127" y="778295"/>
          <a:ext cx="6776324" cy="4203007"/>
        </p:xfrm>
        <a:graphic>
          <a:graphicData uri="http://schemas.openxmlformats.org/drawingml/2006/chart">
            <c:chart xmlns:c="http://schemas.openxmlformats.org/drawingml/2006/chart" xmlns:r="http://schemas.openxmlformats.org/officeDocument/2006/relationships" r:id="rId4"/>
          </a:graphicData>
        </a:graphic>
      </p:graphicFrame>
      <p:sp>
        <p:nvSpPr>
          <p:cNvPr id="7" name="CuadroTexto 1">
            <a:extLst>
              <a:ext uri="{FF2B5EF4-FFF2-40B4-BE49-F238E27FC236}">
                <a16:creationId xmlns:a16="http://schemas.microsoft.com/office/drawing/2014/main" id="{E2D8752C-C3ED-E14A-A56E-700FD101939B}"/>
              </a:ext>
            </a:extLst>
          </p:cNvPr>
          <p:cNvSpPr txBox="1"/>
          <p:nvPr/>
        </p:nvSpPr>
        <p:spPr>
          <a:xfrm>
            <a:off x="940526" y="1453975"/>
            <a:ext cx="890206" cy="237719"/>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s-GT" sz="1200" b="1" dirty="0">
                <a:latin typeface="Arial Black" panose="020B0604020202020204" pitchFamily="34" charset="0"/>
                <a:cs typeface="Arial Black" panose="020B0604020202020204" pitchFamily="34" charset="0"/>
              </a:rPr>
              <a:t>549.6</a:t>
            </a:r>
            <a:endParaRPr lang="es-GT" sz="900" b="1" dirty="0">
              <a:latin typeface="Arial Black" panose="020B0604020202020204" pitchFamily="34" charset="0"/>
              <a:cs typeface="Arial Black" panose="020B0604020202020204" pitchFamily="34" charset="0"/>
            </a:endParaRPr>
          </a:p>
        </p:txBody>
      </p:sp>
      <p:sp>
        <p:nvSpPr>
          <p:cNvPr id="8" name="CuadroTexto 5">
            <a:extLst>
              <a:ext uri="{FF2B5EF4-FFF2-40B4-BE49-F238E27FC236}">
                <a16:creationId xmlns:a16="http://schemas.microsoft.com/office/drawing/2014/main" id="{0738A3F1-3494-0548-8279-ED6192789355}"/>
              </a:ext>
            </a:extLst>
          </p:cNvPr>
          <p:cNvSpPr txBox="1"/>
          <p:nvPr/>
        </p:nvSpPr>
        <p:spPr>
          <a:xfrm>
            <a:off x="2394752" y="1444044"/>
            <a:ext cx="831627" cy="24049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s-GT" sz="1200" b="1" dirty="0">
                <a:latin typeface="Arial Black" panose="020B0604020202020204" pitchFamily="34" charset="0"/>
                <a:cs typeface="Arial Black" panose="020B0604020202020204" pitchFamily="34" charset="0"/>
              </a:rPr>
              <a:t>559.3</a:t>
            </a:r>
            <a:endParaRPr lang="es-GT" sz="900" b="1" dirty="0">
              <a:latin typeface="Arial Black" panose="020B0604020202020204" pitchFamily="34" charset="0"/>
              <a:cs typeface="Arial Black" panose="020B0604020202020204" pitchFamily="34" charset="0"/>
            </a:endParaRPr>
          </a:p>
        </p:txBody>
      </p:sp>
      <p:sp>
        <p:nvSpPr>
          <p:cNvPr id="9" name="CuadroTexto 6">
            <a:extLst>
              <a:ext uri="{FF2B5EF4-FFF2-40B4-BE49-F238E27FC236}">
                <a16:creationId xmlns:a16="http://schemas.microsoft.com/office/drawing/2014/main" id="{61E5AB93-A464-CC44-A7C4-D58A9D4A768F}"/>
              </a:ext>
            </a:extLst>
          </p:cNvPr>
          <p:cNvSpPr txBox="1"/>
          <p:nvPr/>
        </p:nvSpPr>
        <p:spPr>
          <a:xfrm>
            <a:off x="3875561" y="1436884"/>
            <a:ext cx="689768" cy="2476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s-GT" sz="1200" b="1" dirty="0">
                <a:latin typeface="Arial Black" panose="020B0604020202020204" pitchFamily="34" charset="0"/>
                <a:cs typeface="Arial Black" panose="020B0604020202020204" pitchFamily="34" charset="0"/>
              </a:rPr>
              <a:t>565.2</a:t>
            </a:r>
            <a:endParaRPr lang="es-GT" sz="900" b="1" dirty="0">
              <a:latin typeface="Arial Black" panose="020B0604020202020204" pitchFamily="34" charset="0"/>
              <a:cs typeface="Arial Black" panose="020B0604020202020204" pitchFamily="34" charset="0"/>
            </a:endParaRPr>
          </a:p>
        </p:txBody>
      </p:sp>
      <p:sp>
        <p:nvSpPr>
          <p:cNvPr id="10" name="CuadroTexto 7">
            <a:extLst>
              <a:ext uri="{FF2B5EF4-FFF2-40B4-BE49-F238E27FC236}">
                <a16:creationId xmlns:a16="http://schemas.microsoft.com/office/drawing/2014/main" id="{8D2E8C9A-D94D-8643-9C39-4348C700E228}"/>
              </a:ext>
            </a:extLst>
          </p:cNvPr>
          <p:cNvSpPr txBox="1"/>
          <p:nvPr/>
        </p:nvSpPr>
        <p:spPr>
          <a:xfrm>
            <a:off x="5129349" y="1431881"/>
            <a:ext cx="862147" cy="259813"/>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s-GT" sz="1400" b="1" dirty="0">
                <a:latin typeface="Arial Black" panose="020B0604020202020204" pitchFamily="34" charset="0"/>
                <a:cs typeface="Arial Black" panose="020B0604020202020204" pitchFamily="34" charset="0"/>
              </a:rPr>
              <a:t>555.6</a:t>
            </a:r>
            <a:endParaRPr lang="es-GT" sz="1000" b="1" dirty="0">
              <a:latin typeface="Arial Black" panose="020B0604020202020204" pitchFamily="34" charset="0"/>
              <a:cs typeface="Arial Black" panose="020B0604020202020204" pitchFamily="34" charset="0"/>
            </a:endParaRPr>
          </a:p>
        </p:txBody>
      </p:sp>
      <p:graphicFrame>
        <p:nvGraphicFramePr>
          <p:cNvPr id="11" name="Gráfico 10">
            <a:extLst>
              <a:ext uri="{FF2B5EF4-FFF2-40B4-BE49-F238E27FC236}">
                <a16:creationId xmlns:a16="http://schemas.microsoft.com/office/drawing/2014/main" id="{205D75EB-CB00-1A46-945A-799B8B293903}"/>
              </a:ext>
            </a:extLst>
          </p:cNvPr>
          <p:cNvGraphicFramePr>
            <a:graphicFrameLocks/>
          </p:cNvGraphicFramePr>
          <p:nvPr>
            <p:extLst>
              <p:ext uri="{D42A27DB-BD31-4B8C-83A1-F6EECF244321}">
                <p14:modId xmlns:p14="http://schemas.microsoft.com/office/powerpoint/2010/main" val="3931529174"/>
              </p:ext>
            </p:extLst>
          </p:nvPr>
        </p:nvGraphicFramePr>
        <p:xfrm>
          <a:off x="7661701" y="2627214"/>
          <a:ext cx="4234206" cy="176025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Gráfico 11">
            <a:extLst>
              <a:ext uri="{FF2B5EF4-FFF2-40B4-BE49-F238E27FC236}">
                <a16:creationId xmlns:a16="http://schemas.microsoft.com/office/drawing/2014/main" id="{84147684-872E-EC49-8343-A9B6D09E2D67}"/>
              </a:ext>
            </a:extLst>
          </p:cNvPr>
          <p:cNvGraphicFramePr>
            <a:graphicFrameLocks/>
          </p:cNvGraphicFramePr>
          <p:nvPr>
            <p:extLst>
              <p:ext uri="{D42A27DB-BD31-4B8C-83A1-F6EECF244321}">
                <p14:modId xmlns:p14="http://schemas.microsoft.com/office/powerpoint/2010/main" val="4052188057"/>
              </p:ext>
            </p:extLst>
          </p:nvPr>
        </p:nvGraphicFramePr>
        <p:xfrm>
          <a:off x="7661701" y="355403"/>
          <a:ext cx="4234206" cy="227181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Gráfico 12">
            <a:extLst>
              <a:ext uri="{FF2B5EF4-FFF2-40B4-BE49-F238E27FC236}">
                <a16:creationId xmlns:a16="http://schemas.microsoft.com/office/drawing/2014/main" id="{1C5F48A4-61BB-1E45-AF46-52F8F117720C}"/>
              </a:ext>
            </a:extLst>
          </p:cNvPr>
          <p:cNvGraphicFramePr>
            <a:graphicFrameLocks/>
          </p:cNvGraphicFramePr>
          <p:nvPr>
            <p:extLst>
              <p:ext uri="{D42A27DB-BD31-4B8C-83A1-F6EECF244321}">
                <p14:modId xmlns:p14="http://schemas.microsoft.com/office/powerpoint/2010/main" val="1181240257"/>
              </p:ext>
            </p:extLst>
          </p:nvPr>
        </p:nvGraphicFramePr>
        <p:xfrm>
          <a:off x="7661701" y="4387465"/>
          <a:ext cx="4234206" cy="1987610"/>
        </p:xfrm>
        <a:graphic>
          <a:graphicData uri="http://schemas.openxmlformats.org/drawingml/2006/chart">
            <c:chart xmlns:c="http://schemas.openxmlformats.org/drawingml/2006/chart" xmlns:r="http://schemas.openxmlformats.org/officeDocument/2006/relationships" r:id="rId7"/>
          </a:graphicData>
        </a:graphic>
      </p:graphicFrame>
      <p:sp>
        <p:nvSpPr>
          <p:cNvPr id="14" name="CuadroTexto 13">
            <a:extLst>
              <a:ext uri="{FF2B5EF4-FFF2-40B4-BE49-F238E27FC236}">
                <a16:creationId xmlns:a16="http://schemas.microsoft.com/office/drawing/2014/main" id="{19443BC3-FE1A-2B43-AA3C-4E796C76D571}"/>
              </a:ext>
            </a:extLst>
          </p:cNvPr>
          <p:cNvSpPr txBox="1"/>
          <p:nvPr/>
        </p:nvSpPr>
        <p:spPr>
          <a:xfrm>
            <a:off x="532788" y="5071404"/>
            <a:ext cx="6801671" cy="1169551"/>
          </a:xfrm>
          <a:prstGeom prst="rect">
            <a:avLst/>
          </a:prstGeom>
          <a:noFill/>
        </p:spPr>
        <p:txBody>
          <a:bodyPr wrap="square" rtlCol="0">
            <a:spAutoFit/>
          </a:bodyPr>
          <a:lstStyle/>
          <a:p>
            <a:r>
              <a:rPr lang="es-GT" sz="2000" b="1" dirty="0">
                <a:solidFill>
                  <a:sysClr val="windowText" lastClr="000000"/>
                </a:solidFill>
                <a:latin typeface="Arial" panose="020B0604020202020204" pitchFamily="34" charset="0"/>
                <a:cs typeface="Arial" panose="020B0604020202020204" pitchFamily="34" charset="0"/>
              </a:rPr>
              <a:t>AUMENTO ENTRE ESCENARIOS </a:t>
            </a:r>
            <a:r>
              <a:rPr lang="es-ES" sz="1400" b="1" dirty="0">
                <a:latin typeface="Arial" panose="020B0604020202020204" pitchFamily="34" charset="0"/>
                <a:cs typeface="Arial" panose="020B0604020202020204" pitchFamily="34" charset="0"/>
              </a:rPr>
              <a:t>Se destina a cobertura y calidad</a:t>
            </a:r>
          </a:p>
          <a:p>
            <a:r>
              <a:rPr lang="es-ES" sz="1200" b="1" dirty="0">
                <a:latin typeface="Arial" panose="020B0604020202020204" pitchFamily="34" charset="0"/>
                <a:cs typeface="Arial" panose="020B0604020202020204" pitchFamily="34" charset="0"/>
              </a:rPr>
              <a:t>Al contar con la asignación presupuestaria adecuada, se priorizará el gasto en función de mejorar el proceso productivo de las diferentes intervenciones que ha diseñado el Ministerio de Cultura y Deportes, con una prestación de servicios de calidad.</a:t>
            </a:r>
            <a:endParaRPr lang="es-GT" sz="1200" b="1" dirty="0">
              <a:latin typeface="Arial" panose="020B0604020202020204" pitchFamily="34" charset="0"/>
              <a:ea typeface="Arial Unicode MS" panose="020B0604020202020204" pitchFamily="34" charset="-128"/>
              <a:cs typeface="Arial" panose="020B0604020202020204" pitchFamily="34" charset="0"/>
            </a:endParaRPr>
          </a:p>
        </p:txBody>
      </p:sp>
      <p:sp>
        <p:nvSpPr>
          <p:cNvPr id="15" name="Rectángulo redondeado 14">
            <a:extLst>
              <a:ext uri="{FF2B5EF4-FFF2-40B4-BE49-F238E27FC236}">
                <a16:creationId xmlns:a16="http://schemas.microsoft.com/office/drawing/2014/main" id="{E2DE4C69-2B89-674B-8EB3-BD1804B5DD41}"/>
              </a:ext>
            </a:extLst>
          </p:cNvPr>
          <p:cNvSpPr/>
          <p:nvPr/>
        </p:nvSpPr>
        <p:spPr>
          <a:xfrm>
            <a:off x="402160" y="4981302"/>
            <a:ext cx="7128912" cy="1260471"/>
          </a:xfrm>
          <a:prstGeom prst="roundRect">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Tree>
    <p:extLst>
      <p:ext uri="{BB962C8B-B14F-4D97-AF65-F5344CB8AC3E}">
        <p14:creationId xmlns:p14="http://schemas.microsoft.com/office/powerpoint/2010/main" val="2992570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8 Redondear rectángulo de esquina diagonal">
            <a:extLst>
              <a:ext uri="{FF2B5EF4-FFF2-40B4-BE49-F238E27FC236}">
                <a16:creationId xmlns:a16="http://schemas.microsoft.com/office/drawing/2014/main" id="{82147016-BFAD-C24A-9735-6E88C86AA17F}"/>
              </a:ext>
            </a:extLst>
          </p:cNvPr>
          <p:cNvSpPr/>
          <p:nvPr/>
        </p:nvSpPr>
        <p:spPr>
          <a:xfrm>
            <a:off x="300630" y="4913966"/>
            <a:ext cx="5981554" cy="1373624"/>
          </a:xfrm>
          <a:prstGeom prst="round2DiagRect">
            <a:avLst/>
          </a:prstGeom>
          <a:noFill/>
          <a:ln>
            <a:solidFill>
              <a:schemeClr val="tx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s-GT" sz="2399"/>
          </a:p>
        </p:txBody>
      </p:sp>
      <p:sp>
        <p:nvSpPr>
          <p:cNvPr id="3" name="Rectangle 38">
            <a:extLst>
              <a:ext uri="{FF2B5EF4-FFF2-40B4-BE49-F238E27FC236}">
                <a16:creationId xmlns:a16="http://schemas.microsoft.com/office/drawing/2014/main" id="{D5E04F54-B6FE-A742-BA3C-081C618055B5}"/>
              </a:ext>
            </a:extLst>
          </p:cNvPr>
          <p:cNvSpPr/>
          <p:nvPr/>
        </p:nvSpPr>
        <p:spPr>
          <a:xfrm>
            <a:off x="323687" y="1137829"/>
            <a:ext cx="3096345" cy="3553458"/>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4" name="Group 14">
            <a:extLst>
              <a:ext uri="{FF2B5EF4-FFF2-40B4-BE49-F238E27FC236}">
                <a16:creationId xmlns:a16="http://schemas.microsoft.com/office/drawing/2014/main" id="{452E4382-4D78-B24A-8BBE-717D8F49E219}"/>
              </a:ext>
            </a:extLst>
          </p:cNvPr>
          <p:cNvGrpSpPr/>
          <p:nvPr/>
        </p:nvGrpSpPr>
        <p:grpSpPr>
          <a:xfrm>
            <a:off x="493624" y="1164104"/>
            <a:ext cx="2754605" cy="3520315"/>
            <a:chOff x="418793" y="1057178"/>
            <a:chExt cx="2279155" cy="3416230"/>
          </a:xfrm>
        </p:grpSpPr>
        <p:grpSp>
          <p:nvGrpSpPr>
            <p:cNvPr id="5" name="Group 11">
              <a:extLst>
                <a:ext uri="{FF2B5EF4-FFF2-40B4-BE49-F238E27FC236}">
                  <a16:creationId xmlns:a16="http://schemas.microsoft.com/office/drawing/2014/main" id="{E3F2998C-57CE-0848-B0ED-6A53D1AD2047}"/>
                </a:ext>
              </a:extLst>
            </p:cNvPr>
            <p:cNvGrpSpPr/>
            <p:nvPr/>
          </p:nvGrpSpPr>
          <p:grpSpPr>
            <a:xfrm>
              <a:off x="418793" y="1057178"/>
              <a:ext cx="2268774" cy="727786"/>
              <a:chOff x="418793" y="760516"/>
              <a:chExt cx="2268774" cy="727786"/>
            </a:xfrm>
          </p:grpSpPr>
          <p:sp>
            <p:nvSpPr>
              <p:cNvPr id="14" name="TextBox 80">
                <a:extLst>
                  <a:ext uri="{FF2B5EF4-FFF2-40B4-BE49-F238E27FC236}">
                    <a16:creationId xmlns:a16="http://schemas.microsoft.com/office/drawing/2014/main" id="{5C9B7836-2FAE-8947-9909-254669C50772}"/>
                  </a:ext>
                </a:extLst>
              </p:cNvPr>
              <p:cNvSpPr txBox="1"/>
              <p:nvPr/>
            </p:nvSpPr>
            <p:spPr>
              <a:xfrm>
                <a:off x="685018" y="1309096"/>
                <a:ext cx="1851787" cy="179206"/>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p:txBody>
          </p:sp>
          <p:sp>
            <p:nvSpPr>
              <p:cNvPr id="13" name="Freeform: Shape 40">
                <a:extLst>
                  <a:ext uri="{FF2B5EF4-FFF2-40B4-BE49-F238E27FC236}">
                    <a16:creationId xmlns:a16="http://schemas.microsoft.com/office/drawing/2014/main" id="{278143FB-15CE-644E-9DF3-70320D85C72F}"/>
                  </a:ext>
                </a:extLst>
              </p:cNvPr>
              <p:cNvSpPr/>
              <p:nvPr/>
            </p:nvSpPr>
            <p:spPr>
              <a:xfrm>
                <a:off x="418793" y="760516"/>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Prioridad Estratégica </a:t>
                </a:r>
              </a:p>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K’atun 2032</a:t>
                </a:r>
              </a:p>
            </p:txBody>
          </p:sp>
        </p:grpSp>
        <p:grpSp>
          <p:nvGrpSpPr>
            <p:cNvPr id="8" name="Group 13">
              <a:extLst>
                <a:ext uri="{FF2B5EF4-FFF2-40B4-BE49-F238E27FC236}">
                  <a16:creationId xmlns:a16="http://schemas.microsoft.com/office/drawing/2014/main" id="{3F083E8B-5325-5F48-99E0-557A8D7B19AE}"/>
                </a:ext>
              </a:extLst>
            </p:cNvPr>
            <p:cNvGrpSpPr/>
            <p:nvPr/>
          </p:nvGrpSpPr>
          <p:grpSpPr>
            <a:xfrm>
              <a:off x="433136" y="1992817"/>
              <a:ext cx="2264812" cy="1040075"/>
              <a:chOff x="433136" y="1741836"/>
              <a:chExt cx="2264812" cy="1040075"/>
            </a:xfrm>
          </p:grpSpPr>
          <p:sp>
            <p:nvSpPr>
              <p:cNvPr id="10" name="TextBox 86">
                <a:extLst>
                  <a:ext uri="{FF2B5EF4-FFF2-40B4-BE49-F238E27FC236}">
                    <a16:creationId xmlns:a16="http://schemas.microsoft.com/office/drawing/2014/main" id="{DFF7FCA8-64D2-D341-8EDA-167D26F4B720}"/>
                  </a:ext>
                </a:extLst>
              </p:cNvPr>
              <p:cNvSpPr txBox="1"/>
              <p:nvPr/>
            </p:nvSpPr>
            <p:spPr>
              <a:xfrm>
                <a:off x="640508" y="2244293"/>
                <a:ext cx="2057440" cy="537618"/>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Seguridad alimentaria y nutricional, salud integral y educación de calidad</a:t>
                </a:r>
                <a:endParaRPr lang="es-GT" sz="1200" dirty="0">
                  <a:latin typeface="Arial" panose="020B0604020202020204" pitchFamily="34" charset="0"/>
                  <a:cs typeface="Arial" panose="020B0604020202020204" pitchFamily="34" charset="0"/>
                </a:endParaRPr>
              </a:p>
            </p:txBody>
          </p:sp>
          <p:sp>
            <p:nvSpPr>
              <p:cNvPr id="11" name="Freeform: Shape 43">
                <a:extLst>
                  <a:ext uri="{FF2B5EF4-FFF2-40B4-BE49-F238E27FC236}">
                    <a16:creationId xmlns:a16="http://schemas.microsoft.com/office/drawing/2014/main" id="{27403889-EFAB-FE4D-BBC3-2D29296259BF}"/>
                  </a:ext>
                </a:extLst>
              </p:cNvPr>
              <p:cNvSpPr/>
              <p:nvPr/>
            </p:nvSpPr>
            <p:spPr>
              <a:xfrm>
                <a:off x="433136" y="1741836"/>
                <a:ext cx="2210601"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Presidencial</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grpSp>
        <p:sp>
          <p:nvSpPr>
            <p:cNvPr id="7" name="Freeform 67">
              <a:extLst>
                <a:ext uri="{FF2B5EF4-FFF2-40B4-BE49-F238E27FC236}">
                  <a16:creationId xmlns:a16="http://schemas.microsoft.com/office/drawing/2014/main" id="{DD6859A0-CDAA-DB44-ABF9-AF5D268772CD}"/>
                </a:ext>
              </a:extLst>
            </p:cNvPr>
            <p:cNvSpPr>
              <a:spLocks noEditPoints="1"/>
            </p:cNvSpPr>
            <p:nvPr/>
          </p:nvSpPr>
          <p:spPr bwMode="auto">
            <a:xfrm>
              <a:off x="2487252" y="4317610"/>
              <a:ext cx="156484" cy="155798"/>
            </a:xfrm>
            <a:custGeom>
              <a:avLst/>
              <a:gdLst>
                <a:gd name="T0" fmla="*/ 76 w 96"/>
                <a:gd name="T1" fmla="*/ 13 h 96"/>
                <a:gd name="T2" fmla="*/ 61 w 96"/>
                <a:gd name="T3" fmla="*/ 15 h 96"/>
                <a:gd name="T4" fmla="*/ 60 w 96"/>
                <a:gd name="T5" fmla="*/ 17 h 96"/>
                <a:gd name="T6" fmla="*/ 44 w 96"/>
                <a:gd name="T7" fmla="*/ 32 h 96"/>
                <a:gd name="T8" fmla="*/ 42 w 96"/>
                <a:gd name="T9" fmla="*/ 0 h 96"/>
                <a:gd name="T10" fmla="*/ 16 w 96"/>
                <a:gd name="T11" fmla="*/ 2 h 96"/>
                <a:gd name="T12" fmla="*/ 2 w 96"/>
                <a:gd name="T13" fmla="*/ 12 h 96"/>
                <a:gd name="T14" fmla="*/ 0 w 96"/>
                <a:gd name="T15" fmla="*/ 94 h 96"/>
                <a:gd name="T16" fmla="*/ 18 w 96"/>
                <a:gd name="T17" fmla="*/ 96 h 96"/>
                <a:gd name="T18" fmla="*/ 66 w 96"/>
                <a:gd name="T19" fmla="*/ 96 h 96"/>
                <a:gd name="T20" fmla="*/ 68 w 96"/>
                <a:gd name="T21" fmla="*/ 48 h 96"/>
                <a:gd name="T22" fmla="*/ 82 w 96"/>
                <a:gd name="T23" fmla="*/ 96 h 96"/>
                <a:gd name="T24" fmla="*/ 94 w 96"/>
                <a:gd name="T25" fmla="*/ 93 h 96"/>
                <a:gd name="T26" fmla="*/ 12 w 96"/>
                <a:gd name="T27" fmla="*/ 82 h 96"/>
                <a:gd name="T28" fmla="*/ 8 w 96"/>
                <a:gd name="T29" fmla="*/ 82 h 96"/>
                <a:gd name="T30" fmla="*/ 10 w 96"/>
                <a:gd name="T31" fmla="*/ 24 h 96"/>
                <a:gd name="T32" fmla="*/ 12 w 96"/>
                <a:gd name="T33" fmla="*/ 82 h 96"/>
                <a:gd name="T34" fmla="*/ 30 w 96"/>
                <a:gd name="T35" fmla="*/ 8 h 96"/>
                <a:gd name="T36" fmla="*/ 32 w 96"/>
                <a:gd name="T37" fmla="*/ 62 h 96"/>
                <a:gd name="T38" fmla="*/ 28 w 96"/>
                <a:gd name="T39" fmla="*/ 62 h 96"/>
                <a:gd name="T40" fmla="*/ 36 w 96"/>
                <a:gd name="T41" fmla="*/ 86 h 96"/>
                <a:gd name="T42" fmla="*/ 26 w 96"/>
                <a:gd name="T43" fmla="*/ 88 h 96"/>
                <a:gd name="T44" fmla="*/ 24 w 96"/>
                <a:gd name="T45" fmla="*/ 70 h 96"/>
                <a:gd name="T46" fmla="*/ 34 w 96"/>
                <a:gd name="T47" fmla="*/ 68 h 96"/>
                <a:gd name="T48" fmla="*/ 36 w 96"/>
                <a:gd name="T49" fmla="*/ 86 h 96"/>
                <a:gd name="T50" fmla="*/ 54 w 96"/>
                <a:gd name="T51" fmla="*/ 40 h 96"/>
                <a:gd name="T52" fmla="*/ 56 w 96"/>
                <a:gd name="T53" fmla="*/ 78 h 96"/>
                <a:gd name="T54" fmla="*/ 52 w 96"/>
                <a:gd name="T55" fmla="*/ 78 h 96"/>
                <a:gd name="T56" fmla="*/ 58 w 96"/>
                <a:gd name="T57" fmla="*/ 88 h 96"/>
                <a:gd name="T58" fmla="*/ 48 w 96"/>
                <a:gd name="T59" fmla="*/ 86 h 96"/>
                <a:gd name="T60" fmla="*/ 58 w 96"/>
                <a:gd name="T61" fmla="*/ 84 h 96"/>
                <a:gd name="T62" fmla="*/ 58 w 96"/>
                <a:gd name="T63"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96">
                  <a:moveTo>
                    <a:pt x="96" y="90"/>
                  </a:moveTo>
                  <a:cubicBezTo>
                    <a:pt x="76" y="13"/>
                    <a:pt x="76" y="13"/>
                    <a:pt x="76" y="13"/>
                  </a:cubicBezTo>
                  <a:cubicBezTo>
                    <a:pt x="75" y="12"/>
                    <a:pt x="74" y="11"/>
                    <a:pt x="73" y="12"/>
                  </a:cubicBezTo>
                  <a:cubicBezTo>
                    <a:pt x="61" y="15"/>
                    <a:pt x="61" y="15"/>
                    <a:pt x="61" y="15"/>
                  </a:cubicBezTo>
                  <a:cubicBezTo>
                    <a:pt x="61" y="15"/>
                    <a:pt x="61" y="15"/>
                    <a:pt x="60" y="16"/>
                  </a:cubicBezTo>
                  <a:cubicBezTo>
                    <a:pt x="60" y="16"/>
                    <a:pt x="60" y="17"/>
                    <a:pt x="60" y="17"/>
                  </a:cubicBezTo>
                  <a:cubicBezTo>
                    <a:pt x="64" y="32"/>
                    <a:pt x="64" y="32"/>
                    <a:pt x="64" y="32"/>
                  </a:cubicBezTo>
                  <a:cubicBezTo>
                    <a:pt x="44" y="32"/>
                    <a:pt x="44" y="32"/>
                    <a:pt x="44" y="32"/>
                  </a:cubicBezTo>
                  <a:cubicBezTo>
                    <a:pt x="44" y="2"/>
                    <a:pt x="44" y="2"/>
                    <a:pt x="44" y="2"/>
                  </a:cubicBezTo>
                  <a:cubicBezTo>
                    <a:pt x="44" y="1"/>
                    <a:pt x="43" y="0"/>
                    <a:pt x="42" y="0"/>
                  </a:cubicBezTo>
                  <a:cubicBezTo>
                    <a:pt x="18" y="0"/>
                    <a:pt x="18" y="0"/>
                    <a:pt x="18" y="0"/>
                  </a:cubicBezTo>
                  <a:cubicBezTo>
                    <a:pt x="17" y="0"/>
                    <a:pt x="16" y="1"/>
                    <a:pt x="16" y="2"/>
                  </a:cubicBezTo>
                  <a:cubicBezTo>
                    <a:pt x="16" y="12"/>
                    <a:pt x="16" y="12"/>
                    <a:pt x="16" y="12"/>
                  </a:cubicBezTo>
                  <a:cubicBezTo>
                    <a:pt x="2" y="12"/>
                    <a:pt x="2" y="12"/>
                    <a:pt x="2" y="12"/>
                  </a:cubicBezTo>
                  <a:cubicBezTo>
                    <a:pt x="1" y="12"/>
                    <a:pt x="0" y="13"/>
                    <a:pt x="0" y="14"/>
                  </a:cubicBezTo>
                  <a:cubicBezTo>
                    <a:pt x="0" y="94"/>
                    <a:pt x="0" y="94"/>
                    <a:pt x="0" y="94"/>
                  </a:cubicBezTo>
                  <a:cubicBezTo>
                    <a:pt x="0" y="95"/>
                    <a:pt x="1" y="96"/>
                    <a:pt x="2" y="96"/>
                  </a:cubicBezTo>
                  <a:cubicBezTo>
                    <a:pt x="18" y="96"/>
                    <a:pt x="18" y="96"/>
                    <a:pt x="18" y="96"/>
                  </a:cubicBezTo>
                  <a:cubicBezTo>
                    <a:pt x="42" y="96"/>
                    <a:pt x="42" y="96"/>
                    <a:pt x="42" y="96"/>
                  </a:cubicBezTo>
                  <a:cubicBezTo>
                    <a:pt x="66" y="96"/>
                    <a:pt x="66" y="96"/>
                    <a:pt x="66" y="96"/>
                  </a:cubicBezTo>
                  <a:cubicBezTo>
                    <a:pt x="67" y="96"/>
                    <a:pt x="68" y="95"/>
                    <a:pt x="68" y="94"/>
                  </a:cubicBezTo>
                  <a:cubicBezTo>
                    <a:pt x="68" y="48"/>
                    <a:pt x="68" y="48"/>
                    <a:pt x="68" y="48"/>
                  </a:cubicBezTo>
                  <a:cubicBezTo>
                    <a:pt x="80" y="94"/>
                    <a:pt x="80" y="94"/>
                    <a:pt x="80" y="94"/>
                  </a:cubicBezTo>
                  <a:cubicBezTo>
                    <a:pt x="80" y="95"/>
                    <a:pt x="81" y="96"/>
                    <a:pt x="82" y="96"/>
                  </a:cubicBezTo>
                  <a:cubicBezTo>
                    <a:pt x="82" y="96"/>
                    <a:pt x="82" y="96"/>
                    <a:pt x="82" y="96"/>
                  </a:cubicBezTo>
                  <a:cubicBezTo>
                    <a:pt x="94" y="93"/>
                    <a:pt x="94" y="93"/>
                    <a:pt x="94" y="93"/>
                  </a:cubicBezTo>
                  <a:cubicBezTo>
                    <a:pt x="95" y="93"/>
                    <a:pt x="96" y="92"/>
                    <a:pt x="96" y="90"/>
                  </a:cubicBezTo>
                  <a:close/>
                  <a:moveTo>
                    <a:pt x="12" y="82"/>
                  </a:moveTo>
                  <a:cubicBezTo>
                    <a:pt x="12" y="83"/>
                    <a:pt x="11" y="84"/>
                    <a:pt x="10" y="84"/>
                  </a:cubicBezTo>
                  <a:cubicBezTo>
                    <a:pt x="9" y="84"/>
                    <a:pt x="8" y="83"/>
                    <a:pt x="8" y="82"/>
                  </a:cubicBezTo>
                  <a:cubicBezTo>
                    <a:pt x="8" y="26"/>
                    <a:pt x="8" y="26"/>
                    <a:pt x="8" y="26"/>
                  </a:cubicBezTo>
                  <a:cubicBezTo>
                    <a:pt x="8" y="25"/>
                    <a:pt x="9" y="24"/>
                    <a:pt x="10" y="24"/>
                  </a:cubicBezTo>
                  <a:cubicBezTo>
                    <a:pt x="11" y="24"/>
                    <a:pt x="12" y="25"/>
                    <a:pt x="12" y="26"/>
                  </a:cubicBezTo>
                  <a:lnTo>
                    <a:pt x="12" y="82"/>
                  </a:lnTo>
                  <a:close/>
                  <a:moveTo>
                    <a:pt x="28" y="10"/>
                  </a:moveTo>
                  <a:cubicBezTo>
                    <a:pt x="28" y="9"/>
                    <a:pt x="29" y="8"/>
                    <a:pt x="30" y="8"/>
                  </a:cubicBezTo>
                  <a:cubicBezTo>
                    <a:pt x="31" y="8"/>
                    <a:pt x="32" y="9"/>
                    <a:pt x="32" y="10"/>
                  </a:cubicBezTo>
                  <a:cubicBezTo>
                    <a:pt x="32" y="62"/>
                    <a:pt x="32" y="62"/>
                    <a:pt x="32" y="62"/>
                  </a:cubicBezTo>
                  <a:cubicBezTo>
                    <a:pt x="32" y="63"/>
                    <a:pt x="31" y="64"/>
                    <a:pt x="30" y="64"/>
                  </a:cubicBezTo>
                  <a:cubicBezTo>
                    <a:pt x="29" y="64"/>
                    <a:pt x="28" y="63"/>
                    <a:pt x="28" y="62"/>
                  </a:cubicBezTo>
                  <a:lnTo>
                    <a:pt x="28" y="10"/>
                  </a:lnTo>
                  <a:close/>
                  <a:moveTo>
                    <a:pt x="36" y="86"/>
                  </a:moveTo>
                  <a:cubicBezTo>
                    <a:pt x="36" y="87"/>
                    <a:pt x="35" y="88"/>
                    <a:pt x="34" y="88"/>
                  </a:cubicBezTo>
                  <a:cubicBezTo>
                    <a:pt x="26" y="88"/>
                    <a:pt x="26" y="88"/>
                    <a:pt x="26" y="88"/>
                  </a:cubicBezTo>
                  <a:cubicBezTo>
                    <a:pt x="25" y="88"/>
                    <a:pt x="24" y="87"/>
                    <a:pt x="24" y="86"/>
                  </a:cubicBezTo>
                  <a:cubicBezTo>
                    <a:pt x="24" y="70"/>
                    <a:pt x="24" y="70"/>
                    <a:pt x="24" y="70"/>
                  </a:cubicBezTo>
                  <a:cubicBezTo>
                    <a:pt x="24" y="69"/>
                    <a:pt x="25" y="68"/>
                    <a:pt x="26" y="68"/>
                  </a:cubicBezTo>
                  <a:cubicBezTo>
                    <a:pt x="34" y="68"/>
                    <a:pt x="34" y="68"/>
                    <a:pt x="34" y="68"/>
                  </a:cubicBezTo>
                  <a:cubicBezTo>
                    <a:pt x="35" y="68"/>
                    <a:pt x="36" y="69"/>
                    <a:pt x="36" y="70"/>
                  </a:cubicBezTo>
                  <a:lnTo>
                    <a:pt x="36" y="86"/>
                  </a:lnTo>
                  <a:close/>
                  <a:moveTo>
                    <a:pt x="52" y="42"/>
                  </a:moveTo>
                  <a:cubicBezTo>
                    <a:pt x="52" y="41"/>
                    <a:pt x="53" y="40"/>
                    <a:pt x="54" y="40"/>
                  </a:cubicBezTo>
                  <a:cubicBezTo>
                    <a:pt x="55" y="40"/>
                    <a:pt x="56" y="41"/>
                    <a:pt x="56" y="42"/>
                  </a:cubicBezTo>
                  <a:cubicBezTo>
                    <a:pt x="56" y="78"/>
                    <a:pt x="56" y="78"/>
                    <a:pt x="56" y="78"/>
                  </a:cubicBezTo>
                  <a:cubicBezTo>
                    <a:pt x="56" y="79"/>
                    <a:pt x="55" y="80"/>
                    <a:pt x="54" y="80"/>
                  </a:cubicBezTo>
                  <a:cubicBezTo>
                    <a:pt x="53" y="80"/>
                    <a:pt x="52" y="79"/>
                    <a:pt x="52" y="78"/>
                  </a:cubicBezTo>
                  <a:lnTo>
                    <a:pt x="52" y="42"/>
                  </a:lnTo>
                  <a:close/>
                  <a:moveTo>
                    <a:pt x="58" y="88"/>
                  </a:moveTo>
                  <a:cubicBezTo>
                    <a:pt x="50" y="88"/>
                    <a:pt x="50" y="88"/>
                    <a:pt x="50" y="88"/>
                  </a:cubicBezTo>
                  <a:cubicBezTo>
                    <a:pt x="49" y="88"/>
                    <a:pt x="48" y="87"/>
                    <a:pt x="48" y="86"/>
                  </a:cubicBezTo>
                  <a:cubicBezTo>
                    <a:pt x="48" y="85"/>
                    <a:pt x="49" y="84"/>
                    <a:pt x="50" y="84"/>
                  </a:cubicBezTo>
                  <a:cubicBezTo>
                    <a:pt x="58" y="84"/>
                    <a:pt x="58" y="84"/>
                    <a:pt x="58" y="84"/>
                  </a:cubicBezTo>
                  <a:cubicBezTo>
                    <a:pt x="59" y="84"/>
                    <a:pt x="60" y="85"/>
                    <a:pt x="60" y="86"/>
                  </a:cubicBezTo>
                  <a:cubicBezTo>
                    <a:pt x="60" y="87"/>
                    <a:pt x="59" y="88"/>
                    <a:pt x="58" y="8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sz="2399"/>
            </a:p>
          </p:txBody>
        </p:sp>
      </p:grpSp>
      <p:sp>
        <p:nvSpPr>
          <p:cNvPr id="16" name="Title 1">
            <a:extLst>
              <a:ext uri="{FF2B5EF4-FFF2-40B4-BE49-F238E27FC236}">
                <a16:creationId xmlns:a16="http://schemas.microsoft.com/office/drawing/2014/main" id="{43A43F99-D1F4-2B4B-B0D8-9A74D58617F1}"/>
              </a:ext>
            </a:extLst>
          </p:cNvPr>
          <p:cNvSpPr>
            <a:spLocks noGrp="1"/>
          </p:cNvSpPr>
          <p:nvPr>
            <p:ph type="title"/>
          </p:nvPr>
        </p:nvSpPr>
        <p:spPr>
          <a:xfrm>
            <a:off x="4248058" y="1480478"/>
            <a:ext cx="4624682" cy="477896"/>
          </a:xfrm>
        </p:spPr>
        <p:txBody>
          <a:bodyPr>
            <a:normAutofit fontScale="90000"/>
          </a:body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Funcionamiento Escuela Nacional de la Marimba</a:t>
            </a:r>
          </a:p>
        </p:txBody>
      </p:sp>
      <p:sp>
        <p:nvSpPr>
          <p:cNvPr id="17" name="Freeform: Shape 44">
            <a:extLst>
              <a:ext uri="{FF2B5EF4-FFF2-40B4-BE49-F238E27FC236}">
                <a16:creationId xmlns:a16="http://schemas.microsoft.com/office/drawing/2014/main" id="{9C6D3F00-23BE-EC46-8FBB-116E1109887D}"/>
              </a:ext>
            </a:extLst>
          </p:cNvPr>
          <p:cNvSpPr/>
          <p:nvPr/>
        </p:nvSpPr>
        <p:spPr>
          <a:xfrm>
            <a:off x="471216" y="3365790"/>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18" name="TextBox 81">
            <a:extLst>
              <a:ext uri="{FF2B5EF4-FFF2-40B4-BE49-F238E27FC236}">
                <a16:creationId xmlns:a16="http://schemas.microsoft.com/office/drawing/2014/main" id="{8E102B9A-95C2-114E-AF1E-F1CF20BD271F}"/>
              </a:ext>
            </a:extLst>
          </p:cNvPr>
          <p:cNvSpPr txBox="1"/>
          <p:nvPr/>
        </p:nvSpPr>
        <p:spPr>
          <a:xfrm>
            <a:off x="752017" y="3858378"/>
            <a:ext cx="2485529" cy="738664"/>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Garantizar una educación inclusiva, equitativa y de calidad y promover oportunidades de aprendizaje durante toda  la vida para todos</a:t>
            </a:r>
            <a:endParaRPr lang="es-GT" sz="1200" dirty="0">
              <a:latin typeface="Arial" panose="020B0604020202020204" pitchFamily="34" charset="0"/>
              <a:cs typeface="Arial" panose="020B0604020202020204" pitchFamily="34" charset="0"/>
            </a:endParaRPr>
          </a:p>
        </p:txBody>
      </p:sp>
      <p:sp>
        <p:nvSpPr>
          <p:cNvPr id="19" name="Oval 135">
            <a:extLst>
              <a:ext uri="{FF2B5EF4-FFF2-40B4-BE49-F238E27FC236}">
                <a16:creationId xmlns:a16="http://schemas.microsoft.com/office/drawing/2014/main" id="{426B0DAF-1EB4-3546-A5E0-7D2D344301F5}"/>
              </a:ext>
            </a:extLst>
          </p:cNvPr>
          <p:cNvSpPr/>
          <p:nvPr/>
        </p:nvSpPr>
        <p:spPr>
          <a:xfrm>
            <a:off x="556112" y="3908065"/>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solidFill>
                <a:schemeClr val="tx1">
                  <a:lumMod val="75000"/>
                  <a:lumOff val="25000"/>
                </a:schemeClr>
              </a:solidFill>
            </a:endParaRPr>
          </a:p>
        </p:txBody>
      </p:sp>
      <p:grpSp>
        <p:nvGrpSpPr>
          <p:cNvPr id="20" name="6 Grupo">
            <a:extLst>
              <a:ext uri="{FF2B5EF4-FFF2-40B4-BE49-F238E27FC236}">
                <a16:creationId xmlns:a16="http://schemas.microsoft.com/office/drawing/2014/main" id="{863EAF58-D3D6-6443-A1C6-CD26D2504CC4}"/>
              </a:ext>
            </a:extLst>
          </p:cNvPr>
          <p:cNvGrpSpPr/>
          <p:nvPr/>
        </p:nvGrpSpPr>
        <p:grpSpPr>
          <a:xfrm>
            <a:off x="6558274" y="5011672"/>
            <a:ext cx="2491072" cy="1081914"/>
            <a:chOff x="6526163" y="5109986"/>
            <a:chExt cx="2491073" cy="1081915"/>
          </a:xfrm>
        </p:grpSpPr>
        <p:sp>
          <p:nvSpPr>
            <p:cNvPr id="21" name="TextBox 200">
              <a:extLst>
                <a:ext uri="{FF2B5EF4-FFF2-40B4-BE49-F238E27FC236}">
                  <a16:creationId xmlns:a16="http://schemas.microsoft.com/office/drawing/2014/main" id="{786D740E-AB2B-BE48-829C-0D985E279CE7}"/>
                </a:ext>
              </a:extLst>
            </p:cNvPr>
            <p:cNvSpPr txBox="1"/>
            <p:nvPr/>
          </p:nvSpPr>
          <p:spPr>
            <a:xfrm>
              <a:off x="7142720"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22" name="TextBox 201">
              <a:extLst>
                <a:ext uri="{FF2B5EF4-FFF2-40B4-BE49-F238E27FC236}">
                  <a16:creationId xmlns:a16="http://schemas.microsoft.com/office/drawing/2014/main" id="{19625F9C-4214-504A-A281-0966F31AD7E3}"/>
                </a:ext>
              </a:extLst>
            </p:cNvPr>
            <p:cNvSpPr txBox="1"/>
            <p:nvPr/>
          </p:nvSpPr>
          <p:spPr>
            <a:xfrm>
              <a:off x="6526163" y="5859502"/>
              <a:ext cx="2491073"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3.0 millones</a:t>
              </a:r>
            </a:p>
          </p:txBody>
        </p:sp>
        <p:grpSp>
          <p:nvGrpSpPr>
            <p:cNvPr id="23" name="Group 258">
              <a:extLst>
                <a:ext uri="{FF2B5EF4-FFF2-40B4-BE49-F238E27FC236}">
                  <a16:creationId xmlns:a16="http://schemas.microsoft.com/office/drawing/2014/main" id="{5107A27D-F106-794E-8B55-67F8B87DADE6}"/>
                </a:ext>
              </a:extLst>
            </p:cNvPr>
            <p:cNvGrpSpPr/>
            <p:nvPr/>
          </p:nvGrpSpPr>
          <p:grpSpPr>
            <a:xfrm>
              <a:off x="6526163" y="5115728"/>
              <a:ext cx="531730" cy="531730"/>
              <a:chOff x="4469581" y="499171"/>
              <a:chExt cx="531730" cy="531730"/>
            </a:xfrm>
          </p:grpSpPr>
          <p:sp>
            <p:nvSpPr>
              <p:cNvPr id="24" name="Oval 259">
                <a:extLst>
                  <a:ext uri="{FF2B5EF4-FFF2-40B4-BE49-F238E27FC236}">
                    <a16:creationId xmlns:a16="http://schemas.microsoft.com/office/drawing/2014/main" id="{C1C7C582-E930-C44F-9EF3-2B4BCC1EE339}"/>
                  </a:ext>
                </a:extLst>
              </p:cNvPr>
              <p:cNvSpPr/>
              <p:nvPr/>
            </p:nvSpPr>
            <p:spPr>
              <a:xfrm>
                <a:off x="4469581" y="499171"/>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25" name="Group 260">
                <a:extLst>
                  <a:ext uri="{FF2B5EF4-FFF2-40B4-BE49-F238E27FC236}">
                    <a16:creationId xmlns:a16="http://schemas.microsoft.com/office/drawing/2014/main" id="{41407E1C-1DBD-654D-BAC7-A11AAD6E8D8D}"/>
                  </a:ext>
                </a:extLst>
              </p:cNvPr>
              <p:cNvGrpSpPr/>
              <p:nvPr/>
            </p:nvGrpSpPr>
            <p:grpSpPr>
              <a:xfrm>
                <a:off x="4619666" y="648185"/>
                <a:ext cx="224070" cy="226840"/>
                <a:chOff x="1000126" y="663575"/>
                <a:chExt cx="5140325" cy="5203826"/>
              </a:xfrm>
              <a:solidFill>
                <a:schemeClr val="bg1"/>
              </a:solidFill>
            </p:grpSpPr>
            <p:sp>
              <p:nvSpPr>
                <p:cNvPr id="26" name="Freeform 22">
                  <a:extLst>
                    <a:ext uri="{FF2B5EF4-FFF2-40B4-BE49-F238E27FC236}">
                      <a16:creationId xmlns:a16="http://schemas.microsoft.com/office/drawing/2014/main" id="{B643BE35-1817-CE46-9213-B762938FF621}"/>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7" name="Freeform 23">
                  <a:extLst>
                    <a:ext uri="{FF2B5EF4-FFF2-40B4-BE49-F238E27FC236}">
                      <a16:creationId xmlns:a16="http://schemas.microsoft.com/office/drawing/2014/main" id="{090D9C5C-568A-1740-98F8-E836F7258A14}"/>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8" name="Freeform 24">
                  <a:extLst>
                    <a:ext uri="{FF2B5EF4-FFF2-40B4-BE49-F238E27FC236}">
                      <a16:creationId xmlns:a16="http://schemas.microsoft.com/office/drawing/2014/main" id="{4856C6B4-A803-D244-BE80-FD4CB49468B3}"/>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9" name="Freeform 25">
                  <a:extLst>
                    <a:ext uri="{FF2B5EF4-FFF2-40B4-BE49-F238E27FC236}">
                      <a16:creationId xmlns:a16="http://schemas.microsoft.com/office/drawing/2014/main" id="{3FFD3B7E-3458-2040-9B9C-2812258A340D}"/>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0" name="Freeform 26">
                  <a:extLst>
                    <a:ext uri="{FF2B5EF4-FFF2-40B4-BE49-F238E27FC236}">
                      <a16:creationId xmlns:a16="http://schemas.microsoft.com/office/drawing/2014/main" id="{AFDE1841-7AB8-6B44-B6FB-5DC639A38FB9}"/>
                    </a:ext>
                  </a:extLst>
                </p:cNvPr>
                <p:cNvSpPr>
                  <a:spLocks/>
                </p:cNvSpPr>
                <p:nvPr/>
              </p:nvSpPr>
              <p:spPr bwMode="auto">
                <a:xfrm>
                  <a:off x="2892426" y="3502025"/>
                  <a:ext cx="1181100" cy="2365375"/>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1" name="Freeform 27">
                  <a:extLst>
                    <a:ext uri="{FF2B5EF4-FFF2-40B4-BE49-F238E27FC236}">
                      <a16:creationId xmlns:a16="http://schemas.microsoft.com/office/drawing/2014/main" id="{4D541D9E-9E0A-CD47-88DD-AFC1D769A95B}"/>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32" name="Freeform 28">
                  <a:extLst>
                    <a:ext uri="{FF2B5EF4-FFF2-40B4-BE49-F238E27FC236}">
                      <a16:creationId xmlns:a16="http://schemas.microsoft.com/office/drawing/2014/main" id="{59E38F13-153A-4040-9E67-FADC34FBDD4D}"/>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sp>
        <p:nvSpPr>
          <p:cNvPr id="35" name="TextBox 9">
            <a:extLst>
              <a:ext uri="{FF2B5EF4-FFF2-40B4-BE49-F238E27FC236}">
                <a16:creationId xmlns:a16="http://schemas.microsoft.com/office/drawing/2014/main" id="{925EFB55-D699-644E-B6F3-718856A21AEC}"/>
              </a:ext>
            </a:extLst>
          </p:cNvPr>
          <p:cNvSpPr txBox="1"/>
          <p:nvPr/>
        </p:nvSpPr>
        <p:spPr>
          <a:xfrm>
            <a:off x="9857167" y="456659"/>
            <a:ext cx="2011980" cy="646331"/>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Ubicación Geográfica de los Beneficiarios</a:t>
            </a:r>
          </a:p>
        </p:txBody>
      </p:sp>
      <p:sp>
        <p:nvSpPr>
          <p:cNvPr id="43" name="Freeform 81">
            <a:extLst>
              <a:ext uri="{FF2B5EF4-FFF2-40B4-BE49-F238E27FC236}">
                <a16:creationId xmlns:a16="http://schemas.microsoft.com/office/drawing/2014/main" id="{6A110A1E-6C75-EF4B-98DE-5B729706C6B2}"/>
              </a:ext>
            </a:extLst>
          </p:cNvPr>
          <p:cNvSpPr>
            <a:spLocks noEditPoints="1"/>
          </p:cNvSpPr>
          <p:nvPr/>
        </p:nvSpPr>
        <p:spPr bwMode="auto">
          <a:xfrm>
            <a:off x="2776595" y="4853508"/>
            <a:ext cx="158164" cy="158164"/>
          </a:xfrm>
          <a:custGeom>
            <a:avLst/>
            <a:gdLst>
              <a:gd name="T0" fmla="*/ 65 w 84"/>
              <a:gd name="T1" fmla="*/ 0 h 84"/>
              <a:gd name="T2" fmla="*/ 56 w 84"/>
              <a:gd name="T3" fmla="*/ 10 h 84"/>
              <a:gd name="T4" fmla="*/ 46 w 84"/>
              <a:gd name="T5" fmla="*/ 8 h 84"/>
              <a:gd name="T6" fmla="*/ 16 w 84"/>
              <a:gd name="T7" fmla="*/ 38 h 84"/>
              <a:gd name="T8" fmla="*/ 18 w 84"/>
              <a:gd name="T9" fmla="*/ 48 h 84"/>
              <a:gd name="T10" fmla="*/ 1 w 84"/>
              <a:gd name="T11" fmla="*/ 65 h 84"/>
              <a:gd name="T12" fmla="*/ 0 w 84"/>
              <a:gd name="T13" fmla="*/ 66 h 84"/>
              <a:gd name="T14" fmla="*/ 0 w 84"/>
              <a:gd name="T15" fmla="*/ 82 h 84"/>
              <a:gd name="T16" fmla="*/ 2 w 84"/>
              <a:gd name="T17" fmla="*/ 84 h 84"/>
              <a:gd name="T18" fmla="*/ 18 w 84"/>
              <a:gd name="T19" fmla="*/ 84 h 84"/>
              <a:gd name="T20" fmla="*/ 19 w 84"/>
              <a:gd name="T21" fmla="*/ 83 h 84"/>
              <a:gd name="T22" fmla="*/ 36 w 84"/>
              <a:gd name="T23" fmla="*/ 66 h 84"/>
              <a:gd name="T24" fmla="*/ 46 w 84"/>
              <a:gd name="T25" fmla="*/ 68 h 84"/>
              <a:gd name="T26" fmla="*/ 76 w 84"/>
              <a:gd name="T27" fmla="*/ 38 h 84"/>
              <a:gd name="T28" fmla="*/ 74 w 84"/>
              <a:gd name="T29" fmla="*/ 28 h 84"/>
              <a:gd name="T30" fmla="*/ 84 w 84"/>
              <a:gd name="T31" fmla="*/ 19 h 84"/>
              <a:gd name="T32" fmla="*/ 65 w 84"/>
              <a:gd name="T33" fmla="*/ 0 h 84"/>
              <a:gd name="T34" fmla="*/ 14 w 84"/>
              <a:gd name="T35" fmla="*/ 72 h 84"/>
              <a:gd name="T36" fmla="*/ 12 w 84"/>
              <a:gd name="T37" fmla="*/ 70 h 84"/>
              <a:gd name="T38" fmla="*/ 14 w 84"/>
              <a:gd name="T39" fmla="*/ 68 h 84"/>
              <a:gd name="T40" fmla="*/ 16 w 84"/>
              <a:gd name="T41" fmla="*/ 70 h 84"/>
              <a:gd name="T42" fmla="*/ 14 w 84"/>
              <a:gd name="T43" fmla="*/ 72 h 84"/>
              <a:gd name="T44" fmla="*/ 20 w 84"/>
              <a:gd name="T45" fmla="*/ 66 h 84"/>
              <a:gd name="T46" fmla="*/ 18 w 84"/>
              <a:gd name="T47" fmla="*/ 64 h 84"/>
              <a:gd name="T48" fmla="*/ 20 w 84"/>
              <a:gd name="T49" fmla="*/ 62 h 84"/>
              <a:gd name="T50" fmla="*/ 22 w 84"/>
              <a:gd name="T51" fmla="*/ 64 h 84"/>
              <a:gd name="T52" fmla="*/ 20 w 84"/>
              <a:gd name="T53" fmla="*/ 66 h 84"/>
              <a:gd name="T54" fmla="*/ 46 w 84"/>
              <a:gd name="T55" fmla="*/ 64 h 84"/>
              <a:gd name="T56" fmla="*/ 20 w 84"/>
              <a:gd name="T57" fmla="*/ 38 h 84"/>
              <a:gd name="T58" fmla="*/ 46 w 84"/>
              <a:gd name="T59" fmla="*/ 12 h 84"/>
              <a:gd name="T60" fmla="*/ 72 w 84"/>
              <a:gd name="T61" fmla="*/ 38 h 84"/>
              <a:gd name="T62" fmla="*/ 46 w 84"/>
              <a:gd name="T63" fmla="*/ 6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4" h="84">
                <a:moveTo>
                  <a:pt x="65" y="0"/>
                </a:moveTo>
                <a:cubicBezTo>
                  <a:pt x="56" y="10"/>
                  <a:pt x="56" y="10"/>
                  <a:pt x="56" y="10"/>
                </a:cubicBezTo>
                <a:cubicBezTo>
                  <a:pt x="53" y="9"/>
                  <a:pt x="49" y="8"/>
                  <a:pt x="46" y="8"/>
                </a:cubicBezTo>
                <a:cubicBezTo>
                  <a:pt x="29" y="8"/>
                  <a:pt x="16" y="21"/>
                  <a:pt x="16" y="38"/>
                </a:cubicBezTo>
                <a:cubicBezTo>
                  <a:pt x="16" y="41"/>
                  <a:pt x="17" y="45"/>
                  <a:pt x="18" y="48"/>
                </a:cubicBezTo>
                <a:cubicBezTo>
                  <a:pt x="1" y="65"/>
                  <a:pt x="1" y="65"/>
                  <a:pt x="1" y="65"/>
                </a:cubicBezTo>
                <a:cubicBezTo>
                  <a:pt x="0" y="65"/>
                  <a:pt x="0" y="65"/>
                  <a:pt x="0" y="66"/>
                </a:cubicBezTo>
                <a:cubicBezTo>
                  <a:pt x="0" y="82"/>
                  <a:pt x="0" y="82"/>
                  <a:pt x="0" y="82"/>
                </a:cubicBezTo>
                <a:cubicBezTo>
                  <a:pt x="0" y="83"/>
                  <a:pt x="1" y="84"/>
                  <a:pt x="2" y="84"/>
                </a:cubicBezTo>
                <a:cubicBezTo>
                  <a:pt x="18" y="84"/>
                  <a:pt x="18" y="84"/>
                  <a:pt x="18" y="84"/>
                </a:cubicBezTo>
                <a:cubicBezTo>
                  <a:pt x="19" y="84"/>
                  <a:pt x="19" y="84"/>
                  <a:pt x="19" y="83"/>
                </a:cubicBezTo>
                <a:cubicBezTo>
                  <a:pt x="36" y="66"/>
                  <a:pt x="36" y="66"/>
                  <a:pt x="36" y="66"/>
                </a:cubicBezTo>
                <a:cubicBezTo>
                  <a:pt x="39" y="67"/>
                  <a:pt x="43" y="68"/>
                  <a:pt x="46" y="68"/>
                </a:cubicBezTo>
                <a:cubicBezTo>
                  <a:pt x="63" y="68"/>
                  <a:pt x="76" y="55"/>
                  <a:pt x="76" y="38"/>
                </a:cubicBezTo>
                <a:cubicBezTo>
                  <a:pt x="76" y="35"/>
                  <a:pt x="75" y="31"/>
                  <a:pt x="74" y="28"/>
                </a:cubicBezTo>
                <a:cubicBezTo>
                  <a:pt x="84" y="19"/>
                  <a:pt x="84" y="19"/>
                  <a:pt x="84" y="19"/>
                </a:cubicBezTo>
                <a:lnTo>
                  <a:pt x="65" y="0"/>
                </a:lnTo>
                <a:close/>
                <a:moveTo>
                  <a:pt x="14" y="72"/>
                </a:moveTo>
                <a:cubicBezTo>
                  <a:pt x="13" y="72"/>
                  <a:pt x="12" y="71"/>
                  <a:pt x="12" y="70"/>
                </a:cubicBezTo>
                <a:cubicBezTo>
                  <a:pt x="12" y="69"/>
                  <a:pt x="13" y="68"/>
                  <a:pt x="14" y="68"/>
                </a:cubicBezTo>
                <a:cubicBezTo>
                  <a:pt x="15" y="68"/>
                  <a:pt x="16" y="69"/>
                  <a:pt x="16" y="70"/>
                </a:cubicBezTo>
                <a:cubicBezTo>
                  <a:pt x="16" y="71"/>
                  <a:pt x="15" y="72"/>
                  <a:pt x="14" y="72"/>
                </a:cubicBezTo>
                <a:close/>
                <a:moveTo>
                  <a:pt x="20" y="66"/>
                </a:moveTo>
                <a:cubicBezTo>
                  <a:pt x="19" y="66"/>
                  <a:pt x="18" y="65"/>
                  <a:pt x="18" y="64"/>
                </a:cubicBezTo>
                <a:cubicBezTo>
                  <a:pt x="18" y="63"/>
                  <a:pt x="19" y="62"/>
                  <a:pt x="20" y="62"/>
                </a:cubicBezTo>
                <a:cubicBezTo>
                  <a:pt x="21" y="62"/>
                  <a:pt x="22" y="63"/>
                  <a:pt x="22" y="64"/>
                </a:cubicBezTo>
                <a:cubicBezTo>
                  <a:pt x="22" y="65"/>
                  <a:pt x="21" y="66"/>
                  <a:pt x="20" y="66"/>
                </a:cubicBezTo>
                <a:close/>
                <a:moveTo>
                  <a:pt x="46" y="64"/>
                </a:moveTo>
                <a:cubicBezTo>
                  <a:pt x="32" y="64"/>
                  <a:pt x="20" y="52"/>
                  <a:pt x="20" y="38"/>
                </a:cubicBezTo>
                <a:cubicBezTo>
                  <a:pt x="20" y="24"/>
                  <a:pt x="32" y="12"/>
                  <a:pt x="46" y="12"/>
                </a:cubicBezTo>
                <a:cubicBezTo>
                  <a:pt x="60" y="12"/>
                  <a:pt x="72" y="24"/>
                  <a:pt x="72" y="38"/>
                </a:cubicBezTo>
                <a:cubicBezTo>
                  <a:pt x="72" y="52"/>
                  <a:pt x="60" y="64"/>
                  <a:pt x="46" y="64"/>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2399"/>
          </a:p>
        </p:txBody>
      </p:sp>
      <p:cxnSp>
        <p:nvCxnSpPr>
          <p:cNvPr id="44" name="Straight Connector 305">
            <a:extLst>
              <a:ext uri="{FF2B5EF4-FFF2-40B4-BE49-F238E27FC236}">
                <a16:creationId xmlns:a16="http://schemas.microsoft.com/office/drawing/2014/main" id="{CC803EF5-5F96-944D-9960-B1699294C837}"/>
              </a:ext>
            </a:extLst>
          </p:cNvPr>
          <p:cNvCxnSpPr>
            <a:cxnSpLocks/>
          </p:cNvCxnSpPr>
          <p:nvPr/>
        </p:nvCxnSpPr>
        <p:spPr>
          <a:xfrm flipH="1" flipV="1">
            <a:off x="9592820" y="308292"/>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5" name="Title 1">
            <a:extLst>
              <a:ext uri="{FF2B5EF4-FFF2-40B4-BE49-F238E27FC236}">
                <a16:creationId xmlns:a16="http://schemas.microsoft.com/office/drawing/2014/main" id="{7E63E625-AB8C-4840-A5CC-0ABAC3BC048B}"/>
              </a:ext>
            </a:extLst>
          </p:cNvPr>
          <p:cNvSpPr txBox="1">
            <a:spLocks/>
          </p:cNvSpPr>
          <p:nvPr/>
        </p:nvSpPr>
        <p:spPr>
          <a:xfrm>
            <a:off x="3880932" y="2220593"/>
            <a:ext cx="4985186" cy="1918640"/>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n-US" sz="2000" dirty="0">
                <a:latin typeface="Arial Black" panose="020B0604020202020204" pitchFamily="34" charset="0"/>
                <a:ea typeface="Ebrima" panose="02000000000000000000" pitchFamily="2" charset="0"/>
                <a:cs typeface="Arial Black" panose="020B0604020202020204" pitchFamily="34" charset="0"/>
              </a:rPr>
              <a:t>DESCRIPCIÓN</a:t>
            </a:r>
          </a:p>
          <a:p>
            <a:pPr algn="ctr"/>
            <a:r>
              <a:rPr lang="es-ES" sz="2000" dirty="0">
                <a:latin typeface="Arial Black" panose="020B0604020202020204" pitchFamily="34" charset="0"/>
                <a:cs typeface="Arial Black" panose="020B0604020202020204" pitchFamily="34" charset="0"/>
              </a:rPr>
              <a:t>Inicio de funciones y prestación de servicios en el ámbito de la formación artística profesional, de la Escuela Nacional de la Marimba.</a:t>
            </a:r>
            <a:endParaRPr lang="es-GT" sz="2000" dirty="0">
              <a:latin typeface="Arial Black" panose="020B0604020202020204" pitchFamily="34" charset="0"/>
              <a:cs typeface="Arial Black" panose="020B0604020202020204" pitchFamily="34" charset="0"/>
            </a:endParaRPr>
          </a:p>
        </p:txBody>
      </p:sp>
      <p:sp>
        <p:nvSpPr>
          <p:cNvPr id="46" name="19 Rectángulo redondeado">
            <a:extLst>
              <a:ext uri="{FF2B5EF4-FFF2-40B4-BE49-F238E27FC236}">
                <a16:creationId xmlns:a16="http://schemas.microsoft.com/office/drawing/2014/main" id="{97ECAC66-04BC-9848-A0DC-EFE2D37B4D28}"/>
              </a:ext>
            </a:extLst>
          </p:cNvPr>
          <p:cNvSpPr/>
          <p:nvPr/>
        </p:nvSpPr>
        <p:spPr>
          <a:xfrm>
            <a:off x="3685005" y="2150734"/>
            <a:ext cx="5299385" cy="208321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47" name="Oval 135">
            <a:extLst>
              <a:ext uri="{FF2B5EF4-FFF2-40B4-BE49-F238E27FC236}">
                <a16:creationId xmlns:a16="http://schemas.microsoft.com/office/drawing/2014/main" id="{BED7FA01-C461-864D-88B9-DC8CB2B1168C}"/>
              </a:ext>
            </a:extLst>
          </p:cNvPr>
          <p:cNvSpPr/>
          <p:nvPr/>
        </p:nvSpPr>
        <p:spPr>
          <a:xfrm>
            <a:off x="556135" y="1793641"/>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49" name="Oval 135">
            <a:extLst>
              <a:ext uri="{FF2B5EF4-FFF2-40B4-BE49-F238E27FC236}">
                <a16:creationId xmlns:a16="http://schemas.microsoft.com/office/drawing/2014/main" id="{B21FD93B-7DEA-9C4F-9D05-8940E93EEC32}"/>
              </a:ext>
            </a:extLst>
          </p:cNvPr>
          <p:cNvSpPr/>
          <p:nvPr/>
        </p:nvSpPr>
        <p:spPr>
          <a:xfrm>
            <a:off x="575308" y="2684967"/>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50" name="Title 1">
            <a:extLst>
              <a:ext uri="{FF2B5EF4-FFF2-40B4-BE49-F238E27FC236}">
                <a16:creationId xmlns:a16="http://schemas.microsoft.com/office/drawing/2014/main" id="{7DE7F6D5-5727-7046-AEAD-43EEC23E45E4}"/>
              </a:ext>
            </a:extLst>
          </p:cNvPr>
          <p:cNvSpPr txBox="1">
            <a:spLocks/>
          </p:cNvSpPr>
          <p:nvPr/>
        </p:nvSpPr>
        <p:spPr>
          <a:xfrm>
            <a:off x="3500086" y="-14353"/>
            <a:ext cx="5657560" cy="148638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000" dirty="0">
                <a:latin typeface="Arial Black" panose="020B0604020202020204" pitchFamily="34" charset="0"/>
                <a:ea typeface="Ebrima" panose="02000000000000000000" pitchFamily="2" charset="0"/>
                <a:cs typeface="Arial Black" panose="020B0604020202020204" pitchFamily="34" charset="0"/>
              </a:rPr>
              <a:t>III. Programas priorizados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Programa 11.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Formación, Fomento y Difusión de las Artes</a:t>
            </a:r>
            <a:endParaRPr lang="es-GT" sz="24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nvGrpSpPr>
          <p:cNvPr id="58" name="3 Grupo">
            <a:extLst>
              <a:ext uri="{FF2B5EF4-FFF2-40B4-BE49-F238E27FC236}">
                <a16:creationId xmlns:a16="http://schemas.microsoft.com/office/drawing/2014/main" id="{08FDA881-EFA9-0145-B5E8-9DB578EB2EDC}"/>
              </a:ext>
            </a:extLst>
          </p:cNvPr>
          <p:cNvGrpSpPr/>
          <p:nvPr/>
        </p:nvGrpSpPr>
        <p:grpSpPr>
          <a:xfrm>
            <a:off x="541542" y="5011672"/>
            <a:ext cx="5554458" cy="1223551"/>
            <a:chOff x="358662" y="4812986"/>
            <a:chExt cx="5554456" cy="1676738"/>
          </a:xfrm>
        </p:grpSpPr>
        <p:sp>
          <p:nvSpPr>
            <p:cNvPr id="59" name="TextBox 289">
              <a:extLst>
                <a:ext uri="{FF2B5EF4-FFF2-40B4-BE49-F238E27FC236}">
                  <a16:creationId xmlns:a16="http://schemas.microsoft.com/office/drawing/2014/main" id="{CF67E715-1295-5946-A0C7-92D8B985D6F5}"/>
                </a:ext>
              </a:extLst>
            </p:cNvPr>
            <p:cNvSpPr txBox="1"/>
            <p:nvPr/>
          </p:nvSpPr>
          <p:spPr>
            <a:xfrm>
              <a:off x="849670" y="4870400"/>
              <a:ext cx="2156345" cy="337418"/>
            </a:xfrm>
            <a:prstGeom prst="rect">
              <a:avLst/>
            </a:prstGeom>
            <a:noFill/>
          </p:spPr>
          <p:txBody>
            <a:bodyPr wrap="square" lIns="0" tIns="0" rIns="0" bIns="0" rtlCol="0">
              <a:spAutoFit/>
            </a:bodyPr>
            <a:lstStyle/>
            <a:p>
              <a:r>
                <a:rPr lang="es-GT" sz="1600" b="1" dirty="0">
                  <a:solidFill>
                    <a:schemeClr val="tx2"/>
                  </a:solidFill>
                  <a:latin typeface="Ebrima" panose="02000000000000000000" pitchFamily="2" charset="0"/>
                  <a:ea typeface="Ebrima" panose="02000000000000000000" pitchFamily="2" charset="0"/>
                  <a:cs typeface="Ebrima" panose="02000000000000000000" pitchFamily="2" charset="0"/>
                </a:rPr>
                <a:t>¿A quién se entrega?</a:t>
              </a:r>
            </a:p>
          </p:txBody>
        </p:sp>
        <p:sp>
          <p:nvSpPr>
            <p:cNvPr id="60" name="92 Rectángulo">
              <a:extLst>
                <a:ext uri="{FF2B5EF4-FFF2-40B4-BE49-F238E27FC236}">
                  <a16:creationId xmlns:a16="http://schemas.microsoft.com/office/drawing/2014/main" id="{DF89CC19-2393-C74B-BA07-01ABD9039B05}"/>
                </a:ext>
              </a:extLst>
            </p:cNvPr>
            <p:cNvSpPr/>
            <p:nvPr/>
          </p:nvSpPr>
          <p:spPr>
            <a:xfrm>
              <a:off x="802656" y="5350937"/>
              <a:ext cx="5110462" cy="1138787"/>
            </a:xfrm>
            <a:prstGeom prst="rect">
              <a:avLst/>
            </a:prstGeom>
          </p:spPr>
          <p:txBody>
            <a:bodyPr wrap="square">
              <a:spAutoFit/>
            </a:bodyPr>
            <a:lstStyle/>
            <a:p>
              <a:r>
                <a:rPr lang="es-ES" sz="1600" b="1" dirty="0">
                  <a:solidFill>
                    <a:schemeClr val="tx2"/>
                  </a:solidFill>
                </a:rPr>
                <a:t>POBLACIÓN OBJETIVO: </a:t>
              </a:r>
              <a:r>
                <a:rPr lang="es-ES" sz="1600" dirty="0">
                  <a:solidFill>
                    <a:schemeClr val="tx2"/>
                  </a:solidFill>
                </a:rPr>
                <a:t>Población en General</a:t>
              </a:r>
            </a:p>
            <a:p>
              <a:r>
                <a:rPr lang="es-ES" sz="1600" b="1" dirty="0">
                  <a:solidFill>
                    <a:schemeClr val="tx2"/>
                  </a:solidFill>
                </a:rPr>
                <a:t>POBLACIÓN BENEFICIADA: </a:t>
              </a:r>
              <a:r>
                <a:rPr lang="es-ES" sz="1600" dirty="0">
                  <a:solidFill>
                    <a:schemeClr val="tx2"/>
                  </a:solidFill>
                </a:rPr>
                <a:t>Niñas, Niños, Jóvenes y Adultos</a:t>
              </a:r>
            </a:p>
            <a:p>
              <a:r>
                <a:rPr lang="es-ES" sz="1600" b="1" dirty="0">
                  <a:solidFill>
                    <a:schemeClr val="tx2"/>
                  </a:solidFill>
                </a:rPr>
                <a:t>CANTIDAD: </a:t>
              </a:r>
              <a:r>
                <a:rPr lang="es-ES" sz="1600" dirty="0">
                  <a:solidFill>
                    <a:schemeClr val="tx2"/>
                  </a:solidFill>
                </a:rPr>
                <a:t>150,000 beneficiarios</a:t>
              </a:r>
              <a:endParaRPr lang="es-GT" sz="1600" dirty="0">
                <a:solidFill>
                  <a:schemeClr val="tx2"/>
                </a:solidFill>
              </a:endParaRPr>
            </a:p>
          </p:txBody>
        </p:sp>
        <p:pic>
          <p:nvPicPr>
            <p:cNvPr id="61" name="93 Imagen">
              <a:extLst>
                <a:ext uri="{FF2B5EF4-FFF2-40B4-BE49-F238E27FC236}">
                  <a16:creationId xmlns:a16="http://schemas.microsoft.com/office/drawing/2014/main" id="{9AE4432A-69C3-5644-A4E1-9D27C5FD8749}"/>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58662" y="4812986"/>
              <a:ext cx="364490" cy="537951"/>
            </a:xfrm>
            <a:prstGeom prst="rect">
              <a:avLst/>
            </a:prstGeom>
          </p:spPr>
        </p:pic>
      </p:grpSp>
      <p:sp>
        <p:nvSpPr>
          <p:cNvPr id="63" name="Freeform 8">
            <a:extLst>
              <a:ext uri="{FF2B5EF4-FFF2-40B4-BE49-F238E27FC236}">
                <a16:creationId xmlns:a16="http://schemas.microsoft.com/office/drawing/2014/main" id="{9DA04C8E-1482-6949-A057-982064376919}"/>
              </a:ext>
            </a:extLst>
          </p:cNvPr>
          <p:cNvSpPr>
            <a:spLocks/>
          </p:cNvSpPr>
          <p:nvPr/>
        </p:nvSpPr>
        <p:spPr bwMode="auto">
          <a:xfrm>
            <a:off x="9249352" y="2927777"/>
            <a:ext cx="110224" cy="16257"/>
          </a:xfrm>
          <a:custGeom>
            <a:avLst/>
            <a:gdLst>
              <a:gd name="T0" fmla="*/ 191 w 1793"/>
              <a:gd name="T1" fmla="*/ 0 h 381"/>
              <a:gd name="T2" fmla="*/ 1602 w 1793"/>
              <a:gd name="T3" fmla="*/ 0 h 381"/>
              <a:gd name="T4" fmla="*/ 1646 w 1793"/>
              <a:gd name="T5" fmla="*/ 6 h 381"/>
              <a:gd name="T6" fmla="*/ 1686 w 1793"/>
              <a:gd name="T7" fmla="*/ 20 h 381"/>
              <a:gd name="T8" fmla="*/ 1721 w 1793"/>
              <a:gd name="T9" fmla="*/ 41 h 381"/>
              <a:gd name="T10" fmla="*/ 1751 w 1793"/>
              <a:gd name="T11" fmla="*/ 71 h 381"/>
              <a:gd name="T12" fmla="*/ 1773 w 1793"/>
              <a:gd name="T13" fmla="*/ 107 h 381"/>
              <a:gd name="T14" fmla="*/ 1787 w 1793"/>
              <a:gd name="T15" fmla="*/ 147 h 381"/>
              <a:gd name="T16" fmla="*/ 1793 w 1793"/>
              <a:gd name="T17" fmla="*/ 190 h 381"/>
              <a:gd name="T18" fmla="*/ 1787 w 1793"/>
              <a:gd name="T19" fmla="*/ 234 h 381"/>
              <a:gd name="T20" fmla="*/ 1773 w 1793"/>
              <a:gd name="T21" fmla="*/ 274 h 381"/>
              <a:gd name="T22" fmla="*/ 1751 w 1793"/>
              <a:gd name="T23" fmla="*/ 310 h 381"/>
              <a:gd name="T24" fmla="*/ 1721 w 1793"/>
              <a:gd name="T25" fmla="*/ 339 h 381"/>
              <a:gd name="T26" fmla="*/ 1686 w 1793"/>
              <a:gd name="T27" fmla="*/ 361 h 381"/>
              <a:gd name="T28" fmla="*/ 1646 w 1793"/>
              <a:gd name="T29" fmla="*/ 377 h 381"/>
              <a:gd name="T30" fmla="*/ 1602 w 1793"/>
              <a:gd name="T31" fmla="*/ 381 h 381"/>
              <a:gd name="T32" fmla="*/ 191 w 1793"/>
              <a:gd name="T33" fmla="*/ 381 h 381"/>
              <a:gd name="T34" fmla="*/ 148 w 1793"/>
              <a:gd name="T35" fmla="*/ 377 h 381"/>
              <a:gd name="T36" fmla="*/ 106 w 1793"/>
              <a:gd name="T37" fmla="*/ 361 h 381"/>
              <a:gd name="T38" fmla="*/ 70 w 1793"/>
              <a:gd name="T39" fmla="*/ 339 h 381"/>
              <a:gd name="T40" fmla="*/ 42 w 1793"/>
              <a:gd name="T41" fmla="*/ 310 h 381"/>
              <a:gd name="T42" fmla="*/ 18 w 1793"/>
              <a:gd name="T43" fmla="*/ 274 h 381"/>
              <a:gd name="T44" fmla="*/ 4 w 1793"/>
              <a:gd name="T45" fmla="*/ 234 h 381"/>
              <a:gd name="T46" fmla="*/ 0 w 1793"/>
              <a:gd name="T47" fmla="*/ 190 h 381"/>
              <a:gd name="T48" fmla="*/ 4 w 1793"/>
              <a:gd name="T49" fmla="*/ 147 h 381"/>
              <a:gd name="T50" fmla="*/ 18 w 1793"/>
              <a:gd name="T51" fmla="*/ 107 h 381"/>
              <a:gd name="T52" fmla="*/ 42 w 1793"/>
              <a:gd name="T53" fmla="*/ 71 h 381"/>
              <a:gd name="T54" fmla="*/ 70 w 1793"/>
              <a:gd name="T55" fmla="*/ 41 h 381"/>
              <a:gd name="T56" fmla="*/ 106 w 1793"/>
              <a:gd name="T57" fmla="*/ 20 h 381"/>
              <a:gd name="T58" fmla="*/ 148 w 1793"/>
              <a:gd name="T59" fmla="*/ 6 h 381"/>
              <a:gd name="T60" fmla="*/ 191 w 1793"/>
              <a:gd name="T61"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3" h="381">
                <a:moveTo>
                  <a:pt x="191" y="0"/>
                </a:moveTo>
                <a:lnTo>
                  <a:pt x="1602" y="0"/>
                </a:lnTo>
                <a:lnTo>
                  <a:pt x="1646" y="6"/>
                </a:lnTo>
                <a:lnTo>
                  <a:pt x="1686" y="20"/>
                </a:lnTo>
                <a:lnTo>
                  <a:pt x="1721" y="41"/>
                </a:lnTo>
                <a:lnTo>
                  <a:pt x="1751" y="71"/>
                </a:lnTo>
                <a:lnTo>
                  <a:pt x="1773" y="107"/>
                </a:lnTo>
                <a:lnTo>
                  <a:pt x="1787" y="147"/>
                </a:lnTo>
                <a:lnTo>
                  <a:pt x="1793" y="190"/>
                </a:lnTo>
                <a:lnTo>
                  <a:pt x="1787" y="234"/>
                </a:lnTo>
                <a:lnTo>
                  <a:pt x="1773" y="274"/>
                </a:lnTo>
                <a:lnTo>
                  <a:pt x="1751" y="310"/>
                </a:lnTo>
                <a:lnTo>
                  <a:pt x="1721" y="339"/>
                </a:lnTo>
                <a:lnTo>
                  <a:pt x="1686" y="361"/>
                </a:lnTo>
                <a:lnTo>
                  <a:pt x="1646" y="377"/>
                </a:lnTo>
                <a:lnTo>
                  <a:pt x="1602" y="381"/>
                </a:lnTo>
                <a:lnTo>
                  <a:pt x="191" y="381"/>
                </a:lnTo>
                <a:lnTo>
                  <a:pt x="148" y="377"/>
                </a:lnTo>
                <a:lnTo>
                  <a:pt x="106" y="361"/>
                </a:lnTo>
                <a:lnTo>
                  <a:pt x="70" y="339"/>
                </a:lnTo>
                <a:lnTo>
                  <a:pt x="42" y="310"/>
                </a:lnTo>
                <a:lnTo>
                  <a:pt x="18" y="274"/>
                </a:lnTo>
                <a:lnTo>
                  <a:pt x="4" y="234"/>
                </a:lnTo>
                <a:lnTo>
                  <a:pt x="0" y="190"/>
                </a:lnTo>
                <a:lnTo>
                  <a:pt x="4" y="147"/>
                </a:lnTo>
                <a:lnTo>
                  <a:pt x="18" y="107"/>
                </a:lnTo>
                <a:lnTo>
                  <a:pt x="42" y="71"/>
                </a:lnTo>
                <a:lnTo>
                  <a:pt x="70" y="41"/>
                </a:lnTo>
                <a:lnTo>
                  <a:pt x="106" y="20"/>
                </a:lnTo>
                <a:lnTo>
                  <a:pt x="148" y="6"/>
                </a:lnTo>
                <a:lnTo>
                  <a:pt x="19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pic>
        <p:nvPicPr>
          <p:cNvPr id="66" name="Imagen 65">
            <a:extLst>
              <a:ext uri="{FF2B5EF4-FFF2-40B4-BE49-F238E27FC236}">
                <a16:creationId xmlns:a16="http://schemas.microsoft.com/office/drawing/2014/main" id="{33B66062-5C7E-1A47-8E67-EAEC7324212D}"/>
              </a:ext>
            </a:extLst>
          </p:cNvPr>
          <p:cNvPicPr>
            <a:picLocks noChangeAspect="1"/>
          </p:cNvPicPr>
          <p:nvPr/>
        </p:nvPicPr>
        <p:blipFill rotWithShape="1">
          <a:blip r:embed="rId5">
            <a:duotone>
              <a:schemeClr val="accent5">
                <a:shade val="45000"/>
                <a:satMod val="135000"/>
              </a:schemeClr>
              <a:prstClr val="white"/>
            </a:duotone>
            <a:extLst>
              <a:ext uri="{BEBA8EAE-BF5A-486C-A8C5-ECC9F3942E4B}">
                <a14:imgProps xmlns:a14="http://schemas.microsoft.com/office/drawing/2010/main">
                  <a14:imgLayer r:embed="rId6">
                    <a14:imgEffect>
                      <a14:backgroundRemoval t="16797" b="90625" l="5584" r="94924"/>
                    </a14:imgEffect>
                  </a14:imgLayer>
                </a14:imgProps>
              </a:ext>
            </a:extLst>
          </a:blip>
          <a:srcRect l="7383" t="17329" r="5491" b="10322"/>
          <a:stretch/>
        </p:blipFill>
        <p:spPr>
          <a:xfrm>
            <a:off x="9711092" y="1229771"/>
            <a:ext cx="1009716" cy="1089581"/>
          </a:xfrm>
          <a:prstGeom prst="rect">
            <a:avLst/>
          </a:prstGeom>
          <a:effectLst>
            <a:outerShdw blurRad="50800" dist="50800" dir="5400000" algn="ctr" rotWithShape="0">
              <a:srgbClr val="000000">
                <a:alpha val="0"/>
              </a:srgbClr>
            </a:outerShdw>
            <a:reflection stA="0" endPos="65000" dist="50800" dir="5400000" sy="-100000" algn="bl" rotWithShape="0"/>
          </a:effectLst>
        </p:spPr>
      </p:pic>
      <p:sp>
        <p:nvSpPr>
          <p:cNvPr id="67" name="Título 3">
            <a:extLst>
              <a:ext uri="{FF2B5EF4-FFF2-40B4-BE49-F238E27FC236}">
                <a16:creationId xmlns:a16="http://schemas.microsoft.com/office/drawing/2014/main" id="{BF7DD0C7-37CF-1342-A62C-FDE1B28F9430}"/>
              </a:ext>
            </a:extLst>
          </p:cNvPr>
          <p:cNvSpPr txBox="1">
            <a:spLocks/>
          </p:cNvSpPr>
          <p:nvPr/>
        </p:nvSpPr>
        <p:spPr>
          <a:xfrm>
            <a:off x="10446148" y="1554653"/>
            <a:ext cx="1648978" cy="477976"/>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Guatemala</a:t>
            </a:r>
            <a:r>
              <a:rPr lang="es-GT" sz="1400" b="1"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Guatemala</a:t>
            </a:r>
          </a:p>
        </p:txBody>
      </p:sp>
      <p:sp>
        <p:nvSpPr>
          <p:cNvPr id="68" name="TextBox 9">
            <a:extLst>
              <a:ext uri="{FF2B5EF4-FFF2-40B4-BE49-F238E27FC236}">
                <a16:creationId xmlns:a16="http://schemas.microsoft.com/office/drawing/2014/main" id="{B7E0DA7D-E2C9-7D49-A231-1F2A273BF9D0}"/>
              </a:ext>
            </a:extLst>
          </p:cNvPr>
          <p:cNvSpPr txBox="1"/>
          <p:nvPr/>
        </p:nvSpPr>
        <p:spPr>
          <a:xfrm>
            <a:off x="9840743" y="2803514"/>
            <a:ext cx="2076599" cy="3231654"/>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IMPACTO</a:t>
            </a:r>
          </a:p>
          <a:p>
            <a:pPr algn="ctr"/>
            <a:r>
              <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El programa está orientado al incremento de la cobertura de los servicios de formación artística, alcanzando de forma indirecta a un aproximado de 125,000 personas a nivel nacional.</a:t>
            </a:r>
          </a:p>
          <a:p>
            <a:pPr algn="ctr"/>
            <a:endPar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endParaRPr>
          </a:p>
          <a:p>
            <a:pPr algn="ctr"/>
            <a:r>
              <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Incrementar la participación de las personas en las disciplinas de las artes.</a:t>
            </a:r>
          </a:p>
        </p:txBody>
      </p:sp>
      <p:sp>
        <p:nvSpPr>
          <p:cNvPr id="69" name="Elipse 68">
            <a:extLst>
              <a:ext uri="{FF2B5EF4-FFF2-40B4-BE49-F238E27FC236}">
                <a16:creationId xmlns:a16="http://schemas.microsoft.com/office/drawing/2014/main" id="{5D0F5735-B521-B741-9FA2-8FE50EEF4501}"/>
              </a:ext>
            </a:extLst>
          </p:cNvPr>
          <p:cNvSpPr/>
          <p:nvPr/>
        </p:nvSpPr>
        <p:spPr>
          <a:xfrm>
            <a:off x="3670856" y="1372203"/>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70" name="CuadroTexto 69">
            <a:extLst>
              <a:ext uri="{FF2B5EF4-FFF2-40B4-BE49-F238E27FC236}">
                <a16:creationId xmlns:a16="http://schemas.microsoft.com/office/drawing/2014/main" id="{31F726E4-C76B-6A43-83B2-49239F2710DE}"/>
              </a:ext>
            </a:extLst>
          </p:cNvPr>
          <p:cNvSpPr txBox="1"/>
          <p:nvPr/>
        </p:nvSpPr>
        <p:spPr>
          <a:xfrm>
            <a:off x="3742990" y="1380977"/>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1</a:t>
            </a:r>
          </a:p>
        </p:txBody>
      </p:sp>
    </p:spTree>
    <p:extLst>
      <p:ext uri="{BB962C8B-B14F-4D97-AF65-F5344CB8AC3E}">
        <p14:creationId xmlns:p14="http://schemas.microsoft.com/office/powerpoint/2010/main" val="3415416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1B5CCA7B-251C-9645-A70E-934ACD866993}"/>
              </a:ext>
            </a:extLst>
          </p:cNvPr>
          <p:cNvSpPr>
            <a:spLocks noGrp="1"/>
          </p:cNvSpPr>
          <p:nvPr>
            <p:ph type="title"/>
          </p:nvPr>
        </p:nvSpPr>
        <p:spPr>
          <a:xfrm>
            <a:off x="4144924" y="1452194"/>
            <a:ext cx="4538314" cy="676055"/>
          </a:xfrm>
        </p:spPr>
        <p:txBody>
          <a:bodyPr>
            <a:normAutofit fontScale="90000"/>
          </a:body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Estudios de pre-inversión, </a:t>
            </a:r>
            <a:b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b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Construcción Conservatorio </a:t>
            </a:r>
            <a:b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b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Zona 13</a:t>
            </a:r>
          </a:p>
        </p:txBody>
      </p:sp>
      <p:cxnSp>
        <p:nvCxnSpPr>
          <p:cNvPr id="56" name="Straight Connector 305">
            <a:extLst>
              <a:ext uri="{FF2B5EF4-FFF2-40B4-BE49-F238E27FC236}">
                <a16:creationId xmlns:a16="http://schemas.microsoft.com/office/drawing/2014/main" id="{DA769591-967B-9C49-9C13-442CCBE4A18D}"/>
              </a:ext>
            </a:extLst>
          </p:cNvPr>
          <p:cNvCxnSpPr>
            <a:cxnSpLocks/>
          </p:cNvCxnSpPr>
          <p:nvPr/>
        </p:nvCxnSpPr>
        <p:spPr>
          <a:xfrm flipH="1" flipV="1">
            <a:off x="9409940" y="508589"/>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1" name="Title 1">
            <a:extLst>
              <a:ext uri="{FF2B5EF4-FFF2-40B4-BE49-F238E27FC236}">
                <a16:creationId xmlns:a16="http://schemas.microsoft.com/office/drawing/2014/main" id="{3491B2E0-EF73-EB4C-A338-71D8DB0AE0FE}"/>
              </a:ext>
            </a:extLst>
          </p:cNvPr>
          <p:cNvSpPr txBox="1">
            <a:spLocks/>
          </p:cNvSpPr>
          <p:nvPr/>
        </p:nvSpPr>
        <p:spPr>
          <a:xfrm>
            <a:off x="3311238" y="84046"/>
            <a:ext cx="5657560" cy="148638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000" dirty="0">
                <a:latin typeface="Arial Black" panose="020B0604020202020204" pitchFamily="34" charset="0"/>
                <a:ea typeface="Ebrima" panose="02000000000000000000" pitchFamily="2" charset="0"/>
                <a:cs typeface="Arial Black" panose="020B0604020202020204" pitchFamily="34" charset="0"/>
              </a:rPr>
              <a:t>III. Programas priorizados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Programa 11.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Formación, Fomento y Difusión de las Artes</a:t>
            </a:r>
            <a:endParaRPr lang="es-GT" sz="24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92" name="Title 1">
            <a:extLst>
              <a:ext uri="{FF2B5EF4-FFF2-40B4-BE49-F238E27FC236}">
                <a16:creationId xmlns:a16="http://schemas.microsoft.com/office/drawing/2014/main" id="{C5F156EE-562C-9C4C-8477-BE487D360A8E}"/>
              </a:ext>
            </a:extLst>
          </p:cNvPr>
          <p:cNvSpPr txBox="1">
            <a:spLocks/>
          </p:cNvSpPr>
          <p:nvPr/>
        </p:nvSpPr>
        <p:spPr>
          <a:xfrm>
            <a:off x="3684487" y="2549648"/>
            <a:ext cx="4985186" cy="1918640"/>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1800" dirty="0">
                <a:latin typeface="Arial Black" panose="020B0604020202020204" pitchFamily="34" charset="0"/>
                <a:cs typeface="Arial Black" panose="020B0604020202020204" pitchFamily="34" charset="0"/>
              </a:rPr>
              <a:t>DESCRIPCIÓN:</a:t>
            </a:r>
          </a:p>
          <a:p>
            <a:pPr algn="ctr"/>
            <a:r>
              <a:rPr lang="es-GT" sz="1800" dirty="0">
                <a:latin typeface="Arial Black" panose="020B0604020202020204" pitchFamily="34" charset="0"/>
                <a:cs typeface="Arial Black" panose="020B0604020202020204" pitchFamily="34" charset="0"/>
              </a:rPr>
              <a:t>Elaboración del estudio de pre-inversión para la construcción del Conservatorio con ubicación en la Zona 13 del Municipio de Guatemala, siendo su objetivo  la evaluación de la viabilidad de la puesta en marcha del Conservatorio, así como el impacto social que ocasionará el mismo.</a:t>
            </a:r>
          </a:p>
        </p:txBody>
      </p:sp>
      <p:sp>
        <p:nvSpPr>
          <p:cNvPr id="93" name="19 Rectángulo redondeado">
            <a:extLst>
              <a:ext uri="{FF2B5EF4-FFF2-40B4-BE49-F238E27FC236}">
                <a16:creationId xmlns:a16="http://schemas.microsoft.com/office/drawing/2014/main" id="{0E42B648-E7E9-C04D-B01A-54F772E33136}"/>
              </a:ext>
            </a:extLst>
          </p:cNvPr>
          <p:cNvSpPr/>
          <p:nvPr/>
        </p:nvSpPr>
        <p:spPr>
          <a:xfrm>
            <a:off x="3488560" y="2171414"/>
            <a:ext cx="5299385" cy="268149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94" name="Rectangle 38">
            <a:extLst>
              <a:ext uri="{FF2B5EF4-FFF2-40B4-BE49-F238E27FC236}">
                <a16:creationId xmlns:a16="http://schemas.microsoft.com/office/drawing/2014/main" id="{46FAE054-54B9-8640-946F-3108241BE7C3}"/>
              </a:ext>
            </a:extLst>
          </p:cNvPr>
          <p:cNvSpPr/>
          <p:nvPr/>
        </p:nvSpPr>
        <p:spPr>
          <a:xfrm>
            <a:off x="323687" y="1137829"/>
            <a:ext cx="3096345" cy="3553458"/>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95" name="Group 14">
            <a:extLst>
              <a:ext uri="{FF2B5EF4-FFF2-40B4-BE49-F238E27FC236}">
                <a16:creationId xmlns:a16="http://schemas.microsoft.com/office/drawing/2014/main" id="{10626C3D-4FED-E54D-A443-0AF0A97ABF9A}"/>
              </a:ext>
            </a:extLst>
          </p:cNvPr>
          <p:cNvGrpSpPr/>
          <p:nvPr/>
        </p:nvGrpSpPr>
        <p:grpSpPr>
          <a:xfrm>
            <a:off x="493624" y="1164104"/>
            <a:ext cx="2754605" cy="3520315"/>
            <a:chOff x="418793" y="1057178"/>
            <a:chExt cx="2279155" cy="3416230"/>
          </a:xfrm>
        </p:grpSpPr>
        <p:grpSp>
          <p:nvGrpSpPr>
            <p:cNvPr id="96" name="Group 11">
              <a:extLst>
                <a:ext uri="{FF2B5EF4-FFF2-40B4-BE49-F238E27FC236}">
                  <a16:creationId xmlns:a16="http://schemas.microsoft.com/office/drawing/2014/main" id="{1AB63B2D-1FA9-3A46-A66C-E6E251FBEA8D}"/>
                </a:ext>
              </a:extLst>
            </p:cNvPr>
            <p:cNvGrpSpPr/>
            <p:nvPr/>
          </p:nvGrpSpPr>
          <p:grpSpPr>
            <a:xfrm>
              <a:off x="418793" y="1057178"/>
              <a:ext cx="2268774" cy="727786"/>
              <a:chOff x="418793" y="760516"/>
              <a:chExt cx="2268774" cy="727786"/>
            </a:xfrm>
          </p:grpSpPr>
          <p:sp>
            <p:nvSpPr>
              <p:cNvPr id="101" name="TextBox 80">
                <a:extLst>
                  <a:ext uri="{FF2B5EF4-FFF2-40B4-BE49-F238E27FC236}">
                    <a16:creationId xmlns:a16="http://schemas.microsoft.com/office/drawing/2014/main" id="{A374558C-169F-9A44-92D9-3320B3B092B9}"/>
                  </a:ext>
                </a:extLst>
              </p:cNvPr>
              <p:cNvSpPr txBox="1"/>
              <p:nvPr/>
            </p:nvSpPr>
            <p:spPr>
              <a:xfrm>
                <a:off x="685018" y="1309096"/>
                <a:ext cx="1851787" cy="179206"/>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p:txBody>
          </p:sp>
          <p:sp>
            <p:nvSpPr>
              <p:cNvPr id="102" name="Freeform: Shape 40">
                <a:extLst>
                  <a:ext uri="{FF2B5EF4-FFF2-40B4-BE49-F238E27FC236}">
                    <a16:creationId xmlns:a16="http://schemas.microsoft.com/office/drawing/2014/main" id="{0E9C35C9-F5F6-964C-87C2-66B3914C7D85}"/>
                  </a:ext>
                </a:extLst>
              </p:cNvPr>
              <p:cNvSpPr/>
              <p:nvPr/>
            </p:nvSpPr>
            <p:spPr>
              <a:xfrm>
                <a:off x="418793" y="760516"/>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Prioridad Estratégica </a:t>
                </a:r>
              </a:p>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K’atun 2032</a:t>
                </a:r>
              </a:p>
            </p:txBody>
          </p:sp>
        </p:grpSp>
        <p:grpSp>
          <p:nvGrpSpPr>
            <p:cNvPr id="97" name="Group 13">
              <a:extLst>
                <a:ext uri="{FF2B5EF4-FFF2-40B4-BE49-F238E27FC236}">
                  <a16:creationId xmlns:a16="http://schemas.microsoft.com/office/drawing/2014/main" id="{B8182C64-F14A-2C4E-9679-CF2F14EAE9F8}"/>
                </a:ext>
              </a:extLst>
            </p:cNvPr>
            <p:cNvGrpSpPr/>
            <p:nvPr/>
          </p:nvGrpSpPr>
          <p:grpSpPr>
            <a:xfrm>
              <a:off x="433136" y="1992817"/>
              <a:ext cx="2264812" cy="1040075"/>
              <a:chOff x="433136" y="1741836"/>
              <a:chExt cx="2264812" cy="1040075"/>
            </a:xfrm>
          </p:grpSpPr>
          <p:sp>
            <p:nvSpPr>
              <p:cNvPr id="99" name="TextBox 86">
                <a:extLst>
                  <a:ext uri="{FF2B5EF4-FFF2-40B4-BE49-F238E27FC236}">
                    <a16:creationId xmlns:a16="http://schemas.microsoft.com/office/drawing/2014/main" id="{B94E27E9-46EF-F946-9461-4378F8B7EC79}"/>
                  </a:ext>
                </a:extLst>
              </p:cNvPr>
              <p:cNvSpPr txBox="1"/>
              <p:nvPr/>
            </p:nvSpPr>
            <p:spPr>
              <a:xfrm>
                <a:off x="640508" y="2244293"/>
                <a:ext cx="2057440" cy="537618"/>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Seguridad alimentaria y nutricional, salud integral y educación de calidad</a:t>
                </a:r>
                <a:endParaRPr lang="es-GT" sz="1200" dirty="0">
                  <a:latin typeface="Arial" panose="020B0604020202020204" pitchFamily="34" charset="0"/>
                  <a:cs typeface="Arial" panose="020B0604020202020204" pitchFamily="34" charset="0"/>
                </a:endParaRPr>
              </a:p>
            </p:txBody>
          </p:sp>
          <p:sp>
            <p:nvSpPr>
              <p:cNvPr id="100" name="Freeform: Shape 43">
                <a:extLst>
                  <a:ext uri="{FF2B5EF4-FFF2-40B4-BE49-F238E27FC236}">
                    <a16:creationId xmlns:a16="http://schemas.microsoft.com/office/drawing/2014/main" id="{0489BAD0-63AB-6148-8115-E8CE4C56A6ED}"/>
                  </a:ext>
                </a:extLst>
              </p:cNvPr>
              <p:cNvSpPr/>
              <p:nvPr/>
            </p:nvSpPr>
            <p:spPr>
              <a:xfrm>
                <a:off x="433136" y="1741836"/>
                <a:ext cx="2210601"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Presidencial</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grpSp>
        <p:sp>
          <p:nvSpPr>
            <p:cNvPr id="98" name="Freeform 67">
              <a:extLst>
                <a:ext uri="{FF2B5EF4-FFF2-40B4-BE49-F238E27FC236}">
                  <a16:creationId xmlns:a16="http://schemas.microsoft.com/office/drawing/2014/main" id="{F5533211-91A0-4441-B986-F822637B8E2B}"/>
                </a:ext>
              </a:extLst>
            </p:cNvPr>
            <p:cNvSpPr>
              <a:spLocks noEditPoints="1"/>
            </p:cNvSpPr>
            <p:nvPr/>
          </p:nvSpPr>
          <p:spPr bwMode="auto">
            <a:xfrm>
              <a:off x="2487252" y="4317610"/>
              <a:ext cx="156484" cy="155798"/>
            </a:xfrm>
            <a:custGeom>
              <a:avLst/>
              <a:gdLst>
                <a:gd name="T0" fmla="*/ 76 w 96"/>
                <a:gd name="T1" fmla="*/ 13 h 96"/>
                <a:gd name="T2" fmla="*/ 61 w 96"/>
                <a:gd name="T3" fmla="*/ 15 h 96"/>
                <a:gd name="T4" fmla="*/ 60 w 96"/>
                <a:gd name="T5" fmla="*/ 17 h 96"/>
                <a:gd name="T6" fmla="*/ 44 w 96"/>
                <a:gd name="T7" fmla="*/ 32 h 96"/>
                <a:gd name="T8" fmla="*/ 42 w 96"/>
                <a:gd name="T9" fmla="*/ 0 h 96"/>
                <a:gd name="T10" fmla="*/ 16 w 96"/>
                <a:gd name="T11" fmla="*/ 2 h 96"/>
                <a:gd name="T12" fmla="*/ 2 w 96"/>
                <a:gd name="T13" fmla="*/ 12 h 96"/>
                <a:gd name="T14" fmla="*/ 0 w 96"/>
                <a:gd name="T15" fmla="*/ 94 h 96"/>
                <a:gd name="T16" fmla="*/ 18 w 96"/>
                <a:gd name="T17" fmla="*/ 96 h 96"/>
                <a:gd name="T18" fmla="*/ 66 w 96"/>
                <a:gd name="T19" fmla="*/ 96 h 96"/>
                <a:gd name="T20" fmla="*/ 68 w 96"/>
                <a:gd name="T21" fmla="*/ 48 h 96"/>
                <a:gd name="T22" fmla="*/ 82 w 96"/>
                <a:gd name="T23" fmla="*/ 96 h 96"/>
                <a:gd name="T24" fmla="*/ 94 w 96"/>
                <a:gd name="T25" fmla="*/ 93 h 96"/>
                <a:gd name="T26" fmla="*/ 12 w 96"/>
                <a:gd name="T27" fmla="*/ 82 h 96"/>
                <a:gd name="T28" fmla="*/ 8 w 96"/>
                <a:gd name="T29" fmla="*/ 82 h 96"/>
                <a:gd name="T30" fmla="*/ 10 w 96"/>
                <a:gd name="T31" fmla="*/ 24 h 96"/>
                <a:gd name="T32" fmla="*/ 12 w 96"/>
                <a:gd name="T33" fmla="*/ 82 h 96"/>
                <a:gd name="T34" fmla="*/ 30 w 96"/>
                <a:gd name="T35" fmla="*/ 8 h 96"/>
                <a:gd name="T36" fmla="*/ 32 w 96"/>
                <a:gd name="T37" fmla="*/ 62 h 96"/>
                <a:gd name="T38" fmla="*/ 28 w 96"/>
                <a:gd name="T39" fmla="*/ 62 h 96"/>
                <a:gd name="T40" fmla="*/ 36 w 96"/>
                <a:gd name="T41" fmla="*/ 86 h 96"/>
                <a:gd name="T42" fmla="*/ 26 w 96"/>
                <a:gd name="T43" fmla="*/ 88 h 96"/>
                <a:gd name="T44" fmla="*/ 24 w 96"/>
                <a:gd name="T45" fmla="*/ 70 h 96"/>
                <a:gd name="T46" fmla="*/ 34 w 96"/>
                <a:gd name="T47" fmla="*/ 68 h 96"/>
                <a:gd name="T48" fmla="*/ 36 w 96"/>
                <a:gd name="T49" fmla="*/ 86 h 96"/>
                <a:gd name="T50" fmla="*/ 54 w 96"/>
                <a:gd name="T51" fmla="*/ 40 h 96"/>
                <a:gd name="T52" fmla="*/ 56 w 96"/>
                <a:gd name="T53" fmla="*/ 78 h 96"/>
                <a:gd name="T54" fmla="*/ 52 w 96"/>
                <a:gd name="T55" fmla="*/ 78 h 96"/>
                <a:gd name="T56" fmla="*/ 58 w 96"/>
                <a:gd name="T57" fmla="*/ 88 h 96"/>
                <a:gd name="T58" fmla="*/ 48 w 96"/>
                <a:gd name="T59" fmla="*/ 86 h 96"/>
                <a:gd name="T60" fmla="*/ 58 w 96"/>
                <a:gd name="T61" fmla="*/ 84 h 96"/>
                <a:gd name="T62" fmla="*/ 58 w 96"/>
                <a:gd name="T63"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96">
                  <a:moveTo>
                    <a:pt x="96" y="90"/>
                  </a:moveTo>
                  <a:cubicBezTo>
                    <a:pt x="76" y="13"/>
                    <a:pt x="76" y="13"/>
                    <a:pt x="76" y="13"/>
                  </a:cubicBezTo>
                  <a:cubicBezTo>
                    <a:pt x="75" y="12"/>
                    <a:pt x="74" y="11"/>
                    <a:pt x="73" y="12"/>
                  </a:cubicBezTo>
                  <a:cubicBezTo>
                    <a:pt x="61" y="15"/>
                    <a:pt x="61" y="15"/>
                    <a:pt x="61" y="15"/>
                  </a:cubicBezTo>
                  <a:cubicBezTo>
                    <a:pt x="61" y="15"/>
                    <a:pt x="61" y="15"/>
                    <a:pt x="60" y="16"/>
                  </a:cubicBezTo>
                  <a:cubicBezTo>
                    <a:pt x="60" y="16"/>
                    <a:pt x="60" y="17"/>
                    <a:pt x="60" y="17"/>
                  </a:cubicBezTo>
                  <a:cubicBezTo>
                    <a:pt x="64" y="32"/>
                    <a:pt x="64" y="32"/>
                    <a:pt x="64" y="32"/>
                  </a:cubicBezTo>
                  <a:cubicBezTo>
                    <a:pt x="44" y="32"/>
                    <a:pt x="44" y="32"/>
                    <a:pt x="44" y="32"/>
                  </a:cubicBezTo>
                  <a:cubicBezTo>
                    <a:pt x="44" y="2"/>
                    <a:pt x="44" y="2"/>
                    <a:pt x="44" y="2"/>
                  </a:cubicBezTo>
                  <a:cubicBezTo>
                    <a:pt x="44" y="1"/>
                    <a:pt x="43" y="0"/>
                    <a:pt x="42" y="0"/>
                  </a:cubicBezTo>
                  <a:cubicBezTo>
                    <a:pt x="18" y="0"/>
                    <a:pt x="18" y="0"/>
                    <a:pt x="18" y="0"/>
                  </a:cubicBezTo>
                  <a:cubicBezTo>
                    <a:pt x="17" y="0"/>
                    <a:pt x="16" y="1"/>
                    <a:pt x="16" y="2"/>
                  </a:cubicBezTo>
                  <a:cubicBezTo>
                    <a:pt x="16" y="12"/>
                    <a:pt x="16" y="12"/>
                    <a:pt x="16" y="12"/>
                  </a:cubicBezTo>
                  <a:cubicBezTo>
                    <a:pt x="2" y="12"/>
                    <a:pt x="2" y="12"/>
                    <a:pt x="2" y="12"/>
                  </a:cubicBezTo>
                  <a:cubicBezTo>
                    <a:pt x="1" y="12"/>
                    <a:pt x="0" y="13"/>
                    <a:pt x="0" y="14"/>
                  </a:cubicBezTo>
                  <a:cubicBezTo>
                    <a:pt x="0" y="94"/>
                    <a:pt x="0" y="94"/>
                    <a:pt x="0" y="94"/>
                  </a:cubicBezTo>
                  <a:cubicBezTo>
                    <a:pt x="0" y="95"/>
                    <a:pt x="1" y="96"/>
                    <a:pt x="2" y="96"/>
                  </a:cubicBezTo>
                  <a:cubicBezTo>
                    <a:pt x="18" y="96"/>
                    <a:pt x="18" y="96"/>
                    <a:pt x="18" y="96"/>
                  </a:cubicBezTo>
                  <a:cubicBezTo>
                    <a:pt x="42" y="96"/>
                    <a:pt x="42" y="96"/>
                    <a:pt x="42" y="96"/>
                  </a:cubicBezTo>
                  <a:cubicBezTo>
                    <a:pt x="66" y="96"/>
                    <a:pt x="66" y="96"/>
                    <a:pt x="66" y="96"/>
                  </a:cubicBezTo>
                  <a:cubicBezTo>
                    <a:pt x="67" y="96"/>
                    <a:pt x="68" y="95"/>
                    <a:pt x="68" y="94"/>
                  </a:cubicBezTo>
                  <a:cubicBezTo>
                    <a:pt x="68" y="48"/>
                    <a:pt x="68" y="48"/>
                    <a:pt x="68" y="48"/>
                  </a:cubicBezTo>
                  <a:cubicBezTo>
                    <a:pt x="80" y="94"/>
                    <a:pt x="80" y="94"/>
                    <a:pt x="80" y="94"/>
                  </a:cubicBezTo>
                  <a:cubicBezTo>
                    <a:pt x="80" y="95"/>
                    <a:pt x="81" y="96"/>
                    <a:pt x="82" y="96"/>
                  </a:cubicBezTo>
                  <a:cubicBezTo>
                    <a:pt x="82" y="96"/>
                    <a:pt x="82" y="96"/>
                    <a:pt x="82" y="96"/>
                  </a:cubicBezTo>
                  <a:cubicBezTo>
                    <a:pt x="94" y="93"/>
                    <a:pt x="94" y="93"/>
                    <a:pt x="94" y="93"/>
                  </a:cubicBezTo>
                  <a:cubicBezTo>
                    <a:pt x="95" y="93"/>
                    <a:pt x="96" y="92"/>
                    <a:pt x="96" y="90"/>
                  </a:cubicBezTo>
                  <a:close/>
                  <a:moveTo>
                    <a:pt x="12" y="82"/>
                  </a:moveTo>
                  <a:cubicBezTo>
                    <a:pt x="12" y="83"/>
                    <a:pt x="11" y="84"/>
                    <a:pt x="10" y="84"/>
                  </a:cubicBezTo>
                  <a:cubicBezTo>
                    <a:pt x="9" y="84"/>
                    <a:pt x="8" y="83"/>
                    <a:pt x="8" y="82"/>
                  </a:cubicBezTo>
                  <a:cubicBezTo>
                    <a:pt x="8" y="26"/>
                    <a:pt x="8" y="26"/>
                    <a:pt x="8" y="26"/>
                  </a:cubicBezTo>
                  <a:cubicBezTo>
                    <a:pt x="8" y="25"/>
                    <a:pt x="9" y="24"/>
                    <a:pt x="10" y="24"/>
                  </a:cubicBezTo>
                  <a:cubicBezTo>
                    <a:pt x="11" y="24"/>
                    <a:pt x="12" y="25"/>
                    <a:pt x="12" y="26"/>
                  </a:cubicBezTo>
                  <a:lnTo>
                    <a:pt x="12" y="82"/>
                  </a:lnTo>
                  <a:close/>
                  <a:moveTo>
                    <a:pt x="28" y="10"/>
                  </a:moveTo>
                  <a:cubicBezTo>
                    <a:pt x="28" y="9"/>
                    <a:pt x="29" y="8"/>
                    <a:pt x="30" y="8"/>
                  </a:cubicBezTo>
                  <a:cubicBezTo>
                    <a:pt x="31" y="8"/>
                    <a:pt x="32" y="9"/>
                    <a:pt x="32" y="10"/>
                  </a:cubicBezTo>
                  <a:cubicBezTo>
                    <a:pt x="32" y="62"/>
                    <a:pt x="32" y="62"/>
                    <a:pt x="32" y="62"/>
                  </a:cubicBezTo>
                  <a:cubicBezTo>
                    <a:pt x="32" y="63"/>
                    <a:pt x="31" y="64"/>
                    <a:pt x="30" y="64"/>
                  </a:cubicBezTo>
                  <a:cubicBezTo>
                    <a:pt x="29" y="64"/>
                    <a:pt x="28" y="63"/>
                    <a:pt x="28" y="62"/>
                  </a:cubicBezTo>
                  <a:lnTo>
                    <a:pt x="28" y="10"/>
                  </a:lnTo>
                  <a:close/>
                  <a:moveTo>
                    <a:pt x="36" y="86"/>
                  </a:moveTo>
                  <a:cubicBezTo>
                    <a:pt x="36" y="87"/>
                    <a:pt x="35" y="88"/>
                    <a:pt x="34" y="88"/>
                  </a:cubicBezTo>
                  <a:cubicBezTo>
                    <a:pt x="26" y="88"/>
                    <a:pt x="26" y="88"/>
                    <a:pt x="26" y="88"/>
                  </a:cubicBezTo>
                  <a:cubicBezTo>
                    <a:pt x="25" y="88"/>
                    <a:pt x="24" y="87"/>
                    <a:pt x="24" y="86"/>
                  </a:cubicBezTo>
                  <a:cubicBezTo>
                    <a:pt x="24" y="70"/>
                    <a:pt x="24" y="70"/>
                    <a:pt x="24" y="70"/>
                  </a:cubicBezTo>
                  <a:cubicBezTo>
                    <a:pt x="24" y="69"/>
                    <a:pt x="25" y="68"/>
                    <a:pt x="26" y="68"/>
                  </a:cubicBezTo>
                  <a:cubicBezTo>
                    <a:pt x="34" y="68"/>
                    <a:pt x="34" y="68"/>
                    <a:pt x="34" y="68"/>
                  </a:cubicBezTo>
                  <a:cubicBezTo>
                    <a:pt x="35" y="68"/>
                    <a:pt x="36" y="69"/>
                    <a:pt x="36" y="70"/>
                  </a:cubicBezTo>
                  <a:lnTo>
                    <a:pt x="36" y="86"/>
                  </a:lnTo>
                  <a:close/>
                  <a:moveTo>
                    <a:pt x="52" y="42"/>
                  </a:moveTo>
                  <a:cubicBezTo>
                    <a:pt x="52" y="41"/>
                    <a:pt x="53" y="40"/>
                    <a:pt x="54" y="40"/>
                  </a:cubicBezTo>
                  <a:cubicBezTo>
                    <a:pt x="55" y="40"/>
                    <a:pt x="56" y="41"/>
                    <a:pt x="56" y="42"/>
                  </a:cubicBezTo>
                  <a:cubicBezTo>
                    <a:pt x="56" y="78"/>
                    <a:pt x="56" y="78"/>
                    <a:pt x="56" y="78"/>
                  </a:cubicBezTo>
                  <a:cubicBezTo>
                    <a:pt x="56" y="79"/>
                    <a:pt x="55" y="80"/>
                    <a:pt x="54" y="80"/>
                  </a:cubicBezTo>
                  <a:cubicBezTo>
                    <a:pt x="53" y="80"/>
                    <a:pt x="52" y="79"/>
                    <a:pt x="52" y="78"/>
                  </a:cubicBezTo>
                  <a:lnTo>
                    <a:pt x="52" y="42"/>
                  </a:lnTo>
                  <a:close/>
                  <a:moveTo>
                    <a:pt x="58" y="88"/>
                  </a:moveTo>
                  <a:cubicBezTo>
                    <a:pt x="50" y="88"/>
                    <a:pt x="50" y="88"/>
                    <a:pt x="50" y="88"/>
                  </a:cubicBezTo>
                  <a:cubicBezTo>
                    <a:pt x="49" y="88"/>
                    <a:pt x="48" y="87"/>
                    <a:pt x="48" y="86"/>
                  </a:cubicBezTo>
                  <a:cubicBezTo>
                    <a:pt x="48" y="85"/>
                    <a:pt x="49" y="84"/>
                    <a:pt x="50" y="84"/>
                  </a:cubicBezTo>
                  <a:cubicBezTo>
                    <a:pt x="58" y="84"/>
                    <a:pt x="58" y="84"/>
                    <a:pt x="58" y="84"/>
                  </a:cubicBezTo>
                  <a:cubicBezTo>
                    <a:pt x="59" y="84"/>
                    <a:pt x="60" y="85"/>
                    <a:pt x="60" y="86"/>
                  </a:cubicBezTo>
                  <a:cubicBezTo>
                    <a:pt x="60" y="87"/>
                    <a:pt x="59" y="88"/>
                    <a:pt x="58" y="8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sz="2399"/>
            </a:p>
          </p:txBody>
        </p:sp>
      </p:grpSp>
      <p:sp>
        <p:nvSpPr>
          <p:cNvPr id="103" name="Freeform: Shape 44">
            <a:extLst>
              <a:ext uri="{FF2B5EF4-FFF2-40B4-BE49-F238E27FC236}">
                <a16:creationId xmlns:a16="http://schemas.microsoft.com/office/drawing/2014/main" id="{CA24CBC7-4149-4B4F-ABF1-80190D89CA9B}"/>
              </a:ext>
            </a:extLst>
          </p:cNvPr>
          <p:cNvSpPr/>
          <p:nvPr/>
        </p:nvSpPr>
        <p:spPr>
          <a:xfrm>
            <a:off x="471216" y="3365790"/>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104" name="TextBox 81">
            <a:extLst>
              <a:ext uri="{FF2B5EF4-FFF2-40B4-BE49-F238E27FC236}">
                <a16:creationId xmlns:a16="http://schemas.microsoft.com/office/drawing/2014/main" id="{275854C7-B85E-2244-B70D-1CD7921B495D}"/>
              </a:ext>
            </a:extLst>
          </p:cNvPr>
          <p:cNvSpPr txBox="1"/>
          <p:nvPr/>
        </p:nvSpPr>
        <p:spPr>
          <a:xfrm>
            <a:off x="752017" y="3858378"/>
            <a:ext cx="2485529" cy="738664"/>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Garantizar una educación inclusiva, equitativa y de calidad y promover oportunidades de aprendizaje durante toda  la vida para todos</a:t>
            </a:r>
            <a:endParaRPr lang="es-GT" sz="1200" dirty="0">
              <a:latin typeface="Arial" panose="020B0604020202020204" pitchFamily="34" charset="0"/>
              <a:cs typeface="Arial" panose="020B0604020202020204" pitchFamily="34" charset="0"/>
            </a:endParaRPr>
          </a:p>
        </p:txBody>
      </p:sp>
      <p:sp>
        <p:nvSpPr>
          <p:cNvPr id="105" name="Oval 135">
            <a:extLst>
              <a:ext uri="{FF2B5EF4-FFF2-40B4-BE49-F238E27FC236}">
                <a16:creationId xmlns:a16="http://schemas.microsoft.com/office/drawing/2014/main" id="{4E40E82F-1B62-084A-9D9A-1BC86F335E4E}"/>
              </a:ext>
            </a:extLst>
          </p:cNvPr>
          <p:cNvSpPr/>
          <p:nvPr/>
        </p:nvSpPr>
        <p:spPr>
          <a:xfrm>
            <a:off x="556112" y="3908065"/>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solidFill>
                <a:schemeClr val="tx1">
                  <a:lumMod val="75000"/>
                  <a:lumOff val="25000"/>
                </a:schemeClr>
              </a:solidFill>
            </a:endParaRPr>
          </a:p>
        </p:txBody>
      </p:sp>
      <p:sp>
        <p:nvSpPr>
          <p:cNvPr id="106" name="Oval 135">
            <a:extLst>
              <a:ext uri="{FF2B5EF4-FFF2-40B4-BE49-F238E27FC236}">
                <a16:creationId xmlns:a16="http://schemas.microsoft.com/office/drawing/2014/main" id="{97D8136B-F8D5-9549-B0B2-B41F9671C543}"/>
              </a:ext>
            </a:extLst>
          </p:cNvPr>
          <p:cNvSpPr/>
          <p:nvPr/>
        </p:nvSpPr>
        <p:spPr>
          <a:xfrm>
            <a:off x="556135" y="1793641"/>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107" name="Oval 135">
            <a:extLst>
              <a:ext uri="{FF2B5EF4-FFF2-40B4-BE49-F238E27FC236}">
                <a16:creationId xmlns:a16="http://schemas.microsoft.com/office/drawing/2014/main" id="{42695D21-DC3E-094A-A482-0C14A0D505FD}"/>
              </a:ext>
            </a:extLst>
          </p:cNvPr>
          <p:cNvSpPr/>
          <p:nvPr/>
        </p:nvSpPr>
        <p:spPr>
          <a:xfrm>
            <a:off x="575308" y="2684967"/>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112" name="Rectángulo 111">
            <a:extLst>
              <a:ext uri="{FF2B5EF4-FFF2-40B4-BE49-F238E27FC236}">
                <a16:creationId xmlns:a16="http://schemas.microsoft.com/office/drawing/2014/main" id="{B966481B-6872-6341-868B-F630BEED17FB}"/>
              </a:ext>
            </a:extLst>
          </p:cNvPr>
          <p:cNvSpPr/>
          <p:nvPr/>
        </p:nvSpPr>
        <p:spPr>
          <a:xfrm>
            <a:off x="5944750" y="5680384"/>
            <a:ext cx="3145845" cy="508456"/>
          </a:xfrm>
          <a:prstGeom prst="rect">
            <a:avLst/>
          </a:prstGeom>
        </p:spPr>
        <p:txBody>
          <a:bodyPr vert="horz" lIns="91440" tIns="45720" rIns="91440" bIns="45720" rtlCol="0" anchor="b">
            <a:noAutofit/>
          </a:bodyPr>
          <a:lstStyle/>
          <a:p>
            <a:pPr algn="ctr">
              <a:lnSpc>
                <a:spcPct val="90000"/>
              </a:lnSpc>
              <a:spcBef>
                <a:spcPct val="0"/>
              </a:spcBef>
            </a:pPr>
            <a:r>
              <a:rPr lang="es-GT" sz="2400" b="1"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2.0 millones</a:t>
            </a:r>
          </a:p>
        </p:txBody>
      </p:sp>
      <p:sp>
        <p:nvSpPr>
          <p:cNvPr id="113" name="Oval 259">
            <a:extLst>
              <a:ext uri="{FF2B5EF4-FFF2-40B4-BE49-F238E27FC236}">
                <a16:creationId xmlns:a16="http://schemas.microsoft.com/office/drawing/2014/main" id="{7CDC9726-2DD1-804B-B42A-546E4ACF61CB}"/>
              </a:ext>
            </a:extLst>
          </p:cNvPr>
          <p:cNvSpPr/>
          <p:nvPr/>
        </p:nvSpPr>
        <p:spPr>
          <a:xfrm>
            <a:off x="6200253" y="5065740"/>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dirty="0"/>
          </a:p>
        </p:txBody>
      </p:sp>
      <p:sp>
        <p:nvSpPr>
          <p:cNvPr id="114" name="Freeform 22">
            <a:extLst>
              <a:ext uri="{FF2B5EF4-FFF2-40B4-BE49-F238E27FC236}">
                <a16:creationId xmlns:a16="http://schemas.microsoft.com/office/drawing/2014/main" id="{6B68BB01-0254-4849-ACA8-AC4FA1EBB7E5}"/>
              </a:ext>
            </a:extLst>
          </p:cNvPr>
          <p:cNvSpPr>
            <a:spLocks/>
          </p:cNvSpPr>
          <p:nvPr/>
        </p:nvSpPr>
        <p:spPr bwMode="auto">
          <a:xfrm>
            <a:off x="6540431" y="5254060"/>
            <a:ext cx="7266" cy="11764"/>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115" name="Freeform 24">
            <a:extLst>
              <a:ext uri="{FF2B5EF4-FFF2-40B4-BE49-F238E27FC236}">
                <a16:creationId xmlns:a16="http://schemas.microsoft.com/office/drawing/2014/main" id="{B5E8A8E8-5D95-5E4B-AEA4-382085C0FE4D}"/>
              </a:ext>
            </a:extLst>
          </p:cNvPr>
          <p:cNvSpPr>
            <a:spLocks noEditPoints="1"/>
          </p:cNvSpPr>
          <p:nvPr/>
        </p:nvSpPr>
        <p:spPr bwMode="auto">
          <a:xfrm>
            <a:off x="6502717" y="5214754"/>
            <a:ext cx="71691" cy="71761"/>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116" name="Freeform 25">
            <a:extLst>
              <a:ext uri="{FF2B5EF4-FFF2-40B4-BE49-F238E27FC236}">
                <a16:creationId xmlns:a16="http://schemas.microsoft.com/office/drawing/2014/main" id="{6ED5E092-7671-594B-97DD-FE1CCC82B2C4}"/>
              </a:ext>
            </a:extLst>
          </p:cNvPr>
          <p:cNvSpPr>
            <a:spLocks/>
          </p:cNvSpPr>
          <p:nvPr/>
        </p:nvSpPr>
        <p:spPr bwMode="auto">
          <a:xfrm>
            <a:off x="6352898" y="5374538"/>
            <a:ext cx="51485" cy="67056"/>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117" name="Freeform 26">
            <a:extLst>
              <a:ext uri="{FF2B5EF4-FFF2-40B4-BE49-F238E27FC236}">
                <a16:creationId xmlns:a16="http://schemas.microsoft.com/office/drawing/2014/main" id="{245A44A2-8161-244B-82DB-191B6526C4A5}"/>
              </a:ext>
            </a:extLst>
          </p:cNvPr>
          <p:cNvSpPr>
            <a:spLocks/>
          </p:cNvSpPr>
          <p:nvPr/>
        </p:nvSpPr>
        <p:spPr bwMode="auto">
          <a:xfrm>
            <a:off x="6432825" y="5338485"/>
            <a:ext cx="51485" cy="103109"/>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118" name="Freeform 27">
            <a:extLst>
              <a:ext uri="{FF2B5EF4-FFF2-40B4-BE49-F238E27FC236}">
                <a16:creationId xmlns:a16="http://schemas.microsoft.com/office/drawing/2014/main" id="{180EB9AB-0013-1947-B3AE-325469525B94}"/>
              </a:ext>
            </a:extLst>
          </p:cNvPr>
          <p:cNvSpPr>
            <a:spLocks/>
          </p:cNvSpPr>
          <p:nvPr/>
        </p:nvSpPr>
        <p:spPr bwMode="auto">
          <a:xfrm>
            <a:off x="6512751" y="5297241"/>
            <a:ext cx="51623" cy="144353"/>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119" name="Freeform 28">
            <a:extLst>
              <a:ext uri="{FF2B5EF4-FFF2-40B4-BE49-F238E27FC236}">
                <a16:creationId xmlns:a16="http://schemas.microsoft.com/office/drawing/2014/main" id="{1EB4017C-7EBB-6A4C-B704-BECEF90F2F3F}"/>
              </a:ext>
            </a:extLst>
          </p:cNvPr>
          <p:cNvSpPr>
            <a:spLocks/>
          </p:cNvSpPr>
          <p:nvPr/>
        </p:nvSpPr>
        <p:spPr bwMode="auto">
          <a:xfrm>
            <a:off x="6350338" y="5262295"/>
            <a:ext cx="145943" cy="86501"/>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dirty="0"/>
          </a:p>
        </p:txBody>
      </p:sp>
      <p:sp>
        <p:nvSpPr>
          <p:cNvPr id="121" name="TextBox 200">
            <a:extLst>
              <a:ext uri="{FF2B5EF4-FFF2-40B4-BE49-F238E27FC236}">
                <a16:creationId xmlns:a16="http://schemas.microsoft.com/office/drawing/2014/main" id="{8F86EF7E-953B-B24C-8AD7-C637C8286FA9}"/>
              </a:ext>
            </a:extLst>
          </p:cNvPr>
          <p:cNvSpPr txBox="1"/>
          <p:nvPr/>
        </p:nvSpPr>
        <p:spPr>
          <a:xfrm>
            <a:off x="6892344" y="5108991"/>
            <a:ext cx="1832012"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127" name="Título 3">
            <a:extLst>
              <a:ext uri="{FF2B5EF4-FFF2-40B4-BE49-F238E27FC236}">
                <a16:creationId xmlns:a16="http://schemas.microsoft.com/office/drawing/2014/main" id="{98BD6B53-F521-8A47-8B58-DE83D0253461}"/>
              </a:ext>
            </a:extLst>
          </p:cNvPr>
          <p:cNvSpPr txBox="1">
            <a:spLocks/>
          </p:cNvSpPr>
          <p:nvPr/>
        </p:nvSpPr>
        <p:spPr>
          <a:xfrm>
            <a:off x="9534886" y="2783737"/>
            <a:ext cx="2530758" cy="3561642"/>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4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rPr>
              <a:t>IMPACTO</a:t>
            </a:r>
          </a:p>
          <a:p>
            <a:pPr algn="ctr"/>
            <a:r>
              <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El programa está orientado al incremento de la cobertura de los servicios de formación artística, alcanzando un impacto a nivel nacional.</a:t>
            </a:r>
          </a:p>
          <a:p>
            <a:pPr algn="ctr"/>
            <a:endPar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endParaRPr>
          </a:p>
          <a:p>
            <a:pPr algn="ctr"/>
            <a:r>
              <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Incrementar la participación de las personas en las disciplinas de las artes.</a:t>
            </a:r>
          </a:p>
          <a:p>
            <a:pPr algn="ctr"/>
            <a:endParaRPr lang="es-GT" sz="14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endParaRPr>
          </a:p>
          <a:p>
            <a:pPr algn="ctr"/>
            <a:endParaRPr lang="es-GT" sz="1400" b="1" dirty="0">
              <a:solidFill>
                <a:schemeClr val="accent1">
                  <a:lumMod val="50000"/>
                </a:schemeClr>
              </a:solidFill>
              <a:latin typeface="Arial Black" panose="020B0604020202020204" pitchFamily="34" charset="0"/>
              <a:ea typeface="Arial Unicode MS" panose="020B0604020202020204" pitchFamily="34" charset="-128"/>
              <a:cs typeface="Arial Black" panose="020B0604020202020204" pitchFamily="34" charset="0"/>
            </a:endParaRPr>
          </a:p>
        </p:txBody>
      </p:sp>
      <p:sp>
        <p:nvSpPr>
          <p:cNvPr id="128" name="TextBox 9">
            <a:extLst>
              <a:ext uri="{FF2B5EF4-FFF2-40B4-BE49-F238E27FC236}">
                <a16:creationId xmlns:a16="http://schemas.microsoft.com/office/drawing/2014/main" id="{11ACB19B-A22F-4E4E-8DB2-B3912BC5BD07}"/>
              </a:ext>
            </a:extLst>
          </p:cNvPr>
          <p:cNvSpPr txBox="1"/>
          <p:nvPr/>
        </p:nvSpPr>
        <p:spPr>
          <a:xfrm>
            <a:off x="9913578" y="596161"/>
            <a:ext cx="2011980" cy="646331"/>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Ubicación Geográfica de los Beneficiarios</a:t>
            </a:r>
          </a:p>
        </p:txBody>
      </p:sp>
      <p:pic>
        <p:nvPicPr>
          <p:cNvPr id="129" name="Imagen 128">
            <a:extLst>
              <a:ext uri="{FF2B5EF4-FFF2-40B4-BE49-F238E27FC236}">
                <a16:creationId xmlns:a16="http://schemas.microsoft.com/office/drawing/2014/main" id="{274DF5A9-D4E0-6042-BA79-A0B2A8616914}"/>
              </a:ext>
            </a:extLst>
          </p:cNvPr>
          <p:cNvPicPr>
            <a:picLocks noChangeAspect="1"/>
          </p:cNvPicPr>
          <p:nvPr/>
        </p:nvPicPr>
        <p:blipFill rotWithShape="1">
          <a:blip r:embed="rId4">
            <a:duotone>
              <a:schemeClr val="accent5">
                <a:shade val="45000"/>
                <a:satMod val="135000"/>
              </a:schemeClr>
              <a:prstClr val="white"/>
            </a:duotone>
            <a:extLst>
              <a:ext uri="{BEBA8EAE-BF5A-486C-A8C5-ECC9F3942E4B}">
                <a14:imgProps xmlns:a14="http://schemas.microsoft.com/office/drawing/2010/main">
                  <a14:imgLayer r:embed="rId5">
                    <a14:imgEffect>
                      <a14:backgroundRemoval t="16797" b="90625" l="5584" r="94924"/>
                    </a14:imgEffect>
                  </a14:imgLayer>
                </a14:imgProps>
              </a:ext>
            </a:extLst>
          </a:blip>
          <a:srcRect l="7383" t="17329" r="5491" b="10322"/>
          <a:stretch/>
        </p:blipFill>
        <p:spPr>
          <a:xfrm>
            <a:off x="9767503" y="1369273"/>
            <a:ext cx="1009716" cy="1089581"/>
          </a:xfrm>
          <a:prstGeom prst="rect">
            <a:avLst/>
          </a:prstGeom>
          <a:effectLst>
            <a:outerShdw blurRad="50800" dist="50800" dir="5400000" algn="ctr" rotWithShape="0">
              <a:srgbClr val="000000">
                <a:alpha val="0"/>
              </a:srgbClr>
            </a:outerShdw>
            <a:reflection stA="0" endPos="65000" dist="50800" dir="5400000" sy="-100000" algn="bl" rotWithShape="0"/>
          </a:effectLst>
        </p:spPr>
      </p:pic>
      <p:sp>
        <p:nvSpPr>
          <p:cNvPr id="130" name="Título 3">
            <a:extLst>
              <a:ext uri="{FF2B5EF4-FFF2-40B4-BE49-F238E27FC236}">
                <a16:creationId xmlns:a16="http://schemas.microsoft.com/office/drawing/2014/main" id="{A1173B0F-A3AB-A547-B6D3-DE1ECB9D8962}"/>
              </a:ext>
            </a:extLst>
          </p:cNvPr>
          <p:cNvSpPr txBox="1">
            <a:spLocks/>
          </p:cNvSpPr>
          <p:nvPr/>
        </p:nvSpPr>
        <p:spPr>
          <a:xfrm>
            <a:off x="10502559" y="1694155"/>
            <a:ext cx="1648978" cy="477976"/>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Guatemala</a:t>
            </a:r>
            <a:r>
              <a:rPr lang="es-GT" sz="1400" b="1"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Guatemala</a:t>
            </a:r>
          </a:p>
        </p:txBody>
      </p:sp>
      <p:sp>
        <p:nvSpPr>
          <p:cNvPr id="131" name="Elipse 130">
            <a:extLst>
              <a:ext uri="{FF2B5EF4-FFF2-40B4-BE49-F238E27FC236}">
                <a16:creationId xmlns:a16="http://schemas.microsoft.com/office/drawing/2014/main" id="{6CD319D3-AC48-3F4A-9EF5-29E65AB2BBF4}"/>
              </a:ext>
            </a:extLst>
          </p:cNvPr>
          <p:cNvSpPr/>
          <p:nvPr/>
        </p:nvSpPr>
        <p:spPr>
          <a:xfrm>
            <a:off x="3495588" y="1476334"/>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132" name="CuadroTexto 131">
            <a:extLst>
              <a:ext uri="{FF2B5EF4-FFF2-40B4-BE49-F238E27FC236}">
                <a16:creationId xmlns:a16="http://schemas.microsoft.com/office/drawing/2014/main" id="{973AA808-EAD5-8B41-8A99-EC84D0579C10}"/>
              </a:ext>
            </a:extLst>
          </p:cNvPr>
          <p:cNvSpPr txBox="1"/>
          <p:nvPr/>
        </p:nvSpPr>
        <p:spPr>
          <a:xfrm>
            <a:off x="3567722" y="1485108"/>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2</a:t>
            </a:r>
          </a:p>
        </p:txBody>
      </p:sp>
      <p:sp>
        <p:nvSpPr>
          <p:cNvPr id="133" name="8 Redondear rectángulo de esquina diagonal">
            <a:extLst>
              <a:ext uri="{FF2B5EF4-FFF2-40B4-BE49-F238E27FC236}">
                <a16:creationId xmlns:a16="http://schemas.microsoft.com/office/drawing/2014/main" id="{A53B2154-9F59-7C4C-9D96-882890CFC5F8}"/>
              </a:ext>
            </a:extLst>
          </p:cNvPr>
          <p:cNvSpPr/>
          <p:nvPr/>
        </p:nvSpPr>
        <p:spPr>
          <a:xfrm>
            <a:off x="300630" y="4913966"/>
            <a:ext cx="5663921" cy="1373624"/>
          </a:xfrm>
          <a:prstGeom prst="round2DiagRect">
            <a:avLst/>
          </a:prstGeom>
          <a:noFill/>
          <a:ln>
            <a:solidFill>
              <a:schemeClr val="tx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s-GT" sz="2399"/>
          </a:p>
        </p:txBody>
      </p:sp>
      <p:sp>
        <p:nvSpPr>
          <p:cNvPr id="134" name="Freeform 81">
            <a:extLst>
              <a:ext uri="{FF2B5EF4-FFF2-40B4-BE49-F238E27FC236}">
                <a16:creationId xmlns:a16="http://schemas.microsoft.com/office/drawing/2014/main" id="{57F3A1B8-228D-2E44-9437-A4758DC12775}"/>
              </a:ext>
            </a:extLst>
          </p:cNvPr>
          <p:cNvSpPr>
            <a:spLocks noEditPoints="1"/>
          </p:cNvSpPr>
          <p:nvPr/>
        </p:nvSpPr>
        <p:spPr bwMode="auto">
          <a:xfrm>
            <a:off x="2776595" y="4853508"/>
            <a:ext cx="158164" cy="158164"/>
          </a:xfrm>
          <a:custGeom>
            <a:avLst/>
            <a:gdLst>
              <a:gd name="T0" fmla="*/ 65 w 84"/>
              <a:gd name="T1" fmla="*/ 0 h 84"/>
              <a:gd name="T2" fmla="*/ 56 w 84"/>
              <a:gd name="T3" fmla="*/ 10 h 84"/>
              <a:gd name="T4" fmla="*/ 46 w 84"/>
              <a:gd name="T5" fmla="*/ 8 h 84"/>
              <a:gd name="T6" fmla="*/ 16 w 84"/>
              <a:gd name="T7" fmla="*/ 38 h 84"/>
              <a:gd name="T8" fmla="*/ 18 w 84"/>
              <a:gd name="T9" fmla="*/ 48 h 84"/>
              <a:gd name="T10" fmla="*/ 1 w 84"/>
              <a:gd name="T11" fmla="*/ 65 h 84"/>
              <a:gd name="T12" fmla="*/ 0 w 84"/>
              <a:gd name="T13" fmla="*/ 66 h 84"/>
              <a:gd name="T14" fmla="*/ 0 w 84"/>
              <a:gd name="T15" fmla="*/ 82 h 84"/>
              <a:gd name="T16" fmla="*/ 2 w 84"/>
              <a:gd name="T17" fmla="*/ 84 h 84"/>
              <a:gd name="T18" fmla="*/ 18 w 84"/>
              <a:gd name="T19" fmla="*/ 84 h 84"/>
              <a:gd name="T20" fmla="*/ 19 w 84"/>
              <a:gd name="T21" fmla="*/ 83 h 84"/>
              <a:gd name="T22" fmla="*/ 36 w 84"/>
              <a:gd name="T23" fmla="*/ 66 h 84"/>
              <a:gd name="T24" fmla="*/ 46 w 84"/>
              <a:gd name="T25" fmla="*/ 68 h 84"/>
              <a:gd name="T26" fmla="*/ 76 w 84"/>
              <a:gd name="T27" fmla="*/ 38 h 84"/>
              <a:gd name="T28" fmla="*/ 74 w 84"/>
              <a:gd name="T29" fmla="*/ 28 h 84"/>
              <a:gd name="T30" fmla="*/ 84 w 84"/>
              <a:gd name="T31" fmla="*/ 19 h 84"/>
              <a:gd name="T32" fmla="*/ 65 w 84"/>
              <a:gd name="T33" fmla="*/ 0 h 84"/>
              <a:gd name="T34" fmla="*/ 14 w 84"/>
              <a:gd name="T35" fmla="*/ 72 h 84"/>
              <a:gd name="T36" fmla="*/ 12 w 84"/>
              <a:gd name="T37" fmla="*/ 70 h 84"/>
              <a:gd name="T38" fmla="*/ 14 w 84"/>
              <a:gd name="T39" fmla="*/ 68 h 84"/>
              <a:gd name="T40" fmla="*/ 16 w 84"/>
              <a:gd name="T41" fmla="*/ 70 h 84"/>
              <a:gd name="T42" fmla="*/ 14 w 84"/>
              <a:gd name="T43" fmla="*/ 72 h 84"/>
              <a:gd name="T44" fmla="*/ 20 w 84"/>
              <a:gd name="T45" fmla="*/ 66 h 84"/>
              <a:gd name="T46" fmla="*/ 18 w 84"/>
              <a:gd name="T47" fmla="*/ 64 h 84"/>
              <a:gd name="T48" fmla="*/ 20 w 84"/>
              <a:gd name="T49" fmla="*/ 62 h 84"/>
              <a:gd name="T50" fmla="*/ 22 w 84"/>
              <a:gd name="T51" fmla="*/ 64 h 84"/>
              <a:gd name="T52" fmla="*/ 20 w 84"/>
              <a:gd name="T53" fmla="*/ 66 h 84"/>
              <a:gd name="T54" fmla="*/ 46 w 84"/>
              <a:gd name="T55" fmla="*/ 64 h 84"/>
              <a:gd name="T56" fmla="*/ 20 w 84"/>
              <a:gd name="T57" fmla="*/ 38 h 84"/>
              <a:gd name="T58" fmla="*/ 46 w 84"/>
              <a:gd name="T59" fmla="*/ 12 h 84"/>
              <a:gd name="T60" fmla="*/ 72 w 84"/>
              <a:gd name="T61" fmla="*/ 38 h 84"/>
              <a:gd name="T62" fmla="*/ 46 w 84"/>
              <a:gd name="T63" fmla="*/ 6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4" h="84">
                <a:moveTo>
                  <a:pt x="65" y="0"/>
                </a:moveTo>
                <a:cubicBezTo>
                  <a:pt x="56" y="10"/>
                  <a:pt x="56" y="10"/>
                  <a:pt x="56" y="10"/>
                </a:cubicBezTo>
                <a:cubicBezTo>
                  <a:pt x="53" y="9"/>
                  <a:pt x="49" y="8"/>
                  <a:pt x="46" y="8"/>
                </a:cubicBezTo>
                <a:cubicBezTo>
                  <a:pt x="29" y="8"/>
                  <a:pt x="16" y="21"/>
                  <a:pt x="16" y="38"/>
                </a:cubicBezTo>
                <a:cubicBezTo>
                  <a:pt x="16" y="41"/>
                  <a:pt x="17" y="45"/>
                  <a:pt x="18" y="48"/>
                </a:cubicBezTo>
                <a:cubicBezTo>
                  <a:pt x="1" y="65"/>
                  <a:pt x="1" y="65"/>
                  <a:pt x="1" y="65"/>
                </a:cubicBezTo>
                <a:cubicBezTo>
                  <a:pt x="0" y="65"/>
                  <a:pt x="0" y="65"/>
                  <a:pt x="0" y="66"/>
                </a:cubicBezTo>
                <a:cubicBezTo>
                  <a:pt x="0" y="82"/>
                  <a:pt x="0" y="82"/>
                  <a:pt x="0" y="82"/>
                </a:cubicBezTo>
                <a:cubicBezTo>
                  <a:pt x="0" y="83"/>
                  <a:pt x="1" y="84"/>
                  <a:pt x="2" y="84"/>
                </a:cubicBezTo>
                <a:cubicBezTo>
                  <a:pt x="18" y="84"/>
                  <a:pt x="18" y="84"/>
                  <a:pt x="18" y="84"/>
                </a:cubicBezTo>
                <a:cubicBezTo>
                  <a:pt x="19" y="84"/>
                  <a:pt x="19" y="84"/>
                  <a:pt x="19" y="83"/>
                </a:cubicBezTo>
                <a:cubicBezTo>
                  <a:pt x="36" y="66"/>
                  <a:pt x="36" y="66"/>
                  <a:pt x="36" y="66"/>
                </a:cubicBezTo>
                <a:cubicBezTo>
                  <a:pt x="39" y="67"/>
                  <a:pt x="43" y="68"/>
                  <a:pt x="46" y="68"/>
                </a:cubicBezTo>
                <a:cubicBezTo>
                  <a:pt x="63" y="68"/>
                  <a:pt x="76" y="55"/>
                  <a:pt x="76" y="38"/>
                </a:cubicBezTo>
                <a:cubicBezTo>
                  <a:pt x="76" y="35"/>
                  <a:pt x="75" y="31"/>
                  <a:pt x="74" y="28"/>
                </a:cubicBezTo>
                <a:cubicBezTo>
                  <a:pt x="84" y="19"/>
                  <a:pt x="84" y="19"/>
                  <a:pt x="84" y="19"/>
                </a:cubicBezTo>
                <a:lnTo>
                  <a:pt x="65" y="0"/>
                </a:lnTo>
                <a:close/>
                <a:moveTo>
                  <a:pt x="14" y="72"/>
                </a:moveTo>
                <a:cubicBezTo>
                  <a:pt x="13" y="72"/>
                  <a:pt x="12" y="71"/>
                  <a:pt x="12" y="70"/>
                </a:cubicBezTo>
                <a:cubicBezTo>
                  <a:pt x="12" y="69"/>
                  <a:pt x="13" y="68"/>
                  <a:pt x="14" y="68"/>
                </a:cubicBezTo>
                <a:cubicBezTo>
                  <a:pt x="15" y="68"/>
                  <a:pt x="16" y="69"/>
                  <a:pt x="16" y="70"/>
                </a:cubicBezTo>
                <a:cubicBezTo>
                  <a:pt x="16" y="71"/>
                  <a:pt x="15" y="72"/>
                  <a:pt x="14" y="72"/>
                </a:cubicBezTo>
                <a:close/>
                <a:moveTo>
                  <a:pt x="20" y="66"/>
                </a:moveTo>
                <a:cubicBezTo>
                  <a:pt x="19" y="66"/>
                  <a:pt x="18" y="65"/>
                  <a:pt x="18" y="64"/>
                </a:cubicBezTo>
                <a:cubicBezTo>
                  <a:pt x="18" y="63"/>
                  <a:pt x="19" y="62"/>
                  <a:pt x="20" y="62"/>
                </a:cubicBezTo>
                <a:cubicBezTo>
                  <a:pt x="21" y="62"/>
                  <a:pt x="22" y="63"/>
                  <a:pt x="22" y="64"/>
                </a:cubicBezTo>
                <a:cubicBezTo>
                  <a:pt x="22" y="65"/>
                  <a:pt x="21" y="66"/>
                  <a:pt x="20" y="66"/>
                </a:cubicBezTo>
                <a:close/>
                <a:moveTo>
                  <a:pt x="46" y="64"/>
                </a:moveTo>
                <a:cubicBezTo>
                  <a:pt x="32" y="64"/>
                  <a:pt x="20" y="52"/>
                  <a:pt x="20" y="38"/>
                </a:cubicBezTo>
                <a:cubicBezTo>
                  <a:pt x="20" y="24"/>
                  <a:pt x="32" y="12"/>
                  <a:pt x="46" y="12"/>
                </a:cubicBezTo>
                <a:cubicBezTo>
                  <a:pt x="60" y="12"/>
                  <a:pt x="72" y="24"/>
                  <a:pt x="72" y="38"/>
                </a:cubicBezTo>
                <a:cubicBezTo>
                  <a:pt x="72" y="52"/>
                  <a:pt x="60" y="64"/>
                  <a:pt x="46" y="64"/>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2399"/>
          </a:p>
        </p:txBody>
      </p:sp>
      <p:grpSp>
        <p:nvGrpSpPr>
          <p:cNvPr id="135" name="3 Grupo">
            <a:extLst>
              <a:ext uri="{FF2B5EF4-FFF2-40B4-BE49-F238E27FC236}">
                <a16:creationId xmlns:a16="http://schemas.microsoft.com/office/drawing/2014/main" id="{703547CA-0908-2647-9304-726AB242EF0C}"/>
              </a:ext>
            </a:extLst>
          </p:cNvPr>
          <p:cNvGrpSpPr/>
          <p:nvPr/>
        </p:nvGrpSpPr>
        <p:grpSpPr>
          <a:xfrm>
            <a:off x="541542" y="5011672"/>
            <a:ext cx="5381185" cy="1223551"/>
            <a:chOff x="358662" y="4812986"/>
            <a:chExt cx="5381183" cy="1676738"/>
          </a:xfrm>
        </p:grpSpPr>
        <p:sp>
          <p:nvSpPr>
            <p:cNvPr id="136" name="TextBox 289">
              <a:extLst>
                <a:ext uri="{FF2B5EF4-FFF2-40B4-BE49-F238E27FC236}">
                  <a16:creationId xmlns:a16="http://schemas.microsoft.com/office/drawing/2014/main" id="{9EBE4117-10C8-554D-84A0-22262FED1AB3}"/>
                </a:ext>
              </a:extLst>
            </p:cNvPr>
            <p:cNvSpPr txBox="1"/>
            <p:nvPr/>
          </p:nvSpPr>
          <p:spPr>
            <a:xfrm>
              <a:off x="849670" y="4870400"/>
              <a:ext cx="2156345" cy="337418"/>
            </a:xfrm>
            <a:prstGeom prst="rect">
              <a:avLst/>
            </a:prstGeom>
            <a:noFill/>
          </p:spPr>
          <p:txBody>
            <a:bodyPr wrap="square" lIns="0" tIns="0" rIns="0" bIns="0" rtlCol="0">
              <a:spAutoFit/>
            </a:bodyPr>
            <a:lstStyle/>
            <a:p>
              <a:r>
                <a:rPr lang="es-GT" sz="1600" b="1" dirty="0">
                  <a:solidFill>
                    <a:schemeClr val="tx2"/>
                  </a:solidFill>
                  <a:latin typeface="Ebrima" panose="02000000000000000000" pitchFamily="2" charset="0"/>
                  <a:ea typeface="Ebrima" panose="02000000000000000000" pitchFamily="2" charset="0"/>
                  <a:cs typeface="Ebrima" panose="02000000000000000000" pitchFamily="2" charset="0"/>
                </a:rPr>
                <a:t>¿A quién se entrega?</a:t>
              </a:r>
            </a:p>
          </p:txBody>
        </p:sp>
        <p:sp>
          <p:nvSpPr>
            <p:cNvPr id="137" name="92 Rectángulo">
              <a:extLst>
                <a:ext uri="{FF2B5EF4-FFF2-40B4-BE49-F238E27FC236}">
                  <a16:creationId xmlns:a16="http://schemas.microsoft.com/office/drawing/2014/main" id="{D579D21C-C644-8F43-9982-18DD9033066D}"/>
                </a:ext>
              </a:extLst>
            </p:cNvPr>
            <p:cNvSpPr/>
            <p:nvPr/>
          </p:nvSpPr>
          <p:spPr>
            <a:xfrm>
              <a:off x="802656" y="5350937"/>
              <a:ext cx="4937189" cy="1138787"/>
            </a:xfrm>
            <a:prstGeom prst="rect">
              <a:avLst/>
            </a:prstGeom>
          </p:spPr>
          <p:txBody>
            <a:bodyPr wrap="square">
              <a:spAutoFit/>
            </a:bodyPr>
            <a:lstStyle/>
            <a:p>
              <a:r>
                <a:rPr lang="es-ES" sz="1600" b="1" dirty="0">
                  <a:solidFill>
                    <a:schemeClr val="tx2"/>
                  </a:solidFill>
                </a:rPr>
                <a:t>POBLACIÓN OBJETIVO: </a:t>
              </a:r>
              <a:r>
                <a:rPr lang="es-ES" sz="1600" dirty="0">
                  <a:solidFill>
                    <a:schemeClr val="tx2"/>
                  </a:solidFill>
                </a:rPr>
                <a:t>Población en general</a:t>
              </a:r>
            </a:p>
            <a:p>
              <a:r>
                <a:rPr lang="es-ES" sz="1600" b="1" dirty="0">
                  <a:solidFill>
                    <a:schemeClr val="tx2"/>
                  </a:solidFill>
                </a:rPr>
                <a:t>POBLACIÓN BENEFICIADA: </a:t>
              </a:r>
              <a:r>
                <a:rPr lang="es-ES" sz="1600" dirty="0">
                  <a:solidFill>
                    <a:schemeClr val="tx2"/>
                  </a:solidFill>
                </a:rPr>
                <a:t>Población en general</a:t>
              </a:r>
            </a:p>
            <a:p>
              <a:r>
                <a:rPr lang="es-ES" sz="1600" b="1" dirty="0">
                  <a:solidFill>
                    <a:schemeClr val="tx2"/>
                  </a:solidFill>
                </a:rPr>
                <a:t>CANTIDAD: </a:t>
              </a:r>
              <a:r>
                <a:rPr lang="es-ES" sz="1600" dirty="0">
                  <a:solidFill>
                    <a:schemeClr val="tx2"/>
                  </a:solidFill>
                </a:rPr>
                <a:t>1,000 beneficiarios</a:t>
              </a:r>
              <a:endParaRPr lang="es-GT" sz="1600" dirty="0">
                <a:solidFill>
                  <a:schemeClr val="tx2"/>
                </a:solidFill>
              </a:endParaRPr>
            </a:p>
          </p:txBody>
        </p:sp>
        <p:pic>
          <p:nvPicPr>
            <p:cNvPr id="138" name="93 Imagen">
              <a:extLst>
                <a:ext uri="{FF2B5EF4-FFF2-40B4-BE49-F238E27FC236}">
                  <a16:creationId xmlns:a16="http://schemas.microsoft.com/office/drawing/2014/main" id="{397E2A10-F9A8-5F4E-8189-8E07A88AE2DF}"/>
                </a:ext>
              </a:extLst>
            </p:cNvPr>
            <p:cNvPicPr>
              <a:picLocks noChangeAspect="1"/>
            </p:cNvPicPr>
            <p:nvPr/>
          </p:nvPicPr>
          <p:blipFill>
            <a:blip r:embed="rId6"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58662" y="4812986"/>
              <a:ext cx="364490" cy="537951"/>
            </a:xfrm>
            <a:prstGeom prst="rect">
              <a:avLst/>
            </a:prstGeom>
          </p:spPr>
        </p:pic>
      </p:grpSp>
    </p:spTree>
    <p:extLst>
      <p:ext uri="{BB962C8B-B14F-4D97-AF65-F5344CB8AC3E}">
        <p14:creationId xmlns:p14="http://schemas.microsoft.com/office/powerpoint/2010/main" val="911711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8 Redondear rectángulo de esquina diagonal">
            <a:extLst>
              <a:ext uri="{FF2B5EF4-FFF2-40B4-BE49-F238E27FC236}">
                <a16:creationId xmlns:a16="http://schemas.microsoft.com/office/drawing/2014/main" id="{30DF903B-6154-4341-9E04-5EDCDCCE44C0}"/>
              </a:ext>
            </a:extLst>
          </p:cNvPr>
          <p:cNvSpPr/>
          <p:nvPr/>
        </p:nvSpPr>
        <p:spPr>
          <a:xfrm>
            <a:off x="300630" y="4913966"/>
            <a:ext cx="5981554" cy="1373624"/>
          </a:xfrm>
          <a:prstGeom prst="round2DiagRect">
            <a:avLst/>
          </a:prstGeom>
          <a:noFill/>
          <a:ln>
            <a:solidFill>
              <a:schemeClr val="tx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s-GT" sz="2399"/>
          </a:p>
        </p:txBody>
      </p:sp>
      <p:sp>
        <p:nvSpPr>
          <p:cNvPr id="3" name="Rectangle 38">
            <a:extLst>
              <a:ext uri="{FF2B5EF4-FFF2-40B4-BE49-F238E27FC236}">
                <a16:creationId xmlns:a16="http://schemas.microsoft.com/office/drawing/2014/main" id="{EEA91907-83FD-E543-9BA6-9CE6C1C24CE6}"/>
              </a:ext>
            </a:extLst>
          </p:cNvPr>
          <p:cNvSpPr/>
          <p:nvPr/>
        </p:nvSpPr>
        <p:spPr>
          <a:xfrm>
            <a:off x="323687" y="1137829"/>
            <a:ext cx="3096345" cy="3553458"/>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4" name="Group 14">
            <a:extLst>
              <a:ext uri="{FF2B5EF4-FFF2-40B4-BE49-F238E27FC236}">
                <a16:creationId xmlns:a16="http://schemas.microsoft.com/office/drawing/2014/main" id="{8763E8EC-4E28-0F48-AABF-9847B9AF9191}"/>
              </a:ext>
            </a:extLst>
          </p:cNvPr>
          <p:cNvGrpSpPr/>
          <p:nvPr/>
        </p:nvGrpSpPr>
        <p:grpSpPr>
          <a:xfrm>
            <a:off x="493624" y="1164104"/>
            <a:ext cx="2754605" cy="3520315"/>
            <a:chOff x="418793" y="1057178"/>
            <a:chExt cx="2279155" cy="3416230"/>
          </a:xfrm>
        </p:grpSpPr>
        <p:grpSp>
          <p:nvGrpSpPr>
            <p:cNvPr id="5" name="Group 11">
              <a:extLst>
                <a:ext uri="{FF2B5EF4-FFF2-40B4-BE49-F238E27FC236}">
                  <a16:creationId xmlns:a16="http://schemas.microsoft.com/office/drawing/2014/main" id="{18C78CF8-6F70-DD4E-8798-E132F5A0F68F}"/>
                </a:ext>
              </a:extLst>
            </p:cNvPr>
            <p:cNvGrpSpPr/>
            <p:nvPr/>
          </p:nvGrpSpPr>
          <p:grpSpPr>
            <a:xfrm>
              <a:off x="418793" y="1057178"/>
              <a:ext cx="2268774" cy="727786"/>
              <a:chOff x="418793" y="760516"/>
              <a:chExt cx="2268774" cy="727786"/>
            </a:xfrm>
          </p:grpSpPr>
          <p:sp>
            <p:nvSpPr>
              <p:cNvPr id="10" name="TextBox 80">
                <a:extLst>
                  <a:ext uri="{FF2B5EF4-FFF2-40B4-BE49-F238E27FC236}">
                    <a16:creationId xmlns:a16="http://schemas.microsoft.com/office/drawing/2014/main" id="{0A431FDE-B70B-8D4D-AFE0-D135AA8DADD8}"/>
                  </a:ext>
                </a:extLst>
              </p:cNvPr>
              <p:cNvSpPr txBox="1"/>
              <p:nvPr/>
            </p:nvSpPr>
            <p:spPr>
              <a:xfrm>
                <a:off x="685018" y="1309096"/>
                <a:ext cx="1851787" cy="179206"/>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p:txBody>
          </p:sp>
          <p:sp>
            <p:nvSpPr>
              <p:cNvPr id="11" name="Freeform: Shape 40">
                <a:extLst>
                  <a:ext uri="{FF2B5EF4-FFF2-40B4-BE49-F238E27FC236}">
                    <a16:creationId xmlns:a16="http://schemas.microsoft.com/office/drawing/2014/main" id="{E02F26BC-3463-1041-8F17-D1E1B83184F4}"/>
                  </a:ext>
                </a:extLst>
              </p:cNvPr>
              <p:cNvSpPr/>
              <p:nvPr/>
            </p:nvSpPr>
            <p:spPr>
              <a:xfrm>
                <a:off x="418793" y="760516"/>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Prioridad Estratégica </a:t>
                </a:r>
              </a:p>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K’atun 2032</a:t>
                </a:r>
              </a:p>
            </p:txBody>
          </p:sp>
        </p:grpSp>
        <p:grpSp>
          <p:nvGrpSpPr>
            <p:cNvPr id="6" name="Group 13">
              <a:extLst>
                <a:ext uri="{FF2B5EF4-FFF2-40B4-BE49-F238E27FC236}">
                  <a16:creationId xmlns:a16="http://schemas.microsoft.com/office/drawing/2014/main" id="{B00B1BBB-8E13-B04B-8A8C-11456379E805}"/>
                </a:ext>
              </a:extLst>
            </p:cNvPr>
            <p:cNvGrpSpPr/>
            <p:nvPr/>
          </p:nvGrpSpPr>
          <p:grpSpPr>
            <a:xfrm>
              <a:off x="433136" y="1992817"/>
              <a:ext cx="2264812" cy="1040075"/>
              <a:chOff x="433136" y="1741836"/>
              <a:chExt cx="2264812" cy="1040075"/>
            </a:xfrm>
          </p:grpSpPr>
          <p:sp>
            <p:nvSpPr>
              <p:cNvPr id="8" name="TextBox 86">
                <a:extLst>
                  <a:ext uri="{FF2B5EF4-FFF2-40B4-BE49-F238E27FC236}">
                    <a16:creationId xmlns:a16="http://schemas.microsoft.com/office/drawing/2014/main" id="{CCD4E276-5882-614B-BE5D-4D46BDAE0DAA}"/>
                  </a:ext>
                </a:extLst>
              </p:cNvPr>
              <p:cNvSpPr txBox="1"/>
              <p:nvPr/>
            </p:nvSpPr>
            <p:spPr>
              <a:xfrm>
                <a:off x="640508" y="2244293"/>
                <a:ext cx="2057440" cy="537618"/>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Seguridad alimentaria y nutricional, salud integral y educación de calidad</a:t>
                </a:r>
                <a:endParaRPr lang="es-GT" sz="1200" dirty="0">
                  <a:latin typeface="Arial" panose="020B0604020202020204" pitchFamily="34" charset="0"/>
                  <a:cs typeface="Arial" panose="020B0604020202020204" pitchFamily="34" charset="0"/>
                </a:endParaRPr>
              </a:p>
            </p:txBody>
          </p:sp>
          <p:sp>
            <p:nvSpPr>
              <p:cNvPr id="9" name="Freeform: Shape 43">
                <a:extLst>
                  <a:ext uri="{FF2B5EF4-FFF2-40B4-BE49-F238E27FC236}">
                    <a16:creationId xmlns:a16="http://schemas.microsoft.com/office/drawing/2014/main" id="{4FEE9DDD-169C-2748-9B41-BE92B87E0AF8}"/>
                  </a:ext>
                </a:extLst>
              </p:cNvPr>
              <p:cNvSpPr/>
              <p:nvPr/>
            </p:nvSpPr>
            <p:spPr>
              <a:xfrm>
                <a:off x="433136" y="1741836"/>
                <a:ext cx="2210601"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Presidencial</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grpSp>
        <p:sp>
          <p:nvSpPr>
            <p:cNvPr id="7" name="Freeform 67">
              <a:extLst>
                <a:ext uri="{FF2B5EF4-FFF2-40B4-BE49-F238E27FC236}">
                  <a16:creationId xmlns:a16="http://schemas.microsoft.com/office/drawing/2014/main" id="{243E3823-2B85-864C-A0A4-674A6C414B00}"/>
                </a:ext>
              </a:extLst>
            </p:cNvPr>
            <p:cNvSpPr>
              <a:spLocks noEditPoints="1"/>
            </p:cNvSpPr>
            <p:nvPr/>
          </p:nvSpPr>
          <p:spPr bwMode="auto">
            <a:xfrm>
              <a:off x="2487252" y="4317610"/>
              <a:ext cx="156484" cy="155798"/>
            </a:xfrm>
            <a:custGeom>
              <a:avLst/>
              <a:gdLst>
                <a:gd name="T0" fmla="*/ 76 w 96"/>
                <a:gd name="T1" fmla="*/ 13 h 96"/>
                <a:gd name="T2" fmla="*/ 61 w 96"/>
                <a:gd name="T3" fmla="*/ 15 h 96"/>
                <a:gd name="T4" fmla="*/ 60 w 96"/>
                <a:gd name="T5" fmla="*/ 17 h 96"/>
                <a:gd name="T6" fmla="*/ 44 w 96"/>
                <a:gd name="T7" fmla="*/ 32 h 96"/>
                <a:gd name="T8" fmla="*/ 42 w 96"/>
                <a:gd name="T9" fmla="*/ 0 h 96"/>
                <a:gd name="T10" fmla="*/ 16 w 96"/>
                <a:gd name="T11" fmla="*/ 2 h 96"/>
                <a:gd name="T12" fmla="*/ 2 w 96"/>
                <a:gd name="T13" fmla="*/ 12 h 96"/>
                <a:gd name="T14" fmla="*/ 0 w 96"/>
                <a:gd name="T15" fmla="*/ 94 h 96"/>
                <a:gd name="T16" fmla="*/ 18 w 96"/>
                <a:gd name="T17" fmla="*/ 96 h 96"/>
                <a:gd name="T18" fmla="*/ 66 w 96"/>
                <a:gd name="T19" fmla="*/ 96 h 96"/>
                <a:gd name="T20" fmla="*/ 68 w 96"/>
                <a:gd name="T21" fmla="*/ 48 h 96"/>
                <a:gd name="T22" fmla="*/ 82 w 96"/>
                <a:gd name="T23" fmla="*/ 96 h 96"/>
                <a:gd name="T24" fmla="*/ 94 w 96"/>
                <a:gd name="T25" fmla="*/ 93 h 96"/>
                <a:gd name="T26" fmla="*/ 12 w 96"/>
                <a:gd name="T27" fmla="*/ 82 h 96"/>
                <a:gd name="T28" fmla="*/ 8 w 96"/>
                <a:gd name="T29" fmla="*/ 82 h 96"/>
                <a:gd name="T30" fmla="*/ 10 w 96"/>
                <a:gd name="T31" fmla="*/ 24 h 96"/>
                <a:gd name="T32" fmla="*/ 12 w 96"/>
                <a:gd name="T33" fmla="*/ 82 h 96"/>
                <a:gd name="T34" fmla="*/ 30 w 96"/>
                <a:gd name="T35" fmla="*/ 8 h 96"/>
                <a:gd name="T36" fmla="*/ 32 w 96"/>
                <a:gd name="T37" fmla="*/ 62 h 96"/>
                <a:gd name="T38" fmla="*/ 28 w 96"/>
                <a:gd name="T39" fmla="*/ 62 h 96"/>
                <a:gd name="T40" fmla="*/ 36 w 96"/>
                <a:gd name="T41" fmla="*/ 86 h 96"/>
                <a:gd name="T42" fmla="*/ 26 w 96"/>
                <a:gd name="T43" fmla="*/ 88 h 96"/>
                <a:gd name="T44" fmla="*/ 24 w 96"/>
                <a:gd name="T45" fmla="*/ 70 h 96"/>
                <a:gd name="T46" fmla="*/ 34 w 96"/>
                <a:gd name="T47" fmla="*/ 68 h 96"/>
                <a:gd name="T48" fmla="*/ 36 w 96"/>
                <a:gd name="T49" fmla="*/ 86 h 96"/>
                <a:gd name="T50" fmla="*/ 54 w 96"/>
                <a:gd name="T51" fmla="*/ 40 h 96"/>
                <a:gd name="T52" fmla="*/ 56 w 96"/>
                <a:gd name="T53" fmla="*/ 78 h 96"/>
                <a:gd name="T54" fmla="*/ 52 w 96"/>
                <a:gd name="T55" fmla="*/ 78 h 96"/>
                <a:gd name="T56" fmla="*/ 58 w 96"/>
                <a:gd name="T57" fmla="*/ 88 h 96"/>
                <a:gd name="T58" fmla="*/ 48 w 96"/>
                <a:gd name="T59" fmla="*/ 86 h 96"/>
                <a:gd name="T60" fmla="*/ 58 w 96"/>
                <a:gd name="T61" fmla="*/ 84 h 96"/>
                <a:gd name="T62" fmla="*/ 58 w 96"/>
                <a:gd name="T63"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96">
                  <a:moveTo>
                    <a:pt x="96" y="90"/>
                  </a:moveTo>
                  <a:cubicBezTo>
                    <a:pt x="76" y="13"/>
                    <a:pt x="76" y="13"/>
                    <a:pt x="76" y="13"/>
                  </a:cubicBezTo>
                  <a:cubicBezTo>
                    <a:pt x="75" y="12"/>
                    <a:pt x="74" y="11"/>
                    <a:pt x="73" y="12"/>
                  </a:cubicBezTo>
                  <a:cubicBezTo>
                    <a:pt x="61" y="15"/>
                    <a:pt x="61" y="15"/>
                    <a:pt x="61" y="15"/>
                  </a:cubicBezTo>
                  <a:cubicBezTo>
                    <a:pt x="61" y="15"/>
                    <a:pt x="61" y="15"/>
                    <a:pt x="60" y="16"/>
                  </a:cubicBezTo>
                  <a:cubicBezTo>
                    <a:pt x="60" y="16"/>
                    <a:pt x="60" y="17"/>
                    <a:pt x="60" y="17"/>
                  </a:cubicBezTo>
                  <a:cubicBezTo>
                    <a:pt x="64" y="32"/>
                    <a:pt x="64" y="32"/>
                    <a:pt x="64" y="32"/>
                  </a:cubicBezTo>
                  <a:cubicBezTo>
                    <a:pt x="44" y="32"/>
                    <a:pt x="44" y="32"/>
                    <a:pt x="44" y="32"/>
                  </a:cubicBezTo>
                  <a:cubicBezTo>
                    <a:pt x="44" y="2"/>
                    <a:pt x="44" y="2"/>
                    <a:pt x="44" y="2"/>
                  </a:cubicBezTo>
                  <a:cubicBezTo>
                    <a:pt x="44" y="1"/>
                    <a:pt x="43" y="0"/>
                    <a:pt x="42" y="0"/>
                  </a:cubicBezTo>
                  <a:cubicBezTo>
                    <a:pt x="18" y="0"/>
                    <a:pt x="18" y="0"/>
                    <a:pt x="18" y="0"/>
                  </a:cubicBezTo>
                  <a:cubicBezTo>
                    <a:pt x="17" y="0"/>
                    <a:pt x="16" y="1"/>
                    <a:pt x="16" y="2"/>
                  </a:cubicBezTo>
                  <a:cubicBezTo>
                    <a:pt x="16" y="12"/>
                    <a:pt x="16" y="12"/>
                    <a:pt x="16" y="12"/>
                  </a:cubicBezTo>
                  <a:cubicBezTo>
                    <a:pt x="2" y="12"/>
                    <a:pt x="2" y="12"/>
                    <a:pt x="2" y="12"/>
                  </a:cubicBezTo>
                  <a:cubicBezTo>
                    <a:pt x="1" y="12"/>
                    <a:pt x="0" y="13"/>
                    <a:pt x="0" y="14"/>
                  </a:cubicBezTo>
                  <a:cubicBezTo>
                    <a:pt x="0" y="94"/>
                    <a:pt x="0" y="94"/>
                    <a:pt x="0" y="94"/>
                  </a:cubicBezTo>
                  <a:cubicBezTo>
                    <a:pt x="0" y="95"/>
                    <a:pt x="1" y="96"/>
                    <a:pt x="2" y="96"/>
                  </a:cubicBezTo>
                  <a:cubicBezTo>
                    <a:pt x="18" y="96"/>
                    <a:pt x="18" y="96"/>
                    <a:pt x="18" y="96"/>
                  </a:cubicBezTo>
                  <a:cubicBezTo>
                    <a:pt x="42" y="96"/>
                    <a:pt x="42" y="96"/>
                    <a:pt x="42" y="96"/>
                  </a:cubicBezTo>
                  <a:cubicBezTo>
                    <a:pt x="66" y="96"/>
                    <a:pt x="66" y="96"/>
                    <a:pt x="66" y="96"/>
                  </a:cubicBezTo>
                  <a:cubicBezTo>
                    <a:pt x="67" y="96"/>
                    <a:pt x="68" y="95"/>
                    <a:pt x="68" y="94"/>
                  </a:cubicBezTo>
                  <a:cubicBezTo>
                    <a:pt x="68" y="48"/>
                    <a:pt x="68" y="48"/>
                    <a:pt x="68" y="48"/>
                  </a:cubicBezTo>
                  <a:cubicBezTo>
                    <a:pt x="80" y="94"/>
                    <a:pt x="80" y="94"/>
                    <a:pt x="80" y="94"/>
                  </a:cubicBezTo>
                  <a:cubicBezTo>
                    <a:pt x="80" y="95"/>
                    <a:pt x="81" y="96"/>
                    <a:pt x="82" y="96"/>
                  </a:cubicBezTo>
                  <a:cubicBezTo>
                    <a:pt x="82" y="96"/>
                    <a:pt x="82" y="96"/>
                    <a:pt x="82" y="96"/>
                  </a:cubicBezTo>
                  <a:cubicBezTo>
                    <a:pt x="94" y="93"/>
                    <a:pt x="94" y="93"/>
                    <a:pt x="94" y="93"/>
                  </a:cubicBezTo>
                  <a:cubicBezTo>
                    <a:pt x="95" y="93"/>
                    <a:pt x="96" y="92"/>
                    <a:pt x="96" y="90"/>
                  </a:cubicBezTo>
                  <a:close/>
                  <a:moveTo>
                    <a:pt x="12" y="82"/>
                  </a:moveTo>
                  <a:cubicBezTo>
                    <a:pt x="12" y="83"/>
                    <a:pt x="11" y="84"/>
                    <a:pt x="10" y="84"/>
                  </a:cubicBezTo>
                  <a:cubicBezTo>
                    <a:pt x="9" y="84"/>
                    <a:pt x="8" y="83"/>
                    <a:pt x="8" y="82"/>
                  </a:cubicBezTo>
                  <a:cubicBezTo>
                    <a:pt x="8" y="26"/>
                    <a:pt x="8" y="26"/>
                    <a:pt x="8" y="26"/>
                  </a:cubicBezTo>
                  <a:cubicBezTo>
                    <a:pt x="8" y="25"/>
                    <a:pt x="9" y="24"/>
                    <a:pt x="10" y="24"/>
                  </a:cubicBezTo>
                  <a:cubicBezTo>
                    <a:pt x="11" y="24"/>
                    <a:pt x="12" y="25"/>
                    <a:pt x="12" y="26"/>
                  </a:cubicBezTo>
                  <a:lnTo>
                    <a:pt x="12" y="82"/>
                  </a:lnTo>
                  <a:close/>
                  <a:moveTo>
                    <a:pt x="28" y="10"/>
                  </a:moveTo>
                  <a:cubicBezTo>
                    <a:pt x="28" y="9"/>
                    <a:pt x="29" y="8"/>
                    <a:pt x="30" y="8"/>
                  </a:cubicBezTo>
                  <a:cubicBezTo>
                    <a:pt x="31" y="8"/>
                    <a:pt x="32" y="9"/>
                    <a:pt x="32" y="10"/>
                  </a:cubicBezTo>
                  <a:cubicBezTo>
                    <a:pt x="32" y="62"/>
                    <a:pt x="32" y="62"/>
                    <a:pt x="32" y="62"/>
                  </a:cubicBezTo>
                  <a:cubicBezTo>
                    <a:pt x="32" y="63"/>
                    <a:pt x="31" y="64"/>
                    <a:pt x="30" y="64"/>
                  </a:cubicBezTo>
                  <a:cubicBezTo>
                    <a:pt x="29" y="64"/>
                    <a:pt x="28" y="63"/>
                    <a:pt x="28" y="62"/>
                  </a:cubicBezTo>
                  <a:lnTo>
                    <a:pt x="28" y="10"/>
                  </a:lnTo>
                  <a:close/>
                  <a:moveTo>
                    <a:pt x="36" y="86"/>
                  </a:moveTo>
                  <a:cubicBezTo>
                    <a:pt x="36" y="87"/>
                    <a:pt x="35" y="88"/>
                    <a:pt x="34" y="88"/>
                  </a:cubicBezTo>
                  <a:cubicBezTo>
                    <a:pt x="26" y="88"/>
                    <a:pt x="26" y="88"/>
                    <a:pt x="26" y="88"/>
                  </a:cubicBezTo>
                  <a:cubicBezTo>
                    <a:pt x="25" y="88"/>
                    <a:pt x="24" y="87"/>
                    <a:pt x="24" y="86"/>
                  </a:cubicBezTo>
                  <a:cubicBezTo>
                    <a:pt x="24" y="70"/>
                    <a:pt x="24" y="70"/>
                    <a:pt x="24" y="70"/>
                  </a:cubicBezTo>
                  <a:cubicBezTo>
                    <a:pt x="24" y="69"/>
                    <a:pt x="25" y="68"/>
                    <a:pt x="26" y="68"/>
                  </a:cubicBezTo>
                  <a:cubicBezTo>
                    <a:pt x="34" y="68"/>
                    <a:pt x="34" y="68"/>
                    <a:pt x="34" y="68"/>
                  </a:cubicBezTo>
                  <a:cubicBezTo>
                    <a:pt x="35" y="68"/>
                    <a:pt x="36" y="69"/>
                    <a:pt x="36" y="70"/>
                  </a:cubicBezTo>
                  <a:lnTo>
                    <a:pt x="36" y="86"/>
                  </a:lnTo>
                  <a:close/>
                  <a:moveTo>
                    <a:pt x="52" y="42"/>
                  </a:moveTo>
                  <a:cubicBezTo>
                    <a:pt x="52" y="41"/>
                    <a:pt x="53" y="40"/>
                    <a:pt x="54" y="40"/>
                  </a:cubicBezTo>
                  <a:cubicBezTo>
                    <a:pt x="55" y="40"/>
                    <a:pt x="56" y="41"/>
                    <a:pt x="56" y="42"/>
                  </a:cubicBezTo>
                  <a:cubicBezTo>
                    <a:pt x="56" y="78"/>
                    <a:pt x="56" y="78"/>
                    <a:pt x="56" y="78"/>
                  </a:cubicBezTo>
                  <a:cubicBezTo>
                    <a:pt x="56" y="79"/>
                    <a:pt x="55" y="80"/>
                    <a:pt x="54" y="80"/>
                  </a:cubicBezTo>
                  <a:cubicBezTo>
                    <a:pt x="53" y="80"/>
                    <a:pt x="52" y="79"/>
                    <a:pt x="52" y="78"/>
                  </a:cubicBezTo>
                  <a:lnTo>
                    <a:pt x="52" y="42"/>
                  </a:lnTo>
                  <a:close/>
                  <a:moveTo>
                    <a:pt x="58" y="88"/>
                  </a:moveTo>
                  <a:cubicBezTo>
                    <a:pt x="50" y="88"/>
                    <a:pt x="50" y="88"/>
                    <a:pt x="50" y="88"/>
                  </a:cubicBezTo>
                  <a:cubicBezTo>
                    <a:pt x="49" y="88"/>
                    <a:pt x="48" y="87"/>
                    <a:pt x="48" y="86"/>
                  </a:cubicBezTo>
                  <a:cubicBezTo>
                    <a:pt x="48" y="85"/>
                    <a:pt x="49" y="84"/>
                    <a:pt x="50" y="84"/>
                  </a:cubicBezTo>
                  <a:cubicBezTo>
                    <a:pt x="58" y="84"/>
                    <a:pt x="58" y="84"/>
                    <a:pt x="58" y="84"/>
                  </a:cubicBezTo>
                  <a:cubicBezTo>
                    <a:pt x="59" y="84"/>
                    <a:pt x="60" y="85"/>
                    <a:pt x="60" y="86"/>
                  </a:cubicBezTo>
                  <a:cubicBezTo>
                    <a:pt x="60" y="87"/>
                    <a:pt x="59" y="88"/>
                    <a:pt x="58" y="8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sz="2399"/>
            </a:p>
          </p:txBody>
        </p:sp>
      </p:grpSp>
      <p:sp>
        <p:nvSpPr>
          <p:cNvPr id="12" name="Title 1">
            <a:extLst>
              <a:ext uri="{FF2B5EF4-FFF2-40B4-BE49-F238E27FC236}">
                <a16:creationId xmlns:a16="http://schemas.microsoft.com/office/drawing/2014/main" id="{8D3ABEF3-BCA5-C145-9E28-3C67AB968BE2}"/>
              </a:ext>
            </a:extLst>
          </p:cNvPr>
          <p:cNvSpPr>
            <a:spLocks noGrp="1"/>
          </p:cNvSpPr>
          <p:nvPr>
            <p:ph type="title"/>
          </p:nvPr>
        </p:nvSpPr>
        <p:spPr>
          <a:xfrm>
            <a:off x="4248058" y="1480478"/>
            <a:ext cx="4624682" cy="477896"/>
          </a:xfrm>
        </p:spPr>
        <p:txBody>
          <a:bodyPr>
            <a:normAutofit fontScale="90000"/>
          </a:body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Conservación y Mantenimiento</a:t>
            </a:r>
            <a:b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b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Centro Cultural Miguel Ángel Asturias</a:t>
            </a:r>
          </a:p>
        </p:txBody>
      </p:sp>
      <p:sp>
        <p:nvSpPr>
          <p:cNvPr id="13" name="Freeform: Shape 44">
            <a:extLst>
              <a:ext uri="{FF2B5EF4-FFF2-40B4-BE49-F238E27FC236}">
                <a16:creationId xmlns:a16="http://schemas.microsoft.com/office/drawing/2014/main" id="{55FE51EA-64FA-F947-8A94-251670F52179}"/>
              </a:ext>
            </a:extLst>
          </p:cNvPr>
          <p:cNvSpPr/>
          <p:nvPr/>
        </p:nvSpPr>
        <p:spPr>
          <a:xfrm>
            <a:off x="471216" y="3365790"/>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14" name="TextBox 81">
            <a:extLst>
              <a:ext uri="{FF2B5EF4-FFF2-40B4-BE49-F238E27FC236}">
                <a16:creationId xmlns:a16="http://schemas.microsoft.com/office/drawing/2014/main" id="{38AB94EB-3B13-B546-AB81-525D9D62EC05}"/>
              </a:ext>
            </a:extLst>
          </p:cNvPr>
          <p:cNvSpPr txBox="1"/>
          <p:nvPr/>
        </p:nvSpPr>
        <p:spPr>
          <a:xfrm>
            <a:off x="752017" y="3858378"/>
            <a:ext cx="2485529" cy="738664"/>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Garantizar una educación inclusiva, equitativa y de calidad y promover oportunidades de aprendizaje durante toda  la vida para todos</a:t>
            </a:r>
            <a:endParaRPr lang="es-GT" sz="1200" dirty="0">
              <a:latin typeface="Arial" panose="020B0604020202020204" pitchFamily="34" charset="0"/>
              <a:cs typeface="Arial" panose="020B0604020202020204" pitchFamily="34" charset="0"/>
            </a:endParaRPr>
          </a:p>
        </p:txBody>
      </p:sp>
      <p:sp>
        <p:nvSpPr>
          <p:cNvPr id="15" name="Oval 135">
            <a:extLst>
              <a:ext uri="{FF2B5EF4-FFF2-40B4-BE49-F238E27FC236}">
                <a16:creationId xmlns:a16="http://schemas.microsoft.com/office/drawing/2014/main" id="{40E943E6-436F-A24F-95C3-2BB0DBE340B0}"/>
              </a:ext>
            </a:extLst>
          </p:cNvPr>
          <p:cNvSpPr/>
          <p:nvPr/>
        </p:nvSpPr>
        <p:spPr>
          <a:xfrm>
            <a:off x="556112" y="3908065"/>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solidFill>
                <a:schemeClr val="tx1">
                  <a:lumMod val="75000"/>
                  <a:lumOff val="25000"/>
                </a:schemeClr>
              </a:solidFill>
            </a:endParaRPr>
          </a:p>
        </p:txBody>
      </p:sp>
      <p:grpSp>
        <p:nvGrpSpPr>
          <p:cNvPr id="16" name="6 Grupo">
            <a:extLst>
              <a:ext uri="{FF2B5EF4-FFF2-40B4-BE49-F238E27FC236}">
                <a16:creationId xmlns:a16="http://schemas.microsoft.com/office/drawing/2014/main" id="{B9853CD6-1667-3E40-BE97-D06066BE6A3F}"/>
              </a:ext>
            </a:extLst>
          </p:cNvPr>
          <p:cNvGrpSpPr/>
          <p:nvPr/>
        </p:nvGrpSpPr>
        <p:grpSpPr>
          <a:xfrm>
            <a:off x="6523096" y="5027807"/>
            <a:ext cx="2664328" cy="1081915"/>
            <a:chOff x="6526163" y="5109986"/>
            <a:chExt cx="2664329" cy="1081916"/>
          </a:xfrm>
        </p:grpSpPr>
        <p:sp>
          <p:nvSpPr>
            <p:cNvPr id="17" name="TextBox 200">
              <a:extLst>
                <a:ext uri="{FF2B5EF4-FFF2-40B4-BE49-F238E27FC236}">
                  <a16:creationId xmlns:a16="http://schemas.microsoft.com/office/drawing/2014/main" id="{D3D3DCA9-EBDD-F94F-A200-F1A59408339A}"/>
                </a:ext>
              </a:extLst>
            </p:cNvPr>
            <p:cNvSpPr txBox="1"/>
            <p:nvPr/>
          </p:nvSpPr>
          <p:spPr>
            <a:xfrm>
              <a:off x="7142720"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18" name="TextBox 201">
              <a:extLst>
                <a:ext uri="{FF2B5EF4-FFF2-40B4-BE49-F238E27FC236}">
                  <a16:creationId xmlns:a16="http://schemas.microsoft.com/office/drawing/2014/main" id="{64FC3806-1D19-EE4B-90F1-BD3449AE3157}"/>
                </a:ext>
              </a:extLst>
            </p:cNvPr>
            <p:cNvSpPr txBox="1"/>
            <p:nvPr/>
          </p:nvSpPr>
          <p:spPr>
            <a:xfrm>
              <a:off x="6526163" y="5859503"/>
              <a:ext cx="2664329"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24.1 millones</a:t>
              </a:r>
            </a:p>
          </p:txBody>
        </p:sp>
        <p:grpSp>
          <p:nvGrpSpPr>
            <p:cNvPr id="19" name="Group 258">
              <a:extLst>
                <a:ext uri="{FF2B5EF4-FFF2-40B4-BE49-F238E27FC236}">
                  <a16:creationId xmlns:a16="http://schemas.microsoft.com/office/drawing/2014/main" id="{2D335755-1DFA-8E44-A843-04E5A84FF74A}"/>
                </a:ext>
              </a:extLst>
            </p:cNvPr>
            <p:cNvGrpSpPr/>
            <p:nvPr/>
          </p:nvGrpSpPr>
          <p:grpSpPr>
            <a:xfrm>
              <a:off x="6526163" y="5115728"/>
              <a:ext cx="531730" cy="531730"/>
              <a:chOff x="4469581" y="499171"/>
              <a:chExt cx="531730" cy="531730"/>
            </a:xfrm>
          </p:grpSpPr>
          <p:sp>
            <p:nvSpPr>
              <p:cNvPr id="20" name="Oval 259">
                <a:extLst>
                  <a:ext uri="{FF2B5EF4-FFF2-40B4-BE49-F238E27FC236}">
                    <a16:creationId xmlns:a16="http://schemas.microsoft.com/office/drawing/2014/main" id="{9E7CF43B-89B2-C048-9ADD-32D235156807}"/>
                  </a:ext>
                </a:extLst>
              </p:cNvPr>
              <p:cNvSpPr/>
              <p:nvPr/>
            </p:nvSpPr>
            <p:spPr>
              <a:xfrm>
                <a:off x="4469581" y="499171"/>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21" name="Group 260">
                <a:extLst>
                  <a:ext uri="{FF2B5EF4-FFF2-40B4-BE49-F238E27FC236}">
                    <a16:creationId xmlns:a16="http://schemas.microsoft.com/office/drawing/2014/main" id="{7B2C8EE5-044D-504B-85A4-93D59C28E676}"/>
                  </a:ext>
                </a:extLst>
              </p:cNvPr>
              <p:cNvGrpSpPr/>
              <p:nvPr/>
            </p:nvGrpSpPr>
            <p:grpSpPr>
              <a:xfrm>
                <a:off x="4619666" y="648185"/>
                <a:ext cx="224070" cy="226840"/>
                <a:chOff x="1000126" y="663575"/>
                <a:chExt cx="5140325" cy="5203826"/>
              </a:xfrm>
              <a:solidFill>
                <a:schemeClr val="bg1"/>
              </a:solidFill>
            </p:grpSpPr>
            <p:sp>
              <p:nvSpPr>
                <p:cNvPr id="22" name="Freeform 22">
                  <a:extLst>
                    <a:ext uri="{FF2B5EF4-FFF2-40B4-BE49-F238E27FC236}">
                      <a16:creationId xmlns:a16="http://schemas.microsoft.com/office/drawing/2014/main" id="{9EA2782F-7B4F-FC40-A192-78232C0515C1}"/>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3" name="Freeform 23">
                  <a:extLst>
                    <a:ext uri="{FF2B5EF4-FFF2-40B4-BE49-F238E27FC236}">
                      <a16:creationId xmlns:a16="http://schemas.microsoft.com/office/drawing/2014/main" id="{7AB70D7A-F844-284B-9DDD-0A8FA641847A}"/>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4" name="Freeform 24">
                  <a:extLst>
                    <a:ext uri="{FF2B5EF4-FFF2-40B4-BE49-F238E27FC236}">
                      <a16:creationId xmlns:a16="http://schemas.microsoft.com/office/drawing/2014/main" id="{5F828971-75D9-3246-A5B9-BBAF7A529C7D}"/>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5" name="Freeform 25">
                  <a:extLst>
                    <a:ext uri="{FF2B5EF4-FFF2-40B4-BE49-F238E27FC236}">
                      <a16:creationId xmlns:a16="http://schemas.microsoft.com/office/drawing/2014/main" id="{8E6DCF0C-1BE0-7B46-B705-238E789CA4E3}"/>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6" name="Freeform 26">
                  <a:extLst>
                    <a:ext uri="{FF2B5EF4-FFF2-40B4-BE49-F238E27FC236}">
                      <a16:creationId xmlns:a16="http://schemas.microsoft.com/office/drawing/2014/main" id="{F616620C-F0F0-684B-A56C-9FBD041F6C21}"/>
                    </a:ext>
                  </a:extLst>
                </p:cNvPr>
                <p:cNvSpPr>
                  <a:spLocks/>
                </p:cNvSpPr>
                <p:nvPr/>
              </p:nvSpPr>
              <p:spPr bwMode="auto">
                <a:xfrm>
                  <a:off x="2892426" y="3502025"/>
                  <a:ext cx="1181100" cy="2365375"/>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7" name="Freeform 27">
                  <a:extLst>
                    <a:ext uri="{FF2B5EF4-FFF2-40B4-BE49-F238E27FC236}">
                      <a16:creationId xmlns:a16="http://schemas.microsoft.com/office/drawing/2014/main" id="{8C38A0C3-7957-8946-8939-712BF2E8CC08}"/>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8" name="Freeform 28">
                  <a:extLst>
                    <a:ext uri="{FF2B5EF4-FFF2-40B4-BE49-F238E27FC236}">
                      <a16:creationId xmlns:a16="http://schemas.microsoft.com/office/drawing/2014/main" id="{5B0F06CE-4D4D-A344-9D26-6697110A8A95}"/>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sp>
        <p:nvSpPr>
          <p:cNvPr id="29" name="TextBox 9">
            <a:extLst>
              <a:ext uri="{FF2B5EF4-FFF2-40B4-BE49-F238E27FC236}">
                <a16:creationId xmlns:a16="http://schemas.microsoft.com/office/drawing/2014/main" id="{CACA6285-B2D8-1049-BFE0-3F2519D8068D}"/>
              </a:ext>
            </a:extLst>
          </p:cNvPr>
          <p:cNvSpPr txBox="1"/>
          <p:nvPr/>
        </p:nvSpPr>
        <p:spPr>
          <a:xfrm>
            <a:off x="9857167" y="456659"/>
            <a:ext cx="2011980" cy="646331"/>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Ubicación Geográfica de los Beneficiarios</a:t>
            </a:r>
          </a:p>
        </p:txBody>
      </p:sp>
      <p:sp>
        <p:nvSpPr>
          <p:cNvPr id="30" name="Freeform 81">
            <a:extLst>
              <a:ext uri="{FF2B5EF4-FFF2-40B4-BE49-F238E27FC236}">
                <a16:creationId xmlns:a16="http://schemas.microsoft.com/office/drawing/2014/main" id="{BB18CD5B-F7FD-E94F-9132-FF6656DAD3CA}"/>
              </a:ext>
            </a:extLst>
          </p:cNvPr>
          <p:cNvSpPr>
            <a:spLocks noEditPoints="1"/>
          </p:cNvSpPr>
          <p:nvPr/>
        </p:nvSpPr>
        <p:spPr bwMode="auto">
          <a:xfrm>
            <a:off x="2776595" y="4853508"/>
            <a:ext cx="158164" cy="158164"/>
          </a:xfrm>
          <a:custGeom>
            <a:avLst/>
            <a:gdLst>
              <a:gd name="T0" fmla="*/ 65 w 84"/>
              <a:gd name="T1" fmla="*/ 0 h 84"/>
              <a:gd name="T2" fmla="*/ 56 w 84"/>
              <a:gd name="T3" fmla="*/ 10 h 84"/>
              <a:gd name="T4" fmla="*/ 46 w 84"/>
              <a:gd name="T5" fmla="*/ 8 h 84"/>
              <a:gd name="T6" fmla="*/ 16 w 84"/>
              <a:gd name="T7" fmla="*/ 38 h 84"/>
              <a:gd name="T8" fmla="*/ 18 w 84"/>
              <a:gd name="T9" fmla="*/ 48 h 84"/>
              <a:gd name="T10" fmla="*/ 1 w 84"/>
              <a:gd name="T11" fmla="*/ 65 h 84"/>
              <a:gd name="T12" fmla="*/ 0 w 84"/>
              <a:gd name="T13" fmla="*/ 66 h 84"/>
              <a:gd name="T14" fmla="*/ 0 w 84"/>
              <a:gd name="T15" fmla="*/ 82 h 84"/>
              <a:gd name="T16" fmla="*/ 2 w 84"/>
              <a:gd name="T17" fmla="*/ 84 h 84"/>
              <a:gd name="T18" fmla="*/ 18 w 84"/>
              <a:gd name="T19" fmla="*/ 84 h 84"/>
              <a:gd name="T20" fmla="*/ 19 w 84"/>
              <a:gd name="T21" fmla="*/ 83 h 84"/>
              <a:gd name="T22" fmla="*/ 36 w 84"/>
              <a:gd name="T23" fmla="*/ 66 h 84"/>
              <a:gd name="T24" fmla="*/ 46 w 84"/>
              <a:gd name="T25" fmla="*/ 68 h 84"/>
              <a:gd name="T26" fmla="*/ 76 w 84"/>
              <a:gd name="T27" fmla="*/ 38 h 84"/>
              <a:gd name="T28" fmla="*/ 74 w 84"/>
              <a:gd name="T29" fmla="*/ 28 h 84"/>
              <a:gd name="T30" fmla="*/ 84 w 84"/>
              <a:gd name="T31" fmla="*/ 19 h 84"/>
              <a:gd name="T32" fmla="*/ 65 w 84"/>
              <a:gd name="T33" fmla="*/ 0 h 84"/>
              <a:gd name="T34" fmla="*/ 14 w 84"/>
              <a:gd name="T35" fmla="*/ 72 h 84"/>
              <a:gd name="T36" fmla="*/ 12 w 84"/>
              <a:gd name="T37" fmla="*/ 70 h 84"/>
              <a:gd name="T38" fmla="*/ 14 w 84"/>
              <a:gd name="T39" fmla="*/ 68 h 84"/>
              <a:gd name="T40" fmla="*/ 16 w 84"/>
              <a:gd name="T41" fmla="*/ 70 h 84"/>
              <a:gd name="T42" fmla="*/ 14 w 84"/>
              <a:gd name="T43" fmla="*/ 72 h 84"/>
              <a:gd name="T44" fmla="*/ 20 w 84"/>
              <a:gd name="T45" fmla="*/ 66 h 84"/>
              <a:gd name="T46" fmla="*/ 18 w 84"/>
              <a:gd name="T47" fmla="*/ 64 h 84"/>
              <a:gd name="T48" fmla="*/ 20 w 84"/>
              <a:gd name="T49" fmla="*/ 62 h 84"/>
              <a:gd name="T50" fmla="*/ 22 w 84"/>
              <a:gd name="T51" fmla="*/ 64 h 84"/>
              <a:gd name="T52" fmla="*/ 20 w 84"/>
              <a:gd name="T53" fmla="*/ 66 h 84"/>
              <a:gd name="T54" fmla="*/ 46 w 84"/>
              <a:gd name="T55" fmla="*/ 64 h 84"/>
              <a:gd name="T56" fmla="*/ 20 w 84"/>
              <a:gd name="T57" fmla="*/ 38 h 84"/>
              <a:gd name="T58" fmla="*/ 46 w 84"/>
              <a:gd name="T59" fmla="*/ 12 h 84"/>
              <a:gd name="T60" fmla="*/ 72 w 84"/>
              <a:gd name="T61" fmla="*/ 38 h 84"/>
              <a:gd name="T62" fmla="*/ 46 w 84"/>
              <a:gd name="T63" fmla="*/ 6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4" h="84">
                <a:moveTo>
                  <a:pt x="65" y="0"/>
                </a:moveTo>
                <a:cubicBezTo>
                  <a:pt x="56" y="10"/>
                  <a:pt x="56" y="10"/>
                  <a:pt x="56" y="10"/>
                </a:cubicBezTo>
                <a:cubicBezTo>
                  <a:pt x="53" y="9"/>
                  <a:pt x="49" y="8"/>
                  <a:pt x="46" y="8"/>
                </a:cubicBezTo>
                <a:cubicBezTo>
                  <a:pt x="29" y="8"/>
                  <a:pt x="16" y="21"/>
                  <a:pt x="16" y="38"/>
                </a:cubicBezTo>
                <a:cubicBezTo>
                  <a:pt x="16" y="41"/>
                  <a:pt x="17" y="45"/>
                  <a:pt x="18" y="48"/>
                </a:cubicBezTo>
                <a:cubicBezTo>
                  <a:pt x="1" y="65"/>
                  <a:pt x="1" y="65"/>
                  <a:pt x="1" y="65"/>
                </a:cubicBezTo>
                <a:cubicBezTo>
                  <a:pt x="0" y="65"/>
                  <a:pt x="0" y="65"/>
                  <a:pt x="0" y="66"/>
                </a:cubicBezTo>
                <a:cubicBezTo>
                  <a:pt x="0" y="82"/>
                  <a:pt x="0" y="82"/>
                  <a:pt x="0" y="82"/>
                </a:cubicBezTo>
                <a:cubicBezTo>
                  <a:pt x="0" y="83"/>
                  <a:pt x="1" y="84"/>
                  <a:pt x="2" y="84"/>
                </a:cubicBezTo>
                <a:cubicBezTo>
                  <a:pt x="18" y="84"/>
                  <a:pt x="18" y="84"/>
                  <a:pt x="18" y="84"/>
                </a:cubicBezTo>
                <a:cubicBezTo>
                  <a:pt x="19" y="84"/>
                  <a:pt x="19" y="84"/>
                  <a:pt x="19" y="83"/>
                </a:cubicBezTo>
                <a:cubicBezTo>
                  <a:pt x="36" y="66"/>
                  <a:pt x="36" y="66"/>
                  <a:pt x="36" y="66"/>
                </a:cubicBezTo>
                <a:cubicBezTo>
                  <a:pt x="39" y="67"/>
                  <a:pt x="43" y="68"/>
                  <a:pt x="46" y="68"/>
                </a:cubicBezTo>
                <a:cubicBezTo>
                  <a:pt x="63" y="68"/>
                  <a:pt x="76" y="55"/>
                  <a:pt x="76" y="38"/>
                </a:cubicBezTo>
                <a:cubicBezTo>
                  <a:pt x="76" y="35"/>
                  <a:pt x="75" y="31"/>
                  <a:pt x="74" y="28"/>
                </a:cubicBezTo>
                <a:cubicBezTo>
                  <a:pt x="84" y="19"/>
                  <a:pt x="84" y="19"/>
                  <a:pt x="84" y="19"/>
                </a:cubicBezTo>
                <a:lnTo>
                  <a:pt x="65" y="0"/>
                </a:lnTo>
                <a:close/>
                <a:moveTo>
                  <a:pt x="14" y="72"/>
                </a:moveTo>
                <a:cubicBezTo>
                  <a:pt x="13" y="72"/>
                  <a:pt x="12" y="71"/>
                  <a:pt x="12" y="70"/>
                </a:cubicBezTo>
                <a:cubicBezTo>
                  <a:pt x="12" y="69"/>
                  <a:pt x="13" y="68"/>
                  <a:pt x="14" y="68"/>
                </a:cubicBezTo>
                <a:cubicBezTo>
                  <a:pt x="15" y="68"/>
                  <a:pt x="16" y="69"/>
                  <a:pt x="16" y="70"/>
                </a:cubicBezTo>
                <a:cubicBezTo>
                  <a:pt x="16" y="71"/>
                  <a:pt x="15" y="72"/>
                  <a:pt x="14" y="72"/>
                </a:cubicBezTo>
                <a:close/>
                <a:moveTo>
                  <a:pt x="20" y="66"/>
                </a:moveTo>
                <a:cubicBezTo>
                  <a:pt x="19" y="66"/>
                  <a:pt x="18" y="65"/>
                  <a:pt x="18" y="64"/>
                </a:cubicBezTo>
                <a:cubicBezTo>
                  <a:pt x="18" y="63"/>
                  <a:pt x="19" y="62"/>
                  <a:pt x="20" y="62"/>
                </a:cubicBezTo>
                <a:cubicBezTo>
                  <a:pt x="21" y="62"/>
                  <a:pt x="22" y="63"/>
                  <a:pt x="22" y="64"/>
                </a:cubicBezTo>
                <a:cubicBezTo>
                  <a:pt x="22" y="65"/>
                  <a:pt x="21" y="66"/>
                  <a:pt x="20" y="66"/>
                </a:cubicBezTo>
                <a:close/>
                <a:moveTo>
                  <a:pt x="46" y="64"/>
                </a:moveTo>
                <a:cubicBezTo>
                  <a:pt x="32" y="64"/>
                  <a:pt x="20" y="52"/>
                  <a:pt x="20" y="38"/>
                </a:cubicBezTo>
                <a:cubicBezTo>
                  <a:pt x="20" y="24"/>
                  <a:pt x="32" y="12"/>
                  <a:pt x="46" y="12"/>
                </a:cubicBezTo>
                <a:cubicBezTo>
                  <a:pt x="60" y="12"/>
                  <a:pt x="72" y="24"/>
                  <a:pt x="72" y="38"/>
                </a:cubicBezTo>
                <a:cubicBezTo>
                  <a:pt x="72" y="52"/>
                  <a:pt x="60" y="64"/>
                  <a:pt x="46" y="64"/>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2399"/>
          </a:p>
        </p:txBody>
      </p:sp>
      <p:cxnSp>
        <p:nvCxnSpPr>
          <p:cNvPr id="31" name="Straight Connector 305">
            <a:extLst>
              <a:ext uri="{FF2B5EF4-FFF2-40B4-BE49-F238E27FC236}">
                <a16:creationId xmlns:a16="http://schemas.microsoft.com/office/drawing/2014/main" id="{7F4C6AF4-AAC2-1F40-89AC-FF28E589391A}"/>
              </a:ext>
            </a:extLst>
          </p:cNvPr>
          <p:cNvCxnSpPr>
            <a:cxnSpLocks/>
          </p:cNvCxnSpPr>
          <p:nvPr/>
        </p:nvCxnSpPr>
        <p:spPr>
          <a:xfrm flipH="1" flipV="1">
            <a:off x="9592820" y="308292"/>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8E908C5-34C4-0141-AC20-927FC6328B24}"/>
              </a:ext>
            </a:extLst>
          </p:cNvPr>
          <p:cNvSpPr txBox="1">
            <a:spLocks/>
          </p:cNvSpPr>
          <p:nvPr/>
        </p:nvSpPr>
        <p:spPr>
          <a:xfrm>
            <a:off x="3880932" y="2220593"/>
            <a:ext cx="4985186" cy="1918640"/>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400" dirty="0">
                <a:latin typeface="Arial Black" panose="020B0604020202020204" pitchFamily="34" charset="0"/>
                <a:cs typeface="Arial Black" panose="020B0604020202020204" pitchFamily="34" charset="0"/>
              </a:rPr>
              <a:t>DESCRIPCIÓN:</a:t>
            </a:r>
          </a:p>
          <a:p>
            <a:pPr algn="ctr"/>
            <a:r>
              <a:rPr lang="es-GT" sz="2000" dirty="0">
                <a:latin typeface="Arial Black" panose="020B0604020202020204" pitchFamily="34" charset="0"/>
                <a:cs typeface="Arial Black" panose="020B0604020202020204" pitchFamily="34" charset="0"/>
              </a:rPr>
              <a:t>Continuación con trabajos de mantenimiento, restauración y revitalización de áreas y/o espacios del Centro Cultural Miguel Ángel Asturias.</a:t>
            </a:r>
          </a:p>
        </p:txBody>
      </p:sp>
      <p:sp>
        <p:nvSpPr>
          <p:cNvPr id="33" name="19 Rectángulo redondeado">
            <a:extLst>
              <a:ext uri="{FF2B5EF4-FFF2-40B4-BE49-F238E27FC236}">
                <a16:creationId xmlns:a16="http://schemas.microsoft.com/office/drawing/2014/main" id="{A61D667F-0E37-224D-AA18-425005526B55}"/>
              </a:ext>
            </a:extLst>
          </p:cNvPr>
          <p:cNvSpPr/>
          <p:nvPr/>
        </p:nvSpPr>
        <p:spPr>
          <a:xfrm>
            <a:off x="3685005" y="2150734"/>
            <a:ext cx="5299385" cy="208321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34" name="Oval 135">
            <a:extLst>
              <a:ext uri="{FF2B5EF4-FFF2-40B4-BE49-F238E27FC236}">
                <a16:creationId xmlns:a16="http://schemas.microsoft.com/office/drawing/2014/main" id="{59ABA5AD-A816-DC4F-96AF-1E7EBB13F5C4}"/>
              </a:ext>
            </a:extLst>
          </p:cNvPr>
          <p:cNvSpPr/>
          <p:nvPr/>
        </p:nvSpPr>
        <p:spPr>
          <a:xfrm>
            <a:off x="556135" y="1793641"/>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35" name="Oval 135">
            <a:extLst>
              <a:ext uri="{FF2B5EF4-FFF2-40B4-BE49-F238E27FC236}">
                <a16:creationId xmlns:a16="http://schemas.microsoft.com/office/drawing/2014/main" id="{D42CEC22-84CB-954B-8F5A-1EBE894407FF}"/>
              </a:ext>
            </a:extLst>
          </p:cNvPr>
          <p:cNvSpPr/>
          <p:nvPr/>
        </p:nvSpPr>
        <p:spPr>
          <a:xfrm>
            <a:off x="575308" y="2684967"/>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36" name="Title 1">
            <a:extLst>
              <a:ext uri="{FF2B5EF4-FFF2-40B4-BE49-F238E27FC236}">
                <a16:creationId xmlns:a16="http://schemas.microsoft.com/office/drawing/2014/main" id="{1FD289F3-7E93-6E44-A2BA-57559B2E793B}"/>
              </a:ext>
            </a:extLst>
          </p:cNvPr>
          <p:cNvSpPr txBox="1">
            <a:spLocks/>
          </p:cNvSpPr>
          <p:nvPr/>
        </p:nvSpPr>
        <p:spPr>
          <a:xfrm>
            <a:off x="3500086" y="-14353"/>
            <a:ext cx="5657560" cy="148638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000" dirty="0">
                <a:latin typeface="Arial Black" panose="020B0604020202020204" pitchFamily="34" charset="0"/>
                <a:ea typeface="Ebrima" panose="02000000000000000000" pitchFamily="2" charset="0"/>
                <a:cs typeface="Arial Black" panose="020B0604020202020204" pitchFamily="34" charset="0"/>
              </a:rPr>
              <a:t>III. Programas priorizados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Programa 11.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Formación, Fomento y Difusión de las Artes</a:t>
            </a:r>
            <a:endParaRPr lang="es-GT" sz="24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nvGrpSpPr>
          <p:cNvPr id="37" name="3 Grupo">
            <a:extLst>
              <a:ext uri="{FF2B5EF4-FFF2-40B4-BE49-F238E27FC236}">
                <a16:creationId xmlns:a16="http://schemas.microsoft.com/office/drawing/2014/main" id="{DC43F015-7BF3-DA47-BD56-114F4503FF69}"/>
              </a:ext>
            </a:extLst>
          </p:cNvPr>
          <p:cNvGrpSpPr/>
          <p:nvPr/>
        </p:nvGrpSpPr>
        <p:grpSpPr>
          <a:xfrm>
            <a:off x="541542" y="5011669"/>
            <a:ext cx="5554458" cy="1223553"/>
            <a:chOff x="358662" y="4812986"/>
            <a:chExt cx="5554456" cy="1676742"/>
          </a:xfrm>
        </p:grpSpPr>
        <p:sp>
          <p:nvSpPr>
            <p:cNvPr id="38" name="TextBox 289">
              <a:extLst>
                <a:ext uri="{FF2B5EF4-FFF2-40B4-BE49-F238E27FC236}">
                  <a16:creationId xmlns:a16="http://schemas.microsoft.com/office/drawing/2014/main" id="{440ADE1E-FD1F-E543-8400-D701D254548E}"/>
                </a:ext>
              </a:extLst>
            </p:cNvPr>
            <p:cNvSpPr txBox="1"/>
            <p:nvPr/>
          </p:nvSpPr>
          <p:spPr>
            <a:xfrm>
              <a:off x="849670" y="4870400"/>
              <a:ext cx="2156345" cy="337418"/>
            </a:xfrm>
            <a:prstGeom prst="rect">
              <a:avLst/>
            </a:prstGeom>
            <a:noFill/>
          </p:spPr>
          <p:txBody>
            <a:bodyPr wrap="square" lIns="0" tIns="0" rIns="0" bIns="0" rtlCol="0">
              <a:spAutoFit/>
            </a:bodyPr>
            <a:lstStyle/>
            <a:p>
              <a:r>
                <a:rPr lang="es-GT" sz="1600" b="1" dirty="0">
                  <a:solidFill>
                    <a:schemeClr val="tx2"/>
                  </a:solidFill>
                  <a:latin typeface="Ebrima" panose="02000000000000000000" pitchFamily="2" charset="0"/>
                  <a:ea typeface="Ebrima" panose="02000000000000000000" pitchFamily="2" charset="0"/>
                  <a:cs typeface="Ebrima" panose="02000000000000000000" pitchFamily="2" charset="0"/>
                </a:rPr>
                <a:t>¿A quién se entrega?</a:t>
              </a:r>
            </a:p>
          </p:txBody>
        </p:sp>
        <p:sp>
          <p:nvSpPr>
            <p:cNvPr id="39" name="92 Rectángulo">
              <a:extLst>
                <a:ext uri="{FF2B5EF4-FFF2-40B4-BE49-F238E27FC236}">
                  <a16:creationId xmlns:a16="http://schemas.microsoft.com/office/drawing/2014/main" id="{539AF799-A908-7348-A039-872DF405C610}"/>
                </a:ext>
              </a:extLst>
            </p:cNvPr>
            <p:cNvSpPr/>
            <p:nvPr/>
          </p:nvSpPr>
          <p:spPr>
            <a:xfrm>
              <a:off x="802656" y="5350940"/>
              <a:ext cx="5110462" cy="1138788"/>
            </a:xfrm>
            <a:prstGeom prst="rect">
              <a:avLst/>
            </a:prstGeom>
          </p:spPr>
          <p:txBody>
            <a:bodyPr wrap="square">
              <a:spAutoFit/>
            </a:bodyPr>
            <a:lstStyle/>
            <a:p>
              <a:r>
                <a:rPr lang="es-ES" sz="1600" b="1" dirty="0">
                  <a:solidFill>
                    <a:schemeClr val="tx2"/>
                  </a:solidFill>
                </a:rPr>
                <a:t>POBLACIÓN OBJETIVO: </a:t>
              </a:r>
              <a:r>
                <a:rPr lang="es-ES" sz="1600" dirty="0">
                  <a:solidFill>
                    <a:schemeClr val="tx2"/>
                  </a:solidFill>
                </a:rPr>
                <a:t>Población en general</a:t>
              </a:r>
            </a:p>
            <a:p>
              <a:r>
                <a:rPr lang="es-ES" sz="1600" b="1" dirty="0">
                  <a:solidFill>
                    <a:schemeClr val="tx2"/>
                  </a:solidFill>
                </a:rPr>
                <a:t>POBLACIÓN BENEFICIADA: </a:t>
              </a:r>
              <a:r>
                <a:rPr lang="es-ES" sz="1600" dirty="0">
                  <a:solidFill>
                    <a:schemeClr val="tx2"/>
                  </a:solidFill>
                </a:rPr>
                <a:t>Niñas, Niños, Jóvenes y Adultos</a:t>
              </a:r>
            </a:p>
            <a:p>
              <a:r>
                <a:rPr lang="es-ES" sz="1600" b="1" dirty="0">
                  <a:solidFill>
                    <a:schemeClr val="tx2"/>
                  </a:solidFill>
                </a:rPr>
                <a:t>CANTIDAD: </a:t>
              </a:r>
              <a:r>
                <a:rPr lang="es-ES" sz="1600" dirty="0">
                  <a:solidFill>
                    <a:schemeClr val="tx2"/>
                  </a:solidFill>
                </a:rPr>
                <a:t>Población en general</a:t>
              </a:r>
            </a:p>
          </p:txBody>
        </p:sp>
        <p:pic>
          <p:nvPicPr>
            <p:cNvPr id="40" name="93 Imagen">
              <a:extLst>
                <a:ext uri="{FF2B5EF4-FFF2-40B4-BE49-F238E27FC236}">
                  <a16:creationId xmlns:a16="http://schemas.microsoft.com/office/drawing/2014/main" id="{15EF0531-2532-5E40-A952-0214AD9C16BE}"/>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58662" y="4812986"/>
              <a:ext cx="364490" cy="537951"/>
            </a:xfrm>
            <a:prstGeom prst="rect">
              <a:avLst/>
            </a:prstGeom>
          </p:spPr>
        </p:pic>
      </p:grpSp>
      <p:pic>
        <p:nvPicPr>
          <p:cNvPr id="42" name="Imagen 41">
            <a:extLst>
              <a:ext uri="{FF2B5EF4-FFF2-40B4-BE49-F238E27FC236}">
                <a16:creationId xmlns:a16="http://schemas.microsoft.com/office/drawing/2014/main" id="{284D151D-B6D8-BE4E-89A7-973F7AC09018}"/>
              </a:ext>
            </a:extLst>
          </p:cNvPr>
          <p:cNvPicPr>
            <a:picLocks noChangeAspect="1"/>
          </p:cNvPicPr>
          <p:nvPr/>
        </p:nvPicPr>
        <p:blipFill rotWithShape="1">
          <a:blip r:embed="rId5">
            <a:duotone>
              <a:schemeClr val="accent5">
                <a:shade val="45000"/>
                <a:satMod val="135000"/>
              </a:schemeClr>
              <a:prstClr val="white"/>
            </a:duotone>
            <a:extLst>
              <a:ext uri="{BEBA8EAE-BF5A-486C-A8C5-ECC9F3942E4B}">
                <a14:imgProps xmlns:a14="http://schemas.microsoft.com/office/drawing/2010/main">
                  <a14:imgLayer r:embed="rId6">
                    <a14:imgEffect>
                      <a14:backgroundRemoval t="16797" b="90625" l="5584" r="94924"/>
                    </a14:imgEffect>
                  </a14:imgLayer>
                </a14:imgProps>
              </a:ext>
            </a:extLst>
          </a:blip>
          <a:srcRect l="7383" t="17329" r="5491" b="10322"/>
          <a:stretch/>
        </p:blipFill>
        <p:spPr>
          <a:xfrm>
            <a:off x="9711092" y="1229771"/>
            <a:ext cx="1009716" cy="1089581"/>
          </a:xfrm>
          <a:prstGeom prst="rect">
            <a:avLst/>
          </a:prstGeom>
          <a:effectLst>
            <a:outerShdw blurRad="50800" dist="50800" dir="5400000" algn="ctr" rotWithShape="0">
              <a:srgbClr val="000000">
                <a:alpha val="0"/>
              </a:srgbClr>
            </a:outerShdw>
            <a:reflection stA="0" endPos="65000" dist="50800" dir="5400000" sy="-100000" algn="bl" rotWithShape="0"/>
          </a:effectLst>
        </p:spPr>
      </p:pic>
      <p:sp>
        <p:nvSpPr>
          <p:cNvPr id="43" name="Título 3">
            <a:extLst>
              <a:ext uri="{FF2B5EF4-FFF2-40B4-BE49-F238E27FC236}">
                <a16:creationId xmlns:a16="http://schemas.microsoft.com/office/drawing/2014/main" id="{E7EFD09C-CE22-0147-8CC8-E6C1D7E90543}"/>
              </a:ext>
            </a:extLst>
          </p:cNvPr>
          <p:cNvSpPr txBox="1">
            <a:spLocks/>
          </p:cNvSpPr>
          <p:nvPr/>
        </p:nvSpPr>
        <p:spPr>
          <a:xfrm>
            <a:off x="10446148" y="1554653"/>
            <a:ext cx="1648978" cy="477976"/>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Guatemala</a:t>
            </a:r>
            <a:r>
              <a:rPr lang="es-GT" sz="1400" b="1"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Guatemala</a:t>
            </a:r>
          </a:p>
        </p:txBody>
      </p:sp>
      <p:sp>
        <p:nvSpPr>
          <p:cNvPr id="44" name="TextBox 9">
            <a:extLst>
              <a:ext uri="{FF2B5EF4-FFF2-40B4-BE49-F238E27FC236}">
                <a16:creationId xmlns:a16="http://schemas.microsoft.com/office/drawing/2014/main" id="{31367DCF-3D42-3749-AC05-056B5EEB578B}"/>
              </a:ext>
            </a:extLst>
          </p:cNvPr>
          <p:cNvSpPr txBox="1"/>
          <p:nvPr/>
        </p:nvSpPr>
        <p:spPr>
          <a:xfrm>
            <a:off x="9840743" y="2803514"/>
            <a:ext cx="2076599" cy="2800767"/>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IMPACTO</a:t>
            </a:r>
          </a:p>
          <a:p>
            <a:pPr algn="ctr"/>
            <a:r>
              <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El programa está orientado al incremento de la cobertura de los servicios de difusión artística, alcanzando un impacto a nivel nacional.</a:t>
            </a:r>
          </a:p>
          <a:p>
            <a:pPr algn="ctr"/>
            <a:endPar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endParaRPr>
          </a:p>
          <a:p>
            <a:pPr algn="ctr"/>
            <a:r>
              <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Incrementar la participación de las personas en las disciplinas de las artes.</a:t>
            </a:r>
          </a:p>
        </p:txBody>
      </p:sp>
      <p:sp>
        <p:nvSpPr>
          <p:cNvPr id="45" name="Elipse 44">
            <a:extLst>
              <a:ext uri="{FF2B5EF4-FFF2-40B4-BE49-F238E27FC236}">
                <a16:creationId xmlns:a16="http://schemas.microsoft.com/office/drawing/2014/main" id="{C70B0171-9726-2344-B9F5-B20FDDD3CB59}"/>
              </a:ext>
            </a:extLst>
          </p:cNvPr>
          <p:cNvSpPr/>
          <p:nvPr/>
        </p:nvSpPr>
        <p:spPr>
          <a:xfrm>
            <a:off x="3670856" y="1372203"/>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46" name="CuadroTexto 45">
            <a:extLst>
              <a:ext uri="{FF2B5EF4-FFF2-40B4-BE49-F238E27FC236}">
                <a16:creationId xmlns:a16="http://schemas.microsoft.com/office/drawing/2014/main" id="{EBF6E2D4-3A1F-0140-BB66-FD3A007227B9}"/>
              </a:ext>
            </a:extLst>
          </p:cNvPr>
          <p:cNvSpPr txBox="1"/>
          <p:nvPr/>
        </p:nvSpPr>
        <p:spPr>
          <a:xfrm>
            <a:off x="3742990" y="1380977"/>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3</a:t>
            </a:r>
          </a:p>
        </p:txBody>
      </p:sp>
    </p:spTree>
    <p:extLst>
      <p:ext uri="{BB962C8B-B14F-4D97-AF65-F5344CB8AC3E}">
        <p14:creationId xmlns:p14="http://schemas.microsoft.com/office/powerpoint/2010/main" val="2942020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8 Redondear rectángulo de esquina diagonal">
            <a:extLst>
              <a:ext uri="{FF2B5EF4-FFF2-40B4-BE49-F238E27FC236}">
                <a16:creationId xmlns:a16="http://schemas.microsoft.com/office/drawing/2014/main" id="{4FE57D11-6485-9D44-8BDE-F5504710C878}"/>
              </a:ext>
            </a:extLst>
          </p:cNvPr>
          <p:cNvSpPr/>
          <p:nvPr/>
        </p:nvSpPr>
        <p:spPr>
          <a:xfrm>
            <a:off x="300630" y="4987272"/>
            <a:ext cx="5981554" cy="1300318"/>
          </a:xfrm>
          <a:prstGeom prst="round2DiagRect">
            <a:avLst/>
          </a:prstGeom>
          <a:noFill/>
          <a:ln>
            <a:solidFill>
              <a:schemeClr val="tx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s-GT" sz="2399"/>
          </a:p>
        </p:txBody>
      </p:sp>
      <p:sp>
        <p:nvSpPr>
          <p:cNvPr id="3" name="Rectangle 38">
            <a:extLst>
              <a:ext uri="{FF2B5EF4-FFF2-40B4-BE49-F238E27FC236}">
                <a16:creationId xmlns:a16="http://schemas.microsoft.com/office/drawing/2014/main" id="{6C767B37-89C0-434D-93E2-D021DA9B66B7}"/>
              </a:ext>
            </a:extLst>
          </p:cNvPr>
          <p:cNvSpPr/>
          <p:nvPr/>
        </p:nvSpPr>
        <p:spPr>
          <a:xfrm>
            <a:off x="323687" y="1137828"/>
            <a:ext cx="3096345" cy="3821473"/>
          </a:xfrm>
          <a:prstGeom prst="rect">
            <a:avLst/>
          </a:prstGeom>
          <a:solidFill>
            <a:schemeClr val="bg1">
              <a:lumMod val="9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grpSp>
        <p:nvGrpSpPr>
          <p:cNvPr id="4" name="Group 14">
            <a:extLst>
              <a:ext uri="{FF2B5EF4-FFF2-40B4-BE49-F238E27FC236}">
                <a16:creationId xmlns:a16="http://schemas.microsoft.com/office/drawing/2014/main" id="{42F59797-AD69-A442-B7B0-E094A117F972}"/>
              </a:ext>
            </a:extLst>
          </p:cNvPr>
          <p:cNvGrpSpPr/>
          <p:nvPr/>
        </p:nvGrpSpPr>
        <p:grpSpPr>
          <a:xfrm>
            <a:off x="493624" y="1164104"/>
            <a:ext cx="2754605" cy="3520315"/>
            <a:chOff x="418793" y="1057178"/>
            <a:chExt cx="2279155" cy="3416230"/>
          </a:xfrm>
        </p:grpSpPr>
        <p:grpSp>
          <p:nvGrpSpPr>
            <p:cNvPr id="5" name="Group 11">
              <a:extLst>
                <a:ext uri="{FF2B5EF4-FFF2-40B4-BE49-F238E27FC236}">
                  <a16:creationId xmlns:a16="http://schemas.microsoft.com/office/drawing/2014/main" id="{4D96E0A2-359F-F542-B888-B4DA9384989B}"/>
                </a:ext>
              </a:extLst>
            </p:cNvPr>
            <p:cNvGrpSpPr/>
            <p:nvPr/>
          </p:nvGrpSpPr>
          <p:grpSpPr>
            <a:xfrm>
              <a:off x="418793" y="1057178"/>
              <a:ext cx="2268774" cy="906992"/>
              <a:chOff x="418793" y="760516"/>
              <a:chExt cx="2268774" cy="906992"/>
            </a:xfrm>
          </p:grpSpPr>
          <p:sp>
            <p:nvSpPr>
              <p:cNvPr id="10" name="TextBox 80">
                <a:extLst>
                  <a:ext uri="{FF2B5EF4-FFF2-40B4-BE49-F238E27FC236}">
                    <a16:creationId xmlns:a16="http://schemas.microsoft.com/office/drawing/2014/main" id="{68D1CE49-D03E-2244-AB80-D18D69FBB0DD}"/>
                  </a:ext>
                </a:extLst>
              </p:cNvPr>
              <p:cNvSpPr txBox="1"/>
              <p:nvPr/>
            </p:nvSpPr>
            <p:spPr>
              <a:xfrm>
                <a:off x="685019" y="1309096"/>
                <a:ext cx="1851787" cy="358412"/>
              </a:xfrm>
              <a:prstGeom prst="rect">
                <a:avLst/>
              </a:prstGeom>
              <a:noFill/>
            </p:spPr>
            <p:txBody>
              <a:bodyPr wrap="square" lIns="0" tIns="0" rIns="0" bIns="0" rtlCol="0">
                <a:spAutoFit/>
              </a:bodyPr>
              <a:lstStyle/>
              <a:p>
                <a:r>
                  <a:rPr lang="es-GT" sz="1200" dirty="0">
                    <a:latin typeface="Arial" panose="020B0604020202020204" pitchFamily="34" charset="0"/>
                    <a:cs typeface="Arial" panose="020B0604020202020204" pitchFamily="34" charset="0"/>
                  </a:rPr>
                  <a:t>Bienestar para la Gente</a:t>
                </a:r>
              </a:p>
              <a:p>
                <a:r>
                  <a:rPr lang="es-GT" sz="1200" dirty="0">
                    <a:latin typeface="Arial" panose="020B0604020202020204" pitchFamily="34" charset="0"/>
                    <a:cs typeface="Arial" panose="020B0604020202020204" pitchFamily="34" charset="0"/>
                  </a:rPr>
                  <a:t>Riqueza para todas y todos</a:t>
                </a:r>
              </a:p>
            </p:txBody>
          </p:sp>
          <p:sp>
            <p:nvSpPr>
              <p:cNvPr id="11" name="Freeform: Shape 40">
                <a:extLst>
                  <a:ext uri="{FF2B5EF4-FFF2-40B4-BE49-F238E27FC236}">
                    <a16:creationId xmlns:a16="http://schemas.microsoft.com/office/drawing/2014/main" id="{925E28DB-526B-3440-8A01-53A4578B94AD}"/>
                  </a:ext>
                </a:extLst>
              </p:cNvPr>
              <p:cNvSpPr/>
              <p:nvPr/>
            </p:nvSpPr>
            <p:spPr>
              <a:xfrm>
                <a:off x="418793" y="760516"/>
                <a:ext cx="2268774" cy="52715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Prioridad Estratégica </a:t>
                </a:r>
              </a:p>
              <a:p>
                <a:pPr algn="ctr"/>
                <a:r>
                  <a:rPr lang="es-GT" sz="1200" b="1" dirty="0">
                    <a:solidFill>
                      <a:schemeClr val="accent4">
                        <a:lumMod val="20000"/>
                        <a:lumOff val="80000"/>
                      </a:schemeClr>
                    </a:solidFill>
                    <a:latin typeface="Arial" panose="020B0604020202020204" pitchFamily="34" charset="0"/>
                    <a:ea typeface="Ebrima" panose="02000000000000000000" pitchFamily="2" charset="0"/>
                    <a:cs typeface="Arial" panose="020B0604020202020204" pitchFamily="34" charset="0"/>
                  </a:rPr>
                  <a:t>K’atun 2032</a:t>
                </a:r>
              </a:p>
            </p:txBody>
          </p:sp>
        </p:grpSp>
        <p:grpSp>
          <p:nvGrpSpPr>
            <p:cNvPr id="6" name="Group 13">
              <a:extLst>
                <a:ext uri="{FF2B5EF4-FFF2-40B4-BE49-F238E27FC236}">
                  <a16:creationId xmlns:a16="http://schemas.microsoft.com/office/drawing/2014/main" id="{36404150-8D06-C84D-A940-E2BEBA961510}"/>
                </a:ext>
              </a:extLst>
            </p:cNvPr>
            <p:cNvGrpSpPr/>
            <p:nvPr/>
          </p:nvGrpSpPr>
          <p:grpSpPr>
            <a:xfrm>
              <a:off x="422346" y="2077977"/>
              <a:ext cx="2275602" cy="653749"/>
              <a:chOff x="422346" y="1826996"/>
              <a:chExt cx="2275602" cy="653749"/>
            </a:xfrm>
          </p:grpSpPr>
          <p:sp>
            <p:nvSpPr>
              <p:cNvPr id="8" name="TextBox 86">
                <a:extLst>
                  <a:ext uri="{FF2B5EF4-FFF2-40B4-BE49-F238E27FC236}">
                    <a16:creationId xmlns:a16="http://schemas.microsoft.com/office/drawing/2014/main" id="{DF668078-82FE-D148-ABD9-B0CB1B622341}"/>
                  </a:ext>
                </a:extLst>
              </p:cNvPr>
              <p:cNvSpPr txBox="1"/>
              <p:nvPr/>
            </p:nvSpPr>
            <p:spPr>
              <a:xfrm>
                <a:off x="640508" y="2301539"/>
                <a:ext cx="2057440" cy="179206"/>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Fomento del Turismos</a:t>
                </a:r>
                <a:endParaRPr lang="es-GT" sz="1200" dirty="0">
                  <a:latin typeface="Arial" panose="020B0604020202020204" pitchFamily="34" charset="0"/>
                  <a:cs typeface="Arial" panose="020B0604020202020204" pitchFamily="34" charset="0"/>
                </a:endParaRPr>
              </a:p>
            </p:txBody>
          </p:sp>
          <p:sp>
            <p:nvSpPr>
              <p:cNvPr id="9" name="Freeform: Shape 43">
                <a:extLst>
                  <a:ext uri="{FF2B5EF4-FFF2-40B4-BE49-F238E27FC236}">
                    <a16:creationId xmlns:a16="http://schemas.microsoft.com/office/drawing/2014/main" id="{F99DCE5A-EB79-304E-8C1E-B0064FE888DA}"/>
                  </a:ext>
                </a:extLst>
              </p:cNvPr>
              <p:cNvSpPr/>
              <p:nvPr/>
            </p:nvSpPr>
            <p:spPr>
              <a:xfrm>
                <a:off x="422346" y="1826996"/>
                <a:ext cx="2210601"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Prioridad</a:t>
                </a:r>
                <a:r>
                  <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 </a:t>
                </a:r>
                <a:r>
                  <a:rPr lang="en-US" sz="1400" b="1" dirty="0" err="1">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Presidencial</a:t>
                </a:r>
                <a:endParaRPr lang="en-US" sz="14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endParaRPr>
              </a:p>
            </p:txBody>
          </p:sp>
        </p:grpSp>
        <p:sp>
          <p:nvSpPr>
            <p:cNvPr id="7" name="Freeform 67">
              <a:extLst>
                <a:ext uri="{FF2B5EF4-FFF2-40B4-BE49-F238E27FC236}">
                  <a16:creationId xmlns:a16="http://schemas.microsoft.com/office/drawing/2014/main" id="{5F3C1A16-99AC-D64C-96E5-F65D02DA7ACB}"/>
                </a:ext>
              </a:extLst>
            </p:cNvPr>
            <p:cNvSpPr>
              <a:spLocks noEditPoints="1"/>
            </p:cNvSpPr>
            <p:nvPr/>
          </p:nvSpPr>
          <p:spPr bwMode="auto">
            <a:xfrm>
              <a:off x="2487252" y="4317610"/>
              <a:ext cx="156484" cy="155798"/>
            </a:xfrm>
            <a:custGeom>
              <a:avLst/>
              <a:gdLst>
                <a:gd name="T0" fmla="*/ 76 w 96"/>
                <a:gd name="T1" fmla="*/ 13 h 96"/>
                <a:gd name="T2" fmla="*/ 61 w 96"/>
                <a:gd name="T3" fmla="*/ 15 h 96"/>
                <a:gd name="T4" fmla="*/ 60 w 96"/>
                <a:gd name="T5" fmla="*/ 17 h 96"/>
                <a:gd name="T6" fmla="*/ 44 w 96"/>
                <a:gd name="T7" fmla="*/ 32 h 96"/>
                <a:gd name="T8" fmla="*/ 42 w 96"/>
                <a:gd name="T9" fmla="*/ 0 h 96"/>
                <a:gd name="T10" fmla="*/ 16 w 96"/>
                <a:gd name="T11" fmla="*/ 2 h 96"/>
                <a:gd name="T12" fmla="*/ 2 w 96"/>
                <a:gd name="T13" fmla="*/ 12 h 96"/>
                <a:gd name="T14" fmla="*/ 0 w 96"/>
                <a:gd name="T15" fmla="*/ 94 h 96"/>
                <a:gd name="T16" fmla="*/ 18 w 96"/>
                <a:gd name="T17" fmla="*/ 96 h 96"/>
                <a:gd name="T18" fmla="*/ 66 w 96"/>
                <a:gd name="T19" fmla="*/ 96 h 96"/>
                <a:gd name="T20" fmla="*/ 68 w 96"/>
                <a:gd name="T21" fmla="*/ 48 h 96"/>
                <a:gd name="T22" fmla="*/ 82 w 96"/>
                <a:gd name="T23" fmla="*/ 96 h 96"/>
                <a:gd name="T24" fmla="*/ 94 w 96"/>
                <a:gd name="T25" fmla="*/ 93 h 96"/>
                <a:gd name="T26" fmla="*/ 12 w 96"/>
                <a:gd name="T27" fmla="*/ 82 h 96"/>
                <a:gd name="T28" fmla="*/ 8 w 96"/>
                <a:gd name="T29" fmla="*/ 82 h 96"/>
                <a:gd name="T30" fmla="*/ 10 w 96"/>
                <a:gd name="T31" fmla="*/ 24 h 96"/>
                <a:gd name="T32" fmla="*/ 12 w 96"/>
                <a:gd name="T33" fmla="*/ 82 h 96"/>
                <a:gd name="T34" fmla="*/ 30 w 96"/>
                <a:gd name="T35" fmla="*/ 8 h 96"/>
                <a:gd name="T36" fmla="*/ 32 w 96"/>
                <a:gd name="T37" fmla="*/ 62 h 96"/>
                <a:gd name="T38" fmla="*/ 28 w 96"/>
                <a:gd name="T39" fmla="*/ 62 h 96"/>
                <a:gd name="T40" fmla="*/ 36 w 96"/>
                <a:gd name="T41" fmla="*/ 86 h 96"/>
                <a:gd name="T42" fmla="*/ 26 w 96"/>
                <a:gd name="T43" fmla="*/ 88 h 96"/>
                <a:gd name="T44" fmla="*/ 24 w 96"/>
                <a:gd name="T45" fmla="*/ 70 h 96"/>
                <a:gd name="T46" fmla="*/ 34 w 96"/>
                <a:gd name="T47" fmla="*/ 68 h 96"/>
                <a:gd name="T48" fmla="*/ 36 w 96"/>
                <a:gd name="T49" fmla="*/ 86 h 96"/>
                <a:gd name="T50" fmla="*/ 54 w 96"/>
                <a:gd name="T51" fmla="*/ 40 h 96"/>
                <a:gd name="T52" fmla="*/ 56 w 96"/>
                <a:gd name="T53" fmla="*/ 78 h 96"/>
                <a:gd name="T54" fmla="*/ 52 w 96"/>
                <a:gd name="T55" fmla="*/ 78 h 96"/>
                <a:gd name="T56" fmla="*/ 58 w 96"/>
                <a:gd name="T57" fmla="*/ 88 h 96"/>
                <a:gd name="T58" fmla="*/ 48 w 96"/>
                <a:gd name="T59" fmla="*/ 86 h 96"/>
                <a:gd name="T60" fmla="*/ 58 w 96"/>
                <a:gd name="T61" fmla="*/ 84 h 96"/>
                <a:gd name="T62" fmla="*/ 58 w 96"/>
                <a:gd name="T63"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96">
                  <a:moveTo>
                    <a:pt x="96" y="90"/>
                  </a:moveTo>
                  <a:cubicBezTo>
                    <a:pt x="76" y="13"/>
                    <a:pt x="76" y="13"/>
                    <a:pt x="76" y="13"/>
                  </a:cubicBezTo>
                  <a:cubicBezTo>
                    <a:pt x="75" y="12"/>
                    <a:pt x="74" y="11"/>
                    <a:pt x="73" y="12"/>
                  </a:cubicBezTo>
                  <a:cubicBezTo>
                    <a:pt x="61" y="15"/>
                    <a:pt x="61" y="15"/>
                    <a:pt x="61" y="15"/>
                  </a:cubicBezTo>
                  <a:cubicBezTo>
                    <a:pt x="61" y="15"/>
                    <a:pt x="61" y="15"/>
                    <a:pt x="60" y="16"/>
                  </a:cubicBezTo>
                  <a:cubicBezTo>
                    <a:pt x="60" y="16"/>
                    <a:pt x="60" y="17"/>
                    <a:pt x="60" y="17"/>
                  </a:cubicBezTo>
                  <a:cubicBezTo>
                    <a:pt x="64" y="32"/>
                    <a:pt x="64" y="32"/>
                    <a:pt x="64" y="32"/>
                  </a:cubicBezTo>
                  <a:cubicBezTo>
                    <a:pt x="44" y="32"/>
                    <a:pt x="44" y="32"/>
                    <a:pt x="44" y="32"/>
                  </a:cubicBezTo>
                  <a:cubicBezTo>
                    <a:pt x="44" y="2"/>
                    <a:pt x="44" y="2"/>
                    <a:pt x="44" y="2"/>
                  </a:cubicBezTo>
                  <a:cubicBezTo>
                    <a:pt x="44" y="1"/>
                    <a:pt x="43" y="0"/>
                    <a:pt x="42" y="0"/>
                  </a:cubicBezTo>
                  <a:cubicBezTo>
                    <a:pt x="18" y="0"/>
                    <a:pt x="18" y="0"/>
                    <a:pt x="18" y="0"/>
                  </a:cubicBezTo>
                  <a:cubicBezTo>
                    <a:pt x="17" y="0"/>
                    <a:pt x="16" y="1"/>
                    <a:pt x="16" y="2"/>
                  </a:cubicBezTo>
                  <a:cubicBezTo>
                    <a:pt x="16" y="12"/>
                    <a:pt x="16" y="12"/>
                    <a:pt x="16" y="12"/>
                  </a:cubicBezTo>
                  <a:cubicBezTo>
                    <a:pt x="2" y="12"/>
                    <a:pt x="2" y="12"/>
                    <a:pt x="2" y="12"/>
                  </a:cubicBezTo>
                  <a:cubicBezTo>
                    <a:pt x="1" y="12"/>
                    <a:pt x="0" y="13"/>
                    <a:pt x="0" y="14"/>
                  </a:cubicBezTo>
                  <a:cubicBezTo>
                    <a:pt x="0" y="94"/>
                    <a:pt x="0" y="94"/>
                    <a:pt x="0" y="94"/>
                  </a:cubicBezTo>
                  <a:cubicBezTo>
                    <a:pt x="0" y="95"/>
                    <a:pt x="1" y="96"/>
                    <a:pt x="2" y="96"/>
                  </a:cubicBezTo>
                  <a:cubicBezTo>
                    <a:pt x="18" y="96"/>
                    <a:pt x="18" y="96"/>
                    <a:pt x="18" y="96"/>
                  </a:cubicBezTo>
                  <a:cubicBezTo>
                    <a:pt x="42" y="96"/>
                    <a:pt x="42" y="96"/>
                    <a:pt x="42" y="96"/>
                  </a:cubicBezTo>
                  <a:cubicBezTo>
                    <a:pt x="66" y="96"/>
                    <a:pt x="66" y="96"/>
                    <a:pt x="66" y="96"/>
                  </a:cubicBezTo>
                  <a:cubicBezTo>
                    <a:pt x="67" y="96"/>
                    <a:pt x="68" y="95"/>
                    <a:pt x="68" y="94"/>
                  </a:cubicBezTo>
                  <a:cubicBezTo>
                    <a:pt x="68" y="48"/>
                    <a:pt x="68" y="48"/>
                    <a:pt x="68" y="48"/>
                  </a:cubicBezTo>
                  <a:cubicBezTo>
                    <a:pt x="80" y="94"/>
                    <a:pt x="80" y="94"/>
                    <a:pt x="80" y="94"/>
                  </a:cubicBezTo>
                  <a:cubicBezTo>
                    <a:pt x="80" y="95"/>
                    <a:pt x="81" y="96"/>
                    <a:pt x="82" y="96"/>
                  </a:cubicBezTo>
                  <a:cubicBezTo>
                    <a:pt x="82" y="96"/>
                    <a:pt x="82" y="96"/>
                    <a:pt x="82" y="96"/>
                  </a:cubicBezTo>
                  <a:cubicBezTo>
                    <a:pt x="94" y="93"/>
                    <a:pt x="94" y="93"/>
                    <a:pt x="94" y="93"/>
                  </a:cubicBezTo>
                  <a:cubicBezTo>
                    <a:pt x="95" y="93"/>
                    <a:pt x="96" y="92"/>
                    <a:pt x="96" y="90"/>
                  </a:cubicBezTo>
                  <a:close/>
                  <a:moveTo>
                    <a:pt x="12" y="82"/>
                  </a:moveTo>
                  <a:cubicBezTo>
                    <a:pt x="12" y="83"/>
                    <a:pt x="11" y="84"/>
                    <a:pt x="10" y="84"/>
                  </a:cubicBezTo>
                  <a:cubicBezTo>
                    <a:pt x="9" y="84"/>
                    <a:pt x="8" y="83"/>
                    <a:pt x="8" y="82"/>
                  </a:cubicBezTo>
                  <a:cubicBezTo>
                    <a:pt x="8" y="26"/>
                    <a:pt x="8" y="26"/>
                    <a:pt x="8" y="26"/>
                  </a:cubicBezTo>
                  <a:cubicBezTo>
                    <a:pt x="8" y="25"/>
                    <a:pt x="9" y="24"/>
                    <a:pt x="10" y="24"/>
                  </a:cubicBezTo>
                  <a:cubicBezTo>
                    <a:pt x="11" y="24"/>
                    <a:pt x="12" y="25"/>
                    <a:pt x="12" y="26"/>
                  </a:cubicBezTo>
                  <a:lnTo>
                    <a:pt x="12" y="82"/>
                  </a:lnTo>
                  <a:close/>
                  <a:moveTo>
                    <a:pt x="28" y="10"/>
                  </a:moveTo>
                  <a:cubicBezTo>
                    <a:pt x="28" y="9"/>
                    <a:pt x="29" y="8"/>
                    <a:pt x="30" y="8"/>
                  </a:cubicBezTo>
                  <a:cubicBezTo>
                    <a:pt x="31" y="8"/>
                    <a:pt x="32" y="9"/>
                    <a:pt x="32" y="10"/>
                  </a:cubicBezTo>
                  <a:cubicBezTo>
                    <a:pt x="32" y="62"/>
                    <a:pt x="32" y="62"/>
                    <a:pt x="32" y="62"/>
                  </a:cubicBezTo>
                  <a:cubicBezTo>
                    <a:pt x="32" y="63"/>
                    <a:pt x="31" y="64"/>
                    <a:pt x="30" y="64"/>
                  </a:cubicBezTo>
                  <a:cubicBezTo>
                    <a:pt x="29" y="64"/>
                    <a:pt x="28" y="63"/>
                    <a:pt x="28" y="62"/>
                  </a:cubicBezTo>
                  <a:lnTo>
                    <a:pt x="28" y="10"/>
                  </a:lnTo>
                  <a:close/>
                  <a:moveTo>
                    <a:pt x="36" y="86"/>
                  </a:moveTo>
                  <a:cubicBezTo>
                    <a:pt x="36" y="87"/>
                    <a:pt x="35" y="88"/>
                    <a:pt x="34" y="88"/>
                  </a:cubicBezTo>
                  <a:cubicBezTo>
                    <a:pt x="26" y="88"/>
                    <a:pt x="26" y="88"/>
                    <a:pt x="26" y="88"/>
                  </a:cubicBezTo>
                  <a:cubicBezTo>
                    <a:pt x="25" y="88"/>
                    <a:pt x="24" y="87"/>
                    <a:pt x="24" y="86"/>
                  </a:cubicBezTo>
                  <a:cubicBezTo>
                    <a:pt x="24" y="70"/>
                    <a:pt x="24" y="70"/>
                    <a:pt x="24" y="70"/>
                  </a:cubicBezTo>
                  <a:cubicBezTo>
                    <a:pt x="24" y="69"/>
                    <a:pt x="25" y="68"/>
                    <a:pt x="26" y="68"/>
                  </a:cubicBezTo>
                  <a:cubicBezTo>
                    <a:pt x="34" y="68"/>
                    <a:pt x="34" y="68"/>
                    <a:pt x="34" y="68"/>
                  </a:cubicBezTo>
                  <a:cubicBezTo>
                    <a:pt x="35" y="68"/>
                    <a:pt x="36" y="69"/>
                    <a:pt x="36" y="70"/>
                  </a:cubicBezTo>
                  <a:lnTo>
                    <a:pt x="36" y="86"/>
                  </a:lnTo>
                  <a:close/>
                  <a:moveTo>
                    <a:pt x="52" y="42"/>
                  </a:moveTo>
                  <a:cubicBezTo>
                    <a:pt x="52" y="41"/>
                    <a:pt x="53" y="40"/>
                    <a:pt x="54" y="40"/>
                  </a:cubicBezTo>
                  <a:cubicBezTo>
                    <a:pt x="55" y="40"/>
                    <a:pt x="56" y="41"/>
                    <a:pt x="56" y="42"/>
                  </a:cubicBezTo>
                  <a:cubicBezTo>
                    <a:pt x="56" y="78"/>
                    <a:pt x="56" y="78"/>
                    <a:pt x="56" y="78"/>
                  </a:cubicBezTo>
                  <a:cubicBezTo>
                    <a:pt x="56" y="79"/>
                    <a:pt x="55" y="80"/>
                    <a:pt x="54" y="80"/>
                  </a:cubicBezTo>
                  <a:cubicBezTo>
                    <a:pt x="53" y="80"/>
                    <a:pt x="52" y="79"/>
                    <a:pt x="52" y="78"/>
                  </a:cubicBezTo>
                  <a:lnTo>
                    <a:pt x="52" y="42"/>
                  </a:lnTo>
                  <a:close/>
                  <a:moveTo>
                    <a:pt x="58" y="88"/>
                  </a:moveTo>
                  <a:cubicBezTo>
                    <a:pt x="50" y="88"/>
                    <a:pt x="50" y="88"/>
                    <a:pt x="50" y="88"/>
                  </a:cubicBezTo>
                  <a:cubicBezTo>
                    <a:pt x="49" y="88"/>
                    <a:pt x="48" y="87"/>
                    <a:pt x="48" y="86"/>
                  </a:cubicBezTo>
                  <a:cubicBezTo>
                    <a:pt x="48" y="85"/>
                    <a:pt x="49" y="84"/>
                    <a:pt x="50" y="84"/>
                  </a:cubicBezTo>
                  <a:cubicBezTo>
                    <a:pt x="58" y="84"/>
                    <a:pt x="58" y="84"/>
                    <a:pt x="58" y="84"/>
                  </a:cubicBezTo>
                  <a:cubicBezTo>
                    <a:pt x="59" y="84"/>
                    <a:pt x="60" y="85"/>
                    <a:pt x="60" y="86"/>
                  </a:cubicBezTo>
                  <a:cubicBezTo>
                    <a:pt x="60" y="87"/>
                    <a:pt x="59" y="88"/>
                    <a:pt x="58" y="8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sz="2399"/>
            </a:p>
          </p:txBody>
        </p:sp>
      </p:grpSp>
      <p:sp>
        <p:nvSpPr>
          <p:cNvPr id="12" name="Title 1">
            <a:extLst>
              <a:ext uri="{FF2B5EF4-FFF2-40B4-BE49-F238E27FC236}">
                <a16:creationId xmlns:a16="http://schemas.microsoft.com/office/drawing/2014/main" id="{1C64B85C-75E3-8145-8240-7CCE916BED54}"/>
              </a:ext>
            </a:extLst>
          </p:cNvPr>
          <p:cNvSpPr>
            <a:spLocks noGrp="1"/>
          </p:cNvSpPr>
          <p:nvPr>
            <p:ph type="title"/>
          </p:nvPr>
        </p:nvSpPr>
        <p:spPr>
          <a:xfrm>
            <a:off x="4248058" y="1810026"/>
            <a:ext cx="4624682" cy="477896"/>
          </a:xfrm>
        </p:spPr>
        <p:txBody>
          <a:bodyPr>
            <a:normAutofit fontScale="90000"/>
          </a:bodyPr>
          <a:lstStyle/>
          <a:p>
            <a:pPr>
              <a:lnSpc>
                <a:spcPct val="90000"/>
              </a:lnSpc>
            </a:pP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Sistematización del Registro de </a:t>
            </a:r>
            <a:b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br>
            <a:r>
              <a:rPr lang="es-GT" sz="20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Bienes Culturales</a:t>
            </a:r>
          </a:p>
        </p:txBody>
      </p:sp>
      <p:sp>
        <p:nvSpPr>
          <p:cNvPr id="13" name="Freeform: Shape 44">
            <a:extLst>
              <a:ext uri="{FF2B5EF4-FFF2-40B4-BE49-F238E27FC236}">
                <a16:creationId xmlns:a16="http://schemas.microsoft.com/office/drawing/2014/main" id="{7E8D3C56-7427-0343-980D-58E9CD9F6135}"/>
              </a:ext>
            </a:extLst>
          </p:cNvPr>
          <p:cNvSpPr/>
          <p:nvPr/>
        </p:nvSpPr>
        <p:spPr>
          <a:xfrm>
            <a:off x="471216" y="2978050"/>
            <a:ext cx="2801286" cy="439442"/>
          </a:xfrm>
          <a:custGeom>
            <a:avLst/>
            <a:gdLst>
              <a:gd name="connsiteX0" fmla="*/ 0 w 2980403"/>
              <a:gd name="connsiteY0" fmla="*/ 207160 h 567531"/>
              <a:gd name="connsiteX1" fmla="*/ 0 w 2980403"/>
              <a:gd name="connsiteY1" fmla="*/ 207161 h 567531"/>
              <a:gd name="connsiteX2" fmla="*/ 0 w 2980403"/>
              <a:gd name="connsiteY2" fmla="*/ 207161 h 567531"/>
              <a:gd name="connsiteX3" fmla="*/ 207161 w 2980403"/>
              <a:gd name="connsiteY3" fmla="*/ 0 h 567531"/>
              <a:gd name="connsiteX4" fmla="*/ 2773242 w 2980403"/>
              <a:gd name="connsiteY4" fmla="*/ 0 h 567531"/>
              <a:gd name="connsiteX5" fmla="*/ 2980403 w 2980403"/>
              <a:gd name="connsiteY5" fmla="*/ 207161 h 567531"/>
              <a:gd name="connsiteX6" fmla="*/ 2980402 w 2980403"/>
              <a:gd name="connsiteY6" fmla="*/ 207161 h 567531"/>
              <a:gd name="connsiteX7" fmla="*/ 2773241 w 2980403"/>
              <a:gd name="connsiteY7" fmla="*/ 414322 h 567531"/>
              <a:gd name="connsiteX8" fmla="*/ 1673312 w 2980403"/>
              <a:gd name="connsiteY8" fmla="*/ 414322 h 567531"/>
              <a:gd name="connsiteX9" fmla="*/ 1490202 w 2980403"/>
              <a:gd name="connsiteY9" fmla="*/ 567531 h 567531"/>
              <a:gd name="connsiteX10" fmla="*/ 1307091 w 2980403"/>
              <a:gd name="connsiteY10" fmla="*/ 414322 h 567531"/>
              <a:gd name="connsiteX11" fmla="*/ 207161 w 2980403"/>
              <a:gd name="connsiteY11" fmla="*/ 414321 h 567531"/>
              <a:gd name="connsiteX12" fmla="*/ 16280 w 2980403"/>
              <a:gd name="connsiteY12" fmla="*/ 287797 h 567531"/>
              <a:gd name="connsiteX13" fmla="*/ 0 w 2980403"/>
              <a:gd name="connsiteY13" fmla="*/ 207161 h 567531"/>
              <a:gd name="connsiteX14" fmla="*/ 16280 w 2980403"/>
              <a:gd name="connsiteY14" fmla="*/ 126525 h 567531"/>
              <a:gd name="connsiteX15" fmla="*/ 207161 w 2980403"/>
              <a:gd name="connsiteY15" fmla="*/ 0 h 56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0403" h="567531">
                <a:moveTo>
                  <a:pt x="0" y="207160"/>
                </a:moveTo>
                <a:lnTo>
                  <a:pt x="0" y="207161"/>
                </a:lnTo>
                <a:lnTo>
                  <a:pt x="0" y="207161"/>
                </a:lnTo>
                <a:close/>
                <a:moveTo>
                  <a:pt x="207161" y="0"/>
                </a:moveTo>
                <a:lnTo>
                  <a:pt x="2773242" y="0"/>
                </a:lnTo>
                <a:cubicBezTo>
                  <a:pt x="2887654" y="0"/>
                  <a:pt x="2980403" y="92749"/>
                  <a:pt x="2980403" y="207161"/>
                </a:cubicBezTo>
                <a:lnTo>
                  <a:pt x="2980402" y="207161"/>
                </a:lnTo>
                <a:cubicBezTo>
                  <a:pt x="2980402" y="321573"/>
                  <a:pt x="2887653" y="414322"/>
                  <a:pt x="2773241" y="414322"/>
                </a:cubicBezTo>
                <a:lnTo>
                  <a:pt x="1673312" y="414322"/>
                </a:lnTo>
                <a:lnTo>
                  <a:pt x="1490202" y="567531"/>
                </a:lnTo>
                <a:lnTo>
                  <a:pt x="1307091" y="414322"/>
                </a:lnTo>
                <a:lnTo>
                  <a:pt x="207161" y="414321"/>
                </a:lnTo>
                <a:cubicBezTo>
                  <a:pt x="121352" y="414321"/>
                  <a:pt x="47728" y="362150"/>
                  <a:pt x="16280" y="287797"/>
                </a:cubicBezTo>
                <a:lnTo>
                  <a:pt x="0" y="207161"/>
                </a:lnTo>
                <a:lnTo>
                  <a:pt x="16280" y="126525"/>
                </a:lnTo>
                <a:cubicBezTo>
                  <a:pt x="47728" y="52171"/>
                  <a:pt x="121352" y="0"/>
                  <a:pt x="207161" y="0"/>
                </a:cubicBezTo>
                <a:close/>
              </a:path>
            </a:pathLst>
          </a:custGeom>
          <a:solidFill>
            <a:schemeClr val="tx2">
              <a:lumMod val="60000"/>
              <a:lumOff val="40000"/>
            </a:schemeClr>
          </a:solidFill>
          <a:ln>
            <a:noFill/>
          </a:ln>
          <a:effectLst>
            <a:innerShdw blurRad="63500" dist="50800" dir="13500000">
              <a:prstClr val="black">
                <a:alpha val="20000"/>
              </a:prstClr>
            </a:innerShdw>
          </a:effectLst>
          <a:extLst/>
        </p:spPr>
        <p:txBody>
          <a:bodyPr vert="horz" wrap="square" lIns="252000" tIns="45720" rIns="91440" bIns="180000" numCol="1" anchor="ctr" anchorCtr="0" compatLnSpc="1">
            <a:prstTxWarp prst="textNoShape">
              <a:avLst/>
            </a:prstTxWarp>
          </a:bodyPr>
          <a:lstStyle/>
          <a:p>
            <a:pPr algn="ctr"/>
            <a:r>
              <a:rPr lang="es-GT" sz="1300" b="1" dirty="0">
                <a:solidFill>
                  <a:schemeClr val="accent4">
                    <a:lumMod val="20000"/>
                    <a:lumOff val="80000"/>
                  </a:schemeClr>
                </a:solidFill>
                <a:latin typeface="Ebrima" panose="02000000000000000000" pitchFamily="2" charset="0"/>
                <a:ea typeface="Ebrima" panose="02000000000000000000" pitchFamily="2" charset="0"/>
                <a:cs typeface="Ebrima" panose="02000000000000000000" pitchFamily="2" charset="0"/>
              </a:rPr>
              <a:t>Meta Estratégica de Desarrollo</a:t>
            </a:r>
          </a:p>
        </p:txBody>
      </p:sp>
      <p:sp>
        <p:nvSpPr>
          <p:cNvPr id="14" name="TextBox 81">
            <a:extLst>
              <a:ext uri="{FF2B5EF4-FFF2-40B4-BE49-F238E27FC236}">
                <a16:creationId xmlns:a16="http://schemas.microsoft.com/office/drawing/2014/main" id="{5EFC4222-2034-DD4F-B025-9B75ACD0E827}"/>
              </a:ext>
            </a:extLst>
          </p:cNvPr>
          <p:cNvSpPr txBox="1"/>
          <p:nvPr/>
        </p:nvSpPr>
        <p:spPr>
          <a:xfrm>
            <a:off x="752017" y="3470638"/>
            <a:ext cx="2485529" cy="1477328"/>
          </a:xfrm>
          <a:prstGeom prst="rect">
            <a:avLst/>
          </a:prstGeom>
          <a:noFill/>
        </p:spPr>
        <p:txBody>
          <a:bodyPr wrap="square" lIns="0" tIns="0" rIns="0" bIns="0" rtlCol="0">
            <a:spAutoFit/>
          </a:bodyPr>
          <a:lstStyle/>
          <a:p>
            <a:pPr algn="just"/>
            <a:r>
              <a:rPr lang="es-ES" sz="1200" dirty="0">
                <a:latin typeface="Arial" panose="020B0604020202020204" pitchFamily="34" charset="0"/>
                <a:cs typeface="Arial" panose="020B0604020202020204" pitchFamily="34" charset="0"/>
              </a:rPr>
              <a:t>Contribuir al fortalecimiento de la identidad nacional, el reconocimiento de la diversidad cultural y el desarrollo económico del país en cuanto a la protección, conservación, difusión y valorización, del patrimonio cultural y natural de la nación.</a:t>
            </a:r>
            <a:endParaRPr lang="es-GT" sz="1200" dirty="0">
              <a:latin typeface="Arial" panose="020B0604020202020204" pitchFamily="34" charset="0"/>
              <a:cs typeface="Arial" panose="020B0604020202020204" pitchFamily="34" charset="0"/>
            </a:endParaRPr>
          </a:p>
        </p:txBody>
      </p:sp>
      <p:sp>
        <p:nvSpPr>
          <p:cNvPr id="15" name="Oval 135">
            <a:extLst>
              <a:ext uri="{FF2B5EF4-FFF2-40B4-BE49-F238E27FC236}">
                <a16:creationId xmlns:a16="http://schemas.microsoft.com/office/drawing/2014/main" id="{1B759E68-3D49-8B4D-9975-955C90E978B0}"/>
              </a:ext>
            </a:extLst>
          </p:cNvPr>
          <p:cNvSpPr/>
          <p:nvPr/>
        </p:nvSpPr>
        <p:spPr>
          <a:xfrm>
            <a:off x="556112" y="3520325"/>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solidFill>
                <a:schemeClr val="tx1">
                  <a:lumMod val="75000"/>
                  <a:lumOff val="25000"/>
                </a:schemeClr>
              </a:solidFill>
            </a:endParaRPr>
          </a:p>
        </p:txBody>
      </p:sp>
      <p:grpSp>
        <p:nvGrpSpPr>
          <p:cNvPr id="16" name="6 Grupo">
            <a:extLst>
              <a:ext uri="{FF2B5EF4-FFF2-40B4-BE49-F238E27FC236}">
                <a16:creationId xmlns:a16="http://schemas.microsoft.com/office/drawing/2014/main" id="{5EEAB32D-2D48-0447-BFD6-4778080D3501}"/>
              </a:ext>
            </a:extLst>
          </p:cNvPr>
          <p:cNvGrpSpPr/>
          <p:nvPr/>
        </p:nvGrpSpPr>
        <p:grpSpPr>
          <a:xfrm>
            <a:off x="6476746" y="5053565"/>
            <a:ext cx="2756034" cy="1081913"/>
            <a:chOff x="6526163" y="5109986"/>
            <a:chExt cx="2756035" cy="1081914"/>
          </a:xfrm>
        </p:grpSpPr>
        <p:sp>
          <p:nvSpPr>
            <p:cNvPr id="17" name="TextBox 200">
              <a:extLst>
                <a:ext uri="{FF2B5EF4-FFF2-40B4-BE49-F238E27FC236}">
                  <a16:creationId xmlns:a16="http://schemas.microsoft.com/office/drawing/2014/main" id="{C73A6319-C52C-DF4C-85FA-5712C1CAEBBD}"/>
                </a:ext>
              </a:extLst>
            </p:cNvPr>
            <p:cNvSpPr txBox="1"/>
            <p:nvPr/>
          </p:nvSpPr>
          <p:spPr>
            <a:xfrm>
              <a:off x="7142720" y="5109986"/>
              <a:ext cx="1832013" cy="492443"/>
            </a:xfrm>
            <a:prstGeom prst="rect">
              <a:avLst/>
            </a:prstGeom>
            <a:noFill/>
          </p:spPr>
          <p:txBody>
            <a:bodyPr wrap="square" lIns="0" tIns="0" rIns="0" bIns="0" rtlCol="0">
              <a:spAutoFit/>
            </a:bodyPr>
            <a:lstStyle/>
            <a:p>
              <a:pPr algn="ctr"/>
              <a:r>
                <a:rPr lang="es-GT" sz="1600" b="1" dirty="0">
                  <a:solidFill>
                    <a:schemeClr val="tx2"/>
                  </a:solidFill>
                  <a:latin typeface="Arial Black" panose="020B0604020202020204" pitchFamily="34" charset="0"/>
                  <a:ea typeface="Arial Unicode MS" panose="020B0604020202020204" pitchFamily="34" charset="-128"/>
                  <a:cs typeface="Arial Black" panose="020B0604020202020204" pitchFamily="34" charset="0"/>
                </a:rPr>
                <a:t>PRESUPUESTO ESTIMADO 2019</a:t>
              </a:r>
            </a:p>
          </p:txBody>
        </p:sp>
        <p:sp>
          <p:nvSpPr>
            <p:cNvPr id="18" name="TextBox 201">
              <a:extLst>
                <a:ext uri="{FF2B5EF4-FFF2-40B4-BE49-F238E27FC236}">
                  <a16:creationId xmlns:a16="http://schemas.microsoft.com/office/drawing/2014/main" id="{E5AD16FF-DC7A-1847-82B9-0E1697864F75}"/>
                </a:ext>
              </a:extLst>
            </p:cNvPr>
            <p:cNvSpPr txBox="1"/>
            <p:nvPr/>
          </p:nvSpPr>
          <p:spPr>
            <a:xfrm>
              <a:off x="6526163" y="5859501"/>
              <a:ext cx="2756035" cy="332399"/>
            </a:xfrm>
            <a:prstGeom prst="rect">
              <a:avLst/>
            </a:prstGeom>
            <a:noFill/>
          </p:spPr>
          <p:txBody>
            <a:bodyPr wrap="square" lIns="0" tIns="0" rIns="0" bIns="0" rtlCol="0">
              <a:spAutoFit/>
            </a:bodyPr>
            <a:lstStyle>
              <a:defPPr>
                <a:defRPr lang="en-US"/>
              </a:defPPr>
              <a:lvl1pPr>
                <a:defRPr sz="1200" b="1">
                  <a:solidFill>
                    <a:schemeClr val="tx1">
                      <a:lumMod val="75000"/>
                      <a:lumOff val="25000"/>
                    </a:schemeClr>
                  </a:solidFill>
                  <a:cs typeface="Arial" pitchFamily="34" charset="0"/>
                </a:defRPr>
              </a:lvl1pPr>
            </a:lstStyle>
            <a:p>
              <a:pPr algn="ctr">
                <a:lnSpc>
                  <a:spcPct val="90000"/>
                </a:lnSpc>
                <a:spcBef>
                  <a:spcPct val="0"/>
                </a:spcBef>
              </a:pPr>
              <a:r>
                <a:rPr lang="es-GT" sz="2400" dirty="0">
                  <a:solidFill>
                    <a:schemeClr val="accent2"/>
                  </a:solidFill>
                  <a:latin typeface="Arial Black" panose="020B0604020202020204" pitchFamily="34" charset="0"/>
                  <a:ea typeface="Arial Unicode MS" panose="020B0604020202020204" pitchFamily="34" charset="-128"/>
                  <a:cs typeface="Arial Black" panose="020B0604020202020204" pitchFamily="34" charset="0"/>
                </a:rPr>
                <a:t>Q 1.6 millones</a:t>
              </a:r>
            </a:p>
          </p:txBody>
        </p:sp>
        <p:grpSp>
          <p:nvGrpSpPr>
            <p:cNvPr id="19" name="Group 258">
              <a:extLst>
                <a:ext uri="{FF2B5EF4-FFF2-40B4-BE49-F238E27FC236}">
                  <a16:creationId xmlns:a16="http://schemas.microsoft.com/office/drawing/2014/main" id="{189F6ABB-4F51-684A-97C3-660F7277F90A}"/>
                </a:ext>
              </a:extLst>
            </p:cNvPr>
            <p:cNvGrpSpPr/>
            <p:nvPr/>
          </p:nvGrpSpPr>
          <p:grpSpPr>
            <a:xfrm>
              <a:off x="6526163" y="5115728"/>
              <a:ext cx="531730" cy="531730"/>
              <a:chOff x="4469581" y="499171"/>
              <a:chExt cx="531730" cy="531730"/>
            </a:xfrm>
          </p:grpSpPr>
          <p:sp>
            <p:nvSpPr>
              <p:cNvPr id="20" name="Oval 259">
                <a:extLst>
                  <a:ext uri="{FF2B5EF4-FFF2-40B4-BE49-F238E27FC236}">
                    <a16:creationId xmlns:a16="http://schemas.microsoft.com/office/drawing/2014/main" id="{1B842C70-EB07-B141-80B4-424FB740C758}"/>
                  </a:ext>
                </a:extLst>
              </p:cNvPr>
              <p:cNvSpPr/>
              <p:nvPr/>
            </p:nvSpPr>
            <p:spPr>
              <a:xfrm>
                <a:off x="4469581" y="499171"/>
                <a:ext cx="531730" cy="53173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grpSp>
            <p:nvGrpSpPr>
              <p:cNvPr id="21" name="Group 260">
                <a:extLst>
                  <a:ext uri="{FF2B5EF4-FFF2-40B4-BE49-F238E27FC236}">
                    <a16:creationId xmlns:a16="http://schemas.microsoft.com/office/drawing/2014/main" id="{8D1B1915-BC3A-F84A-AC6F-E61F754EA382}"/>
                  </a:ext>
                </a:extLst>
              </p:cNvPr>
              <p:cNvGrpSpPr/>
              <p:nvPr/>
            </p:nvGrpSpPr>
            <p:grpSpPr>
              <a:xfrm>
                <a:off x="4619666" y="648185"/>
                <a:ext cx="224070" cy="226840"/>
                <a:chOff x="1000126" y="663575"/>
                <a:chExt cx="5140325" cy="5203826"/>
              </a:xfrm>
              <a:solidFill>
                <a:schemeClr val="bg1"/>
              </a:solidFill>
            </p:grpSpPr>
            <p:sp>
              <p:nvSpPr>
                <p:cNvPr id="22" name="Freeform 22">
                  <a:extLst>
                    <a:ext uri="{FF2B5EF4-FFF2-40B4-BE49-F238E27FC236}">
                      <a16:creationId xmlns:a16="http://schemas.microsoft.com/office/drawing/2014/main" id="{71326325-FB24-B448-8B71-D975CE936ABE}"/>
                    </a:ext>
                  </a:extLst>
                </p:cNvPr>
                <p:cNvSpPr>
                  <a:spLocks/>
                </p:cNvSpPr>
                <p:nvPr/>
              </p:nvSpPr>
              <p:spPr bwMode="auto">
                <a:xfrm>
                  <a:off x="5360988" y="1565275"/>
                  <a:ext cx="166688" cy="269875"/>
                </a:xfrm>
                <a:custGeom>
                  <a:avLst/>
                  <a:gdLst>
                    <a:gd name="T0" fmla="*/ 0 w 212"/>
                    <a:gd name="T1" fmla="*/ 0 h 339"/>
                    <a:gd name="T2" fmla="*/ 32 w 212"/>
                    <a:gd name="T3" fmla="*/ 8 h 339"/>
                    <a:gd name="T4" fmla="*/ 64 w 212"/>
                    <a:gd name="T5" fmla="*/ 16 h 339"/>
                    <a:gd name="T6" fmla="*/ 96 w 212"/>
                    <a:gd name="T7" fmla="*/ 28 h 339"/>
                    <a:gd name="T8" fmla="*/ 128 w 212"/>
                    <a:gd name="T9" fmla="*/ 42 h 339"/>
                    <a:gd name="T10" fmla="*/ 154 w 212"/>
                    <a:gd name="T11" fmla="*/ 58 h 339"/>
                    <a:gd name="T12" fmla="*/ 178 w 212"/>
                    <a:gd name="T13" fmla="*/ 80 h 339"/>
                    <a:gd name="T14" fmla="*/ 196 w 212"/>
                    <a:gd name="T15" fmla="*/ 106 h 339"/>
                    <a:gd name="T16" fmla="*/ 208 w 212"/>
                    <a:gd name="T17" fmla="*/ 136 h 339"/>
                    <a:gd name="T18" fmla="*/ 212 w 212"/>
                    <a:gd name="T19" fmla="*/ 172 h 339"/>
                    <a:gd name="T20" fmla="*/ 208 w 212"/>
                    <a:gd name="T21" fmla="*/ 207 h 339"/>
                    <a:gd name="T22" fmla="*/ 198 w 212"/>
                    <a:gd name="T23" fmla="*/ 237 h 339"/>
                    <a:gd name="T24" fmla="*/ 180 w 212"/>
                    <a:gd name="T25" fmla="*/ 263 h 339"/>
                    <a:gd name="T26" fmla="*/ 158 w 212"/>
                    <a:gd name="T27" fmla="*/ 285 h 339"/>
                    <a:gd name="T28" fmla="*/ 132 w 212"/>
                    <a:gd name="T29" fmla="*/ 303 h 339"/>
                    <a:gd name="T30" fmla="*/ 102 w 212"/>
                    <a:gd name="T31" fmla="*/ 317 h 339"/>
                    <a:gd name="T32" fmla="*/ 70 w 212"/>
                    <a:gd name="T33" fmla="*/ 329 h 339"/>
                    <a:gd name="T34" fmla="*/ 36 w 212"/>
                    <a:gd name="T35" fmla="*/ 335 h 339"/>
                    <a:gd name="T36" fmla="*/ 0 w 212"/>
                    <a:gd name="T37" fmla="*/ 339 h 339"/>
                    <a:gd name="T38" fmla="*/ 0 w 212"/>
                    <a:gd name="T39"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339">
                      <a:moveTo>
                        <a:pt x="0" y="0"/>
                      </a:moveTo>
                      <a:lnTo>
                        <a:pt x="32" y="8"/>
                      </a:lnTo>
                      <a:lnTo>
                        <a:pt x="64" y="16"/>
                      </a:lnTo>
                      <a:lnTo>
                        <a:pt x="96" y="28"/>
                      </a:lnTo>
                      <a:lnTo>
                        <a:pt x="128" y="42"/>
                      </a:lnTo>
                      <a:lnTo>
                        <a:pt x="154" y="58"/>
                      </a:lnTo>
                      <a:lnTo>
                        <a:pt x="178" y="80"/>
                      </a:lnTo>
                      <a:lnTo>
                        <a:pt x="196" y="106"/>
                      </a:lnTo>
                      <a:lnTo>
                        <a:pt x="208" y="136"/>
                      </a:lnTo>
                      <a:lnTo>
                        <a:pt x="212" y="172"/>
                      </a:lnTo>
                      <a:lnTo>
                        <a:pt x="208" y="207"/>
                      </a:lnTo>
                      <a:lnTo>
                        <a:pt x="198" y="237"/>
                      </a:lnTo>
                      <a:lnTo>
                        <a:pt x="180" y="263"/>
                      </a:lnTo>
                      <a:lnTo>
                        <a:pt x="158" y="285"/>
                      </a:lnTo>
                      <a:lnTo>
                        <a:pt x="132" y="303"/>
                      </a:lnTo>
                      <a:lnTo>
                        <a:pt x="102" y="317"/>
                      </a:lnTo>
                      <a:lnTo>
                        <a:pt x="70" y="329"/>
                      </a:lnTo>
                      <a:lnTo>
                        <a:pt x="36" y="335"/>
                      </a:lnTo>
                      <a:lnTo>
                        <a:pt x="0" y="33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3" name="Freeform 23">
                  <a:extLst>
                    <a:ext uri="{FF2B5EF4-FFF2-40B4-BE49-F238E27FC236}">
                      <a16:creationId xmlns:a16="http://schemas.microsoft.com/office/drawing/2014/main" id="{ED91DA38-74C6-D041-A687-AD64CC4BE7E7}"/>
                    </a:ext>
                  </a:extLst>
                </p:cNvPr>
                <p:cNvSpPr>
                  <a:spLocks/>
                </p:cNvSpPr>
                <p:nvPr/>
              </p:nvSpPr>
              <p:spPr bwMode="auto">
                <a:xfrm>
                  <a:off x="5126038" y="1127125"/>
                  <a:ext cx="153988" cy="244475"/>
                </a:xfrm>
                <a:custGeom>
                  <a:avLst/>
                  <a:gdLst>
                    <a:gd name="T0" fmla="*/ 194 w 194"/>
                    <a:gd name="T1" fmla="*/ 0 h 307"/>
                    <a:gd name="T2" fmla="*/ 194 w 194"/>
                    <a:gd name="T3" fmla="*/ 307 h 307"/>
                    <a:gd name="T4" fmla="*/ 142 w 194"/>
                    <a:gd name="T5" fmla="*/ 295 h 307"/>
                    <a:gd name="T6" fmla="*/ 100 w 194"/>
                    <a:gd name="T7" fmla="*/ 279 h 307"/>
                    <a:gd name="T8" fmla="*/ 64 w 194"/>
                    <a:gd name="T9" fmla="*/ 259 h 307"/>
                    <a:gd name="T10" fmla="*/ 36 w 194"/>
                    <a:gd name="T11" fmla="*/ 237 h 307"/>
                    <a:gd name="T12" fmla="*/ 16 w 194"/>
                    <a:gd name="T13" fmla="*/ 211 h 307"/>
                    <a:gd name="T14" fmla="*/ 4 w 194"/>
                    <a:gd name="T15" fmla="*/ 179 h 307"/>
                    <a:gd name="T16" fmla="*/ 0 w 194"/>
                    <a:gd name="T17" fmla="*/ 146 h 307"/>
                    <a:gd name="T18" fmla="*/ 6 w 194"/>
                    <a:gd name="T19" fmla="*/ 114 h 307"/>
                    <a:gd name="T20" fmla="*/ 18 w 194"/>
                    <a:gd name="T21" fmla="*/ 86 h 307"/>
                    <a:gd name="T22" fmla="*/ 40 w 194"/>
                    <a:gd name="T23" fmla="*/ 58 h 307"/>
                    <a:gd name="T24" fmla="*/ 68 w 194"/>
                    <a:gd name="T25" fmla="*/ 36 h 307"/>
                    <a:gd name="T26" fmla="*/ 104 w 194"/>
                    <a:gd name="T27" fmla="*/ 18 h 307"/>
                    <a:gd name="T28" fmla="*/ 146 w 194"/>
                    <a:gd name="T29" fmla="*/ 6 h 307"/>
                    <a:gd name="T30" fmla="*/ 194 w 194"/>
                    <a:gd name="T3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4" h="307">
                      <a:moveTo>
                        <a:pt x="194" y="0"/>
                      </a:moveTo>
                      <a:lnTo>
                        <a:pt x="194" y="307"/>
                      </a:lnTo>
                      <a:lnTo>
                        <a:pt x="142" y="295"/>
                      </a:lnTo>
                      <a:lnTo>
                        <a:pt x="100" y="279"/>
                      </a:lnTo>
                      <a:lnTo>
                        <a:pt x="64" y="259"/>
                      </a:lnTo>
                      <a:lnTo>
                        <a:pt x="36" y="237"/>
                      </a:lnTo>
                      <a:lnTo>
                        <a:pt x="16" y="211"/>
                      </a:lnTo>
                      <a:lnTo>
                        <a:pt x="4" y="179"/>
                      </a:lnTo>
                      <a:lnTo>
                        <a:pt x="0" y="146"/>
                      </a:lnTo>
                      <a:lnTo>
                        <a:pt x="6" y="114"/>
                      </a:lnTo>
                      <a:lnTo>
                        <a:pt x="18" y="86"/>
                      </a:lnTo>
                      <a:lnTo>
                        <a:pt x="40" y="58"/>
                      </a:lnTo>
                      <a:lnTo>
                        <a:pt x="68" y="36"/>
                      </a:lnTo>
                      <a:lnTo>
                        <a:pt x="104" y="18"/>
                      </a:lnTo>
                      <a:lnTo>
                        <a:pt x="146" y="6"/>
                      </a:lnTo>
                      <a:lnTo>
                        <a:pt x="1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4" name="Freeform 24">
                  <a:extLst>
                    <a:ext uri="{FF2B5EF4-FFF2-40B4-BE49-F238E27FC236}">
                      <a16:creationId xmlns:a16="http://schemas.microsoft.com/office/drawing/2014/main" id="{684C2444-8041-6649-A89E-374650944D82}"/>
                    </a:ext>
                  </a:extLst>
                </p:cNvPr>
                <p:cNvSpPr>
                  <a:spLocks noEditPoints="1"/>
                </p:cNvSpPr>
                <p:nvPr/>
              </p:nvSpPr>
              <p:spPr bwMode="auto">
                <a:xfrm>
                  <a:off x="4495801" y="663575"/>
                  <a:ext cx="1644650" cy="1646238"/>
                </a:xfrm>
                <a:custGeom>
                  <a:avLst/>
                  <a:gdLst>
                    <a:gd name="T0" fmla="*/ 993 w 2073"/>
                    <a:gd name="T1" fmla="*/ 297 h 2073"/>
                    <a:gd name="T2" fmla="*/ 875 w 2073"/>
                    <a:gd name="T3" fmla="*/ 425 h 2073"/>
                    <a:gd name="T4" fmla="*/ 684 w 2073"/>
                    <a:gd name="T5" fmla="*/ 522 h 2073"/>
                    <a:gd name="T6" fmla="*/ 584 w 2073"/>
                    <a:gd name="T7" fmla="*/ 708 h 2073"/>
                    <a:gd name="T8" fmla="*/ 620 w 2073"/>
                    <a:gd name="T9" fmla="*/ 919 h 2073"/>
                    <a:gd name="T10" fmla="*/ 787 w 2073"/>
                    <a:gd name="T11" fmla="*/ 1058 h 2073"/>
                    <a:gd name="T12" fmla="*/ 989 w 2073"/>
                    <a:gd name="T13" fmla="*/ 1475 h 2073"/>
                    <a:gd name="T14" fmla="*/ 845 w 2073"/>
                    <a:gd name="T15" fmla="*/ 1431 h 2073"/>
                    <a:gd name="T16" fmla="*/ 789 w 2073"/>
                    <a:gd name="T17" fmla="*/ 1347 h 2073"/>
                    <a:gd name="T18" fmla="*/ 754 w 2073"/>
                    <a:gd name="T19" fmla="*/ 1264 h 2073"/>
                    <a:gd name="T20" fmla="*/ 662 w 2073"/>
                    <a:gd name="T21" fmla="*/ 1226 h 2073"/>
                    <a:gd name="T22" fmla="*/ 568 w 2073"/>
                    <a:gd name="T23" fmla="*/ 1276 h 2073"/>
                    <a:gd name="T24" fmla="*/ 570 w 2073"/>
                    <a:gd name="T25" fmla="*/ 1411 h 2073"/>
                    <a:gd name="T26" fmla="*/ 684 w 2073"/>
                    <a:gd name="T27" fmla="*/ 1557 h 2073"/>
                    <a:gd name="T28" fmla="*/ 913 w 2073"/>
                    <a:gd name="T29" fmla="*/ 1644 h 2073"/>
                    <a:gd name="T30" fmla="*/ 1003 w 2073"/>
                    <a:gd name="T31" fmla="*/ 1796 h 2073"/>
                    <a:gd name="T32" fmla="*/ 1076 w 2073"/>
                    <a:gd name="T33" fmla="*/ 1796 h 2073"/>
                    <a:gd name="T34" fmla="*/ 1158 w 2073"/>
                    <a:gd name="T35" fmla="*/ 1644 h 2073"/>
                    <a:gd name="T36" fmla="*/ 1379 w 2073"/>
                    <a:gd name="T37" fmla="*/ 1565 h 2073"/>
                    <a:gd name="T38" fmla="*/ 1501 w 2073"/>
                    <a:gd name="T39" fmla="*/ 1403 h 2073"/>
                    <a:gd name="T40" fmla="*/ 1505 w 2073"/>
                    <a:gd name="T41" fmla="*/ 1180 h 2073"/>
                    <a:gd name="T42" fmla="*/ 1407 w 2073"/>
                    <a:gd name="T43" fmla="*/ 1033 h 2073"/>
                    <a:gd name="T44" fmla="*/ 1242 w 2073"/>
                    <a:gd name="T45" fmla="*/ 949 h 2073"/>
                    <a:gd name="T46" fmla="*/ 1090 w 2073"/>
                    <a:gd name="T47" fmla="*/ 584 h 2073"/>
                    <a:gd name="T48" fmla="*/ 1228 w 2073"/>
                    <a:gd name="T49" fmla="*/ 634 h 2073"/>
                    <a:gd name="T50" fmla="*/ 1306 w 2073"/>
                    <a:gd name="T51" fmla="*/ 724 h 2073"/>
                    <a:gd name="T52" fmla="*/ 1391 w 2073"/>
                    <a:gd name="T53" fmla="*/ 771 h 2073"/>
                    <a:gd name="T54" fmla="*/ 1485 w 2073"/>
                    <a:gd name="T55" fmla="*/ 722 h 2073"/>
                    <a:gd name="T56" fmla="*/ 1479 w 2073"/>
                    <a:gd name="T57" fmla="*/ 588 h 2073"/>
                    <a:gd name="T58" fmla="*/ 1345 w 2073"/>
                    <a:gd name="T59" fmla="*/ 474 h 2073"/>
                    <a:gd name="T60" fmla="*/ 1168 w 2073"/>
                    <a:gd name="T61" fmla="*/ 417 h 2073"/>
                    <a:gd name="T62" fmla="*/ 1086 w 2073"/>
                    <a:gd name="T63" fmla="*/ 297 h 2073"/>
                    <a:gd name="T64" fmla="*/ 1037 w 2073"/>
                    <a:gd name="T65" fmla="*/ 0 h 2073"/>
                    <a:gd name="T66" fmla="*/ 1465 w 2073"/>
                    <a:gd name="T67" fmla="*/ 94 h 2073"/>
                    <a:gd name="T68" fmla="*/ 1806 w 2073"/>
                    <a:gd name="T69" fmla="*/ 343 h 2073"/>
                    <a:gd name="T70" fmla="*/ 2019 w 2073"/>
                    <a:gd name="T71" fmla="*/ 710 h 2073"/>
                    <a:gd name="T72" fmla="*/ 2067 w 2073"/>
                    <a:gd name="T73" fmla="*/ 1150 h 2073"/>
                    <a:gd name="T74" fmla="*/ 1932 w 2073"/>
                    <a:gd name="T75" fmla="*/ 1561 h 2073"/>
                    <a:gd name="T76" fmla="*/ 1648 w 2073"/>
                    <a:gd name="T77" fmla="*/ 1874 h 2073"/>
                    <a:gd name="T78" fmla="*/ 1258 w 2073"/>
                    <a:gd name="T79" fmla="*/ 2049 h 2073"/>
                    <a:gd name="T80" fmla="*/ 813 w 2073"/>
                    <a:gd name="T81" fmla="*/ 2049 h 2073"/>
                    <a:gd name="T82" fmla="*/ 425 w 2073"/>
                    <a:gd name="T83" fmla="*/ 1874 h 2073"/>
                    <a:gd name="T84" fmla="*/ 142 w 2073"/>
                    <a:gd name="T85" fmla="*/ 1561 h 2073"/>
                    <a:gd name="T86" fmla="*/ 6 w 2073"/>
                    <a:gd name="T87" fmla="*/ 1150 h 2073"/>
                    <a:gd name="T88" fmla="*/ 52 w 2073"/>
                    <a:gd name="T89" fmla="*/ 710 h 2073"/>
                    <a:gd name="T90" fmla="*/ 267 w 2073"/>
                    <a:gd name="T91" fmla="*/ 343 h 2073"/>
                    <a:gd name="T92" fmla="*/ 608 w 2073"/>
                    <a:gd name="T93" fmla="*/ 94 h 2073"/>
                    <a:gd name="T94" fmla="*/ 1037 w 2073"/>
                    <a:gd name="T95" fmla="*/ 0 h 2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3" h="2073">
                      <a:moveTo>
                        <a:pt x="1039" y="259"/>
                      </a:moveTo>
                      <a:lnTo>
                        <a:pt x="1019" y="265"/>
                      </a:lnTo>
                      <a:lnTo>
                        <a:pt x="1003" y="277"/>
                      </a:lnTo>
                      <a:lnTo>
                        <a:pt x="993" y="297"/>
                      </a:lnTo>
                      <a:lnTo>
                        <a:pt x="989" y="317"/>
                      </a:lnTo>
                      <a:lnTo>
                        <a:pt x="989" y="409"/>
                      </a:lnTo>
                      <a:lnTo>
                        <a:pt x="931" y="415"/>
                      </a:lnTo>
                      <a:lnTo>
                        <a:pt x="875" y="425"/>
                      </a:lnTo>
                      <a:lnTo>
                        <a:pt x="821" y="441"/>
                      </a:lnTo>
                      <a:lnTo>
                        <a:pt x="771" y="460"/>
                      </a:lnTo>
                      <a:lnTo>
                        <a:pt x="726" y="488"/>
                      </a:lnTo>
                      <a:lnTo>
                        <a:pt x="684" y="522"/>
                      </a:lnTo>
                      <a:lnTo>
                        <a:pt x="650" y="560"/>
                      </a:lnTo>
                      <a:lnTo>
                        <a:pt x="620" y="604"/>
                      </a:lnTo>
                      <a:lnTo>
                        <a:pt x="598" y="654"/>
                      </a:lnTo>
                      <a:lnTo>
                        <a:pt x="584" y="708"/>
                      </a:lnTo>
                      <a:lnTo>
                        <a:pt x="580" y="769"/>
                      </a:lnTo>
                      <a:lnTo>
                        <a:pt x="584" y="823"/>
                      </a:lnTo>
                      <a:lnTo>
                        <a:pt x="598" y="873"/>
                      </a:lnTo>
                      <a:lnTo>
                        <a:pt x="620" y="919"/>
                      </a:lnTo>
                      <a:lnTo>
                        <a:pt x="652" y="961"/>
                      </a:lnTo>
                      <a:lnTo>
                        <a:pt x="690" y="997"/>
                      </a:lnTo>
                      <a:lnTo>
                        <a:pt x="736" y="1029"/>
                      </a:lnTo>
                      <a:lnTo>
                        <a:pt x="787" y="1058"/>
                      </a:lnTo>
                      <a:lnTo>
                        <a:pt x="849" y="1080"/>
                      </a:lnTo>
                      <a:lnTo>
                        <a:pt x="915" y="1100"/>
                      </a:lnTo>
                      <a:lnTo>
                        <a:pt x="989" y="1116"/>
                      </a:lnTo>
                      <a:lnTo>
                        <a:pt x="989" y="1475"/>
                      </a:lnTo>
                      <a:lnTo>
                        <a:pt x="941" y="1471"/>
                      </a:lnTo>
                      <a:lnTo>
                        <a:pt x="901" y="1461"/>
                      </a:lnTo>
                      <a:lnTo>
                        <a:pt x="869" y="1447"/>
                      </a:lnTo>
                      <a:lnTo>
                        <a:pt x="845" y="1431"/>
                      </a:lnTo>
                      <a:lnTo>
                        <a:pt x="825" y="1413"/>
                      </a:lnTo>
                      <a:lnTo>
                        <a:pt x="811" y="1391"/>
                      </a:lnTo>
                      <a:lnTo>
                        <a:pt x="799" y="1369"/>
                      </a:lnTo>
                      <a:lnTo>
                        <a:pt x="789" y="1347"/>
                      </a:lnTo>
                      <a:lnTo>
                        <a:pt x="781" y="1324"/>
                      </a:lnTo>
                      <a:lnTo>
                        <a:pt x="773" y="1302"/>
                      </a:lnTo>
                      <a:lnTo>
                        <a:pt x="765" y="1282"/>
                      </a:lnTo>
                      <a:lnTo>
                        <a:pt x="754" y="1264"/>
                      </a:lnTo>
                      <a:lnTo>
                        <a:pt x="738" y="1248"/>
                      </a:lnTo>
                      <a:lnTo>
                        <a:pt x="718" y="1238"/>
                      </a:lnTo>
                      <a:lnTo>
                        <a:pt x="694" y="1230"/>
                      </a:lnTo>
                      <a:lnTo>
                        <a:pt x="662" y="1226"/>
                      </a:lnTo>
                      <a:lnTo>
                        <a:pt x="630" y="1230"/>
                      </a:lnTo>
                      <a:lnTo>
                        <a:pt x="604" y="1240"/>
                      </a:lnTo>
                      <a:lnTo>
                        <a:pt x="584" y="1256"/>
                      </a:lnTo>
                      <a:lnTo>
                        <a:pt x="568" y="1276"/>
                      </a:lnTo>
                      <a:lnTo>
                        <a:pt x="558" y="1304"/>
                      </a:lnTo>
                      <a:lnTo>
                        <a:pt x="554" y="1336"/>
                      </a:lnTo>
                      <a:lnTo>
                        <a:pt x="558" y="1373"/>
                      </a:lnTo>
                      <a:lnTo>
                        <a:pt x="570" y="1411"/>
                      </a:lnTo>
                      <a:lnTo>
                        <a:pt x="586" y="1449"/>
                      </a:lnTo>
                      <a:lnTo>
                        <a:pt x="612" y="1487"/>
                      </a:lnTo>
                      <a:lnTo>
                        <a:pt x="644" y="1523"/>
                      </a:lnTo>
                      <a:lnTo>
                        <a:pt x="684" y="1557"/>
                      </a:lnTo>
                      <a:lnTo>
                        <a:pt x="730" y="1587"/>
                      </a:lnTo>
                      <a:lnTo>
                        <a:pt x="783" y="1613"/>
                      </a:lnTo>
                      <a:lnTo>
                        <a:pt x="845" y="1631"/>
                      </a:lnTo>
                      <a:lnTo>
                        <a:pt x="913" y="1644"/>
                      </a:lnTo>
                      <a:lnTo>
                        <a:pt x="989" y="1650"/>
                      </a:lnTo>
                      <a:lnTo>
                        <a:pt x="989" y="1756"/>
                      </a:lnTo>
                      <a:lnTo>
                        <a:pt x="993" y="1778"/>
                      </a:lnTo>
                      <a:lnTo>
                        <a:pt x="1003" y="1796"/>
                      </a:lnTo>
                      <a:lnTo>
                        <a:pt x="1019" y="1810"/>
                      </a:lnTo>
                      <a:lnTo>
                        <a:pt x="1041" y="1816"/>
                      </a:lnTo>
                      <a:lnTo>
                        <a:pt x="1060" y="1810"/>
                      </a:lnTo>
                      <a:lnTo>
                        <a:pt x="1076" y="1796"/>
                      </a:lnTo>
                      <a:lnTo>
                        <a:pt x="1086" y="1778"/>
                      </a:lnTo>
                      <a:lnTo>
                        <a:pt x="1090" y="1756"/>
                      </a:lnTo>
                      <a:lnTo>
                        <a:pt x="1090" y="1650"/>
                      </a:lnTo>
                      <a:lnTo>
                        <a:pt x="1158" y="1644"/>
                      </a:lnTo>
                      <a:lnTo>
                        <a:pt x="1222" y="1633"/>
                      </a:lnTo>
                      <a:lnTo>
                        <a:pt x="1280" y="1615"/>
                      </a:lnTo>
                      <a:lnTo>
                        <a:pt x="1332" y="1593"/>
                      </a:lnTo>
                      <a:lnTo>
                        <a:pt x="1379" y="1565"/>
                      </a:lnTo>
                      <a:lnTo>
                        <a:pt x="1419" y="1533"/>
                      </a:lnTo>
                      <a:lnTo>
                        <a:pt x="1455" y="1495"/>
                      </a:lnTo>
                      <a:lnTo>
                        <a:pt x="1481" y="1451"/>
                      </a:lnTo>
                      <a:lnTo>
                        <a:pt x="1501" y="1403"/>
                      </a:lnTo>
                      <a:lnTo>
                        <a:pt x="1513" y="1349"/>
                      </a:lnTo>
                      <a:lnTo>
                        <a:pt x="1519" y="1290"/>
                      </a:lnTo>
                      <a:lnTo>
                        <a:pt x="1515" y="1232"/>
                      </a:lnTo>
                      <a:lnTo>
                        <a:pt x="1505" y="1180"/>
                      </a:lnTo>
                      <a:lnTo>
                        <a:pt x="1489" y="1136"/>
                      </a:lnTo>
                      <a:lnTo>
                        <a:pt x="1467" y="1096"/>
                      </a:lnTo>
                      <a:lnTo>
                        <a:pt x="1439" y="1062"/>
                      </a:lnTo>
                      <a:lnTo>
                        <a:pt x="1407" y="1033"/>
                      </a:lnTo>
                      <a:lnTo>
                        <a:pt x="1371" y="1007"/>
                      </a:lnTo>
                      <a:lnTo>
                        <a:pt x="1332" y="985"/>
                      </a:lnTo>
                      <a:lnTo>
                        <a:pt x="1288" y="965"/>
                      </a:lnTo>
                      <a:lnTo>
                        <a:pt x="1242" y="949"/>
                      </a:lnTo>
                      <a:lnTo>
                        <a:pt x="1194" y="935"/>
                      </a:lnTo>
                      <a:lnTo>
                        <a:pt x="1142" y="921"/>
                      </a:lnTo>
                      <a:lnTo>
                        <a:pt x="1090" y="909"/>
                      </a:lnTo>
                      <a:lnTo>
                        <a:pt x="1090" y="584"/>
                      </a:lnTo>
                      <a:lnTo>
                        <a:pt x="1134" y="588"/>
                      </a:lnTo>
                      <a:lnTo>
                        <a:pt x="1172" y="600"/>
                      </a:lnTo>
                      <a:lnTo>
                        <a:pt x="1202" y="614"/>
                      </a:lnTo>
                      <a:lnTo>
                        <a:pt x="1228" y="634"/>
                      </a:lnTo>
                      <a:lnTo>
                        <a:pt x="1252" y="656"/>
                      </a:lnTo>
                      <a:lnTo>
                        <a:pt x="1270" y="680"/>
                      </a:lnTo>
                      <a:lnTo>
                        <a:pt x="1288" y="702"/>
                      </a:lnTo>
                      <a:lnTo>
                        <a:pt x="1306" y="724"/>
                      </a:lnTo>
                      <a:lnTo>
                        <a:pt x="1324" y="742"/>
                      </a:lnTo>
                      <a:lnTo>
                        <a:pt x="1343" y="757"/>
                      </a:lnTo>
                      <a:lnTo>
                        <a:pt x="1365" y="767"/>
                      </a:lnTo>
                      <a:lnTo>
                        <a:pt x="1391" y="771"/>
                      </a:lnTo>
                      <a:lnTo>
                        <a:pt x="1419" y="767"/>
                      </a:lnTo>
                      <a:lnTo>
                        <a:pt x="1445" y="757"/>
                      </a:lnTo>
                      <a:lnTo>
                        <a:pt x="1467" y="743"/>
                      </a:lnTo>
                      <a:lnTo>
                        <a:pt x="1485" y="722"/>
                      </a:lnTo>
                      <a:lnTo>
                        <a:pt x="1495" y="696"/>
                      </a:lnTo>
                      <a:lnTo>
                        <a:pt x="1499" y="664"/>
                      </a:lnTo>
                      <a:lnTo>
                        <a:pt x="1493" y="624"/>
                      </a:lnTo>
                      <a:lnTo>
                        <a:pt x="1479" y="588"/>
                      </a:lnTo>
                      <a:lnTo>
                        <a:pt x="1455" y="554"/>
                      </a:lnTo>
                      <a:lnTo>
                        <a:pt x="1423" y="524"/>
                      </a:lnTo>
                      <a:lnTo>
                        <a:pt x="1385" y="498"/>
                      </a:lnTo>
                      <a:lnTo>
                        <a:pt x="1345" y="474"/>
                      </a:lnTo>
                      <a:lnTo>
                        <a:pt x="1302" y="456"/>
                      </a:lnTo>
                      <a:lnTo>
                        <a:pt x="1256" y="439"/>
                      </a:lnTo>
                      <a:lnTo>
                        <a:pt x="1212" y="427"/>
                      </a:lnTo>
                      <a:lnTo>
                        <a:pt x="1168" y="417"/>
                      </a:lnTo>
                      <a:lnTo>
                        <a:pt x="1126" y="413"/>
                      </a:lnTo>
                      <a:lnTo>
                        <a:pt x="1090" y="409"/>
                      </a:lnTo>
                      <a:lnTo>
                        <a:pt x="1090" y="317"/>
                      </a:lnTo>
                      <a:lnTo>
                        <a:pt x="1086" y="297"/>
                      </a:lnTo>
                      <a:lnTo>
                        <a:pt x="1076" y="277"/>
                      </a:lnTo>
                      <a:lnTo>
                        <a:pt x="1060" y="265"/>
                      </a:lnTo>
                      <a:lnTo>
                        <a:pt x="1039" y="259"/>
                      </a:lnTo>
                      <a:close/>
                      <a:moveTo>
                        <a:pt x="1037" y="0"/>
                      </a:moveTo>
                      <a:lnTo>
                        <a:pt x="1148" y="6"/>
                      </a:lnTo>
                      <a:lnTo>
                        <a:pt x="1258" y="24"/>
                      </a:lnTo>
                      <a:lnTo>
                        <a:pt x="1363" y="54"/>
                      </a:lnTo>
                      <a:lnTo>
                        <a:pt x="1465" y="94"/>
                      </a:lnTo>
                      <a:lnTo>
                        <a:pt x="1559" y="142"/>
                      </a:lnTo>
                      <a:lnTo>
                        <a:pt x="1648" y="201"/>
                      </a:lnTo>
                      <a:lnTo>
                        <a:pt x="1730" y="267"/>
                      </a:lnTo>
                      <a:lnTo>
                        <a:pt x="1806" y="343"/>
                      </a:lnTo>
                      <a:lnTo>
                        <a:pt x="1874" y="425"/>
                      </a:lnTo>
                      <a:lnTo>
                        <a:pt x="1932" y="514"/>
                      </a:lnTo>
                      <a:lnTo>
                        <a:pt x="1981" y="610"/>
                      </a:lnTo>
                      <a:lnTo>
                        <a:pt x="2019" y="710"/>
                      </a:lnTo>
                      <a:lnTo>
                        <a:pt x="2049" y="815"/>
                      </a:lnTo>
                      <a:lnTo>
                        <a:pt x="2067" y="925"/>
                      </a:lnTo>
                      <a:lnTo>
                        <a:pt x="2073" y="1037"/>
                      </a:lnTo>
                      <a:lnTo>
                        <a:pt x="2067" y="1150"/>
                      </a:lnTo>
                      <a:lnTo>
                        <a:pt x="2049" y="1260"/>
                      </a:lnTo>
                      <a:lnTo>
                        <a:pt x="2021" y="1365"/>
                      </a:lnTo>
                      <a:lnTo>
                        <a:pt x="1981" y="1465"/>
                      </a:lnTo>
                      <a:lnTo>
                        <a:pt x="1932" y="1561"/>
                      </a:lnTo>
                      <a:lnTo>
                        <a:pt x="1874" y="1648"/>
                      </a:lnTo>
                      <a:lnTo>
                        <a:pt x="1806" y="1732"/>
                      </a:lnTo>
                      <a:lnTo>
                        <a:pt x="1730" y="1806"/>
                      </a:lnTo>
                      <a:lnTo>
                        <a:pt x="1648" y="1874"/>
                      </a:lnTo>
                      <a:lnTo>
                        <a:pt x="1559" y="1932"/>
                      </a:lnTo>
                      <a:lnTo>
                        <a:pt x="1465" y="1981"/>
                      </a:lnTo>
                      <a:lnTo>
                        <a:pt x="1363" y="2021"/>
                      </a:lnTo>
                      <a:lnTo>
                        <a:pt x="1258" y="2049"/>
                      </a:lnTo>
                      <a:lnTo>
                        <a:pt x="1148" y="2067"/>
                      </a:lnTo>
                      <a:lnTo>
                        <a:pt x="1037" y="2073"/>
                      </a:lnTo>
                      <a:lnTo>
                        <a:pt x="923" y="2067"/>
                      </a:lnTo>
                      <a:lnTo>
                        <a:pt x="813" y="2049"/>
                      </a:lnTo>
                      <a:lnTo>
                        <a:pt x="710" y="2021"/>
                      </a:lnTo>
                      <a:lnTo>
                        <a:pt x="608" y="1981"/>
                      </a:lnTo>
                      <a:lnTo>
                        <a:pt x="512" y="1932"/>
                      </a:lnTo>
                      <a:lnTo>
                        <a:pt x="425" y="1874"/>
                      </a:lnTo>
                      <a:lnTo>
                        <a:pt x="341" y="1806"/>
                      </a:lnTo>
                      <a:lnTo>
                        <a:pt x="267" y="1732"/>
                      </a:lnTo>
                      <a:lnTo>
                        <a:pt x="199" y="1648"/>
                      </a:lnTo>
                      <a:lnTo>
                        <a:pt x="142" y="1561"/>
                      </a:lnTo>
                      <a:lnTo>
                        <a:pt x="92" y="1465"/>
                      </a:lnTo>
                      <a:lnTo>
                        <a:pt x="52" y="1365"/>
                      </a:lnTo>
                      <a:lnTo>
                        <a:pt x="24" y="1260"/>
                      </a:lnTo>
                      <a:lnTo>
                        <a:pt x="6" y="1150"/>
                      </a:lnTo>
                      <a:lnTo>
                        <a:pt x="0" y="1037"/>
                      </a:lnTo>
                      <a:lnTo>
                        <a:pt x="6" y="925"/>
                      </a:lnTo>
                      <a:lnTo>
                        <a:pt x="24" y="815"/>
                      </a:lnTo>
                      <a:lnTo>
                        <a:pt x="52" y="710"/>
                      </a:lnTo>
                      <a:lnTo>
                        <a:pt x="92" y="610"/>
                      </a:lnTo>
                      <a:lnTo>
                        <a:pt x="142" y="514"/>
                      </a:lnTo>
                      <a:lnTo>
                        <a:pt x="199" y="425"/>
                      </a:lnTo>
                      <a:lnTo>
                        <a:pt x="267" y="343"/>
                      </a:lnTo>
                      <a:lnTo>
                        <a:pt x="341" y="267"/>
                      </a:lnTo>
                      <a:lnTo>
                        <a:pt x="425" y="201"/>
                      </a:lnTo>
                      <a:lnTo>
                        <a:pt x="512" y="142"/>
                      </a:lnTo>
                      <a:lnTo>
                        <a:pt x="608" y="94"/>
                      </a:lnTo>
                      <a:lnTo>
                        <a:pt x="710" y="54"/>
                      </a:lnTo>
                      <a:lnTo>
                        <a:pt x="813" y="24"/>
                      </a:lnTo>
                      <a:lnTo>
                        <a:pt x="923" y="6"/>
                      </a:lnTo>
                      <a:lnTo>
                        <a:pt x="10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5" name="Freeform 25">
                  <a:extLst>
                    <a:ext uri="{FF2B5EF4-FFF2-40B4-BE49-F238E27FC236}">
                      <a16:creationId xmlns:a16="http://schemas.microsoft.com/office/drawing/2014/main" id="{4040BC9E-0127-BC49-A9FA-05AAF18A7A89}"/>
                    </a:ext>
                  </a:extLst>
                </p:cNvPr>
                <p:cNvSpPr>
                  <a:spLocks/>
                </p:cNvSpPr>
                <p:nvPr/>
              </p:nvSpPr>
              <p:spPr bwMode="auto">
                <a:xfrm>
                  <a:off x="1058863" y="4329113"/>
                  <a:ext cx="1181100" cy="1538288"/>
                </a:xfrm>
                <a:custGeom>
                  <a:avLst/>
                  <a:gdLst>
                    <a:gd name="T0" fmla="*/ 297 w 1489"/>
                    <a:gd name="T1" fmla="*/ 0 h 1937"/>
                    <a:gd name="T2" fmla="*/ 1192 w 1489"/>
                    <a:gd name="T3" fmla="*/ 0 h 1937"/>
                    <a:gd name="T4" fmla="*/ 1252 w 1489"/>
                    <a:gd name="T5" fmla="*/ 6 h 1937"/>
                    <a:gd name="T6" fmla="*/ 1307 w 1489"/>
                    <a:gd name="T7" fmla="*/ 23 h 1937"/>
                    <a:gd name="T8" fmla="*/ 1357 w 1489"/>
                    <a:gd name="T9" fmla="*/ 51 h 1937"/>
                    <a:gd name="T10" fmla="*/ 1403 w 1489"/>
                    <a:gd name="T11" fmla="*/ 87 h 1937"/>
                    <a:gd name="T12" fmla="*/ 1439 w 1489"/>
                    <a:gd name="T13" fmla="*/ 131 h 1937"/>
                    <a:gd name="T14" fmla="*/ 1467 w 1489"/>
                    <a:gd name="T15" fmla="*/ 181 h 1937"/>
                    <a:gd name="T16" fmla="*/ 1483 w 1489"/>
                    <a:gd name="T17" fmla="*/ 239 h 1937"/>
                    <a:gd name="T18" fmla="*/ 1489 w 1489"/>
                    <a:gd name="T19" fmla="*/ 299 h 1937"/>
                    <a:gd name="T20" fmla="*/ 1489 w 1489"/>
                    <a:gd name="T21" fmla="*/ 1638 h 1937"/>
                    <a:gd name="T22" fmla="*/ 1483 w 1489"/>
                    <a:gd name="T23" fmla="*/ 1698 h 1937"/>
                    <a:gd name="T24" fmla="*/ 1465 w 1489"/>
                    <a:gd name="T25" fmla="*/ 1756 h 1937"/>
                    <a:gd name="T26" fmla="*/ 1439 w 1489"/>
                    <a:gd name="T27" fmla="*/ 1805 h 1937"/>
                    <a:gd name="T28" fmla="*/ 1401 w 1489"/>
                    <a:gd name="T29" fmla="*/ 1849 h 1937"/>
                    <a:gd name="T30" fmla="*/ 1357 w 1489"/>
                    <a:gd name="T31" fmla="*/ 1885 h 1937"/>
                    <a:gd name="T32" fmla="*/ 1307 w 1489"/>
                    <a:gd name="T33" fmla="*/ 1913 h 1937"/>
                    <a:gd name="T34" fmla="*/ 1252 w 1489"/>
                    <a:gd name="T35" fmla="*/ 1931 h 1937"/>
                    <a:gd name="T36" fmla="*/ 1192 w 1489"/>
                    <a:gd name="T37" fmla="*/ 1937 h 1937"/>
                    <a:gd name="T38" fmla="*/ 297 w 1489"/>
                    <a:gd name="T39" fmla="*/ 1937 h 1937"/>
                    <a:gd name="T40" fmla="*/ 237 w 1489"/>
                    <a:gd name="T41" fmla="*/ 1931 h 1937"/>
                    <a:gd name="T42" fmla="*/ 181 w 1489"/>
                    <a:gd name="T43" fmla="*/ 1913 h 1937"/>
                    <a:gd name="T44" fmla="*/ 131 w 1489"/>
                    <a:gd name="T45" fmla="*/ 1885 h 1937"/>
                    <a:gd name="T46" fmla="*/ 87 w 1489"/>
                    <a:gd name="T47" fmla="*/ 1849 h 1937"/>
                    <a:gd name="T48" fmla="*/ 50 w 1489"/>
                    <a:gd name="T49" fmla="*/ 1805 h 1937"/>
                    <a:gd name="T50" fmla="*/ 24 w 1489"/>
                    <a:gd name="T51" fmla="*/ 1756 h 1937"/>
                    <a:gd name="T52" fmla="*/ 6 w 1489"/>
                    <a:gd name="T53" fmla="*/ 1698 h 1937"/>
                    <a:gd name="T54" fmla="*/ 0 w 1489"/>
                    <a:gd name="T55" fmla="*/ 1638 h 1937"/>
                    <a:gd name="T56" fmla="*/ 0 w 1489"/>
                    <a:gd name="T57" fmla="*/ 299 h 1937"/>
                    <a:gd name="T58" fmla="*/ 6 w 1489"/>
                    <a:gd name="T59" fmla="*/ 239 h 1937"/>
                    <a:gd name="T60" fmla="*/ 24 w 1489"/>
                    <a:gd name="T61" fmla="*/ 181 h 1937"/>
                    <a:gd name="T62" fmla="*/ 50 w 1489"/>
                    <a:gd name="T63" fmla="*/ 131 h 1937"/>
                    <a:gd name="T64" fmla="*/ 87 w 1489"/>
                    <a:gd name="T65" fmla="*/ 87 h 1937"/>
                    <a:gd name="T66" fmla="*/ 131 w 1489"/>
                    <a:gd name="T67" fmla="*/ 51 h 1937"/>
                    <a:gd name="T68" fmla="*/ 181 w 1489"/>
                    <a:gd name="T69" fmla="*/ 23 h 1937"/>
                    <a:gd name="T70" fmla="*/ 237 w 1489"/>
                    <a:gd name="T71" fmla="*/ 6 h 1937"/>
                    <a:gd name="T72" fmla="*/ 297 w 1489"/>
                    <a:gd name="T73" fmla="*/ 0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1937">
                      <a:moveTo>
                        <a:pt x="297" y="0"/>
                      </a:moveTo>
                      <a:lnTo>
                        <a:pt x="1192" y="0"/>
                      </a:lnTo>
                      <a:lnTo>
                        <a:pt x="1252" y="6"/>
                      </a:lnTo>
                      <a:lnTo>
                        <a:pt x="1307" y="23"/>
                      </a:lnTo>
                      <a:lnTo>
                        <a:pt x="1357" y="51"/>
                      </a:lnTo>
                      <a:lnTo>
                        <a:pt x="1403" y="87"/>
                      </a:lnTo>
                      <a:lnTo>
                        <a:pt x="1439" y="131"/>
                      </a:lnTo>
                      <a:lnTo>
                        <a:pt x="1467" y="181"/>
                      </a:lnTo>
                      <a:lnTo>
                        <a:pt x="1483" y="239"/>
                      </a:lnTo>
                      <a:lnTo>
                        <a:pt x="1489" y="299"/>
                      </a:lnTo>
                      <a:lnTo>
                        <a:pt x="1489" y="1638"/>
                      </a:lnTo>
                      <a:lnTo>
                        <a:pt x="1483" y="1698"/>
                      </a:lnTo>
                      <a:lnTo>
                        <a:pt x="1465" y="1756"/>
                      </a:lnTo>
                      <a:lnTo>
                        <a:pt x="1439" y="1805"/>
                      </a:lnTo>
                      <a:lnTo>
                        <a:pt x="1401" y="1849"/>
                      </a:lnTo>
                      <a:lnTo>
                        <a:pt x="1357" y="1885"/>
                      </a:lnTo>
                      <a:lnTo>
                        <a:pt x="1307" y="1913"/>
                      </a:lnTo>
                      <a:lnTo>
                        <a:pt x="1252" y="1931"/>
                      </a:lnTo>
                      <a:lnTo>
                        <a:pt x="1192" y="1937"/>
                      </a:lnTo>
                      <a:lnTo>
                        <a:pt x="297" y="1937"/>
                      </a:lnTo>
                      <a:lnTo>
                        <a:pt x="237" y="1931"/>
                      </a:lnTo>
                      <a:lnTo>
                        <a:pt x="181" y="1913"/>
                      </a:lnTo>
                      <a:lnTo>
                        <a:pt x="131" y="1885"/>
                      </a:lnTo>
                      <a:lnTo>
                        <a:pt x="87" y="1849"/>
                      </a:lnTo>
                      <a:lnTo>
                        <a:pt x="50" y="1805"/>
                      </a:lnTo>
                      <a:lnTo>
                        <a:pt x="24" y="1756"/>
                      </a:lnTo>
                      <a:lnTo>
                        <a:pt x="6" y="1698"/>
                      </a:lnTo>
                      <a:lnTo>
                        <a:pt x="0" y="1638"/>
                      </a:lnTo>
                      <a:lnTo>
                        <a:pt x="0" y="299"/>
                      </a:lnTo>
                      <a:lnTo>
                        <a:pt x="6" y="239"/>
                      </a:lnTo>
                      <a:lnTo>
                        <a:pt x="24" y="181"/>
                      </a:lnTo>
                      <a:lnTo>
                        <a:pt x="50" y="131"/>
                      </a:lnTo>
                      <a:lnTo>
                        <a:pt x="87" y="87"/>
                      </a:lnTo>
                      <a:lnTo>
                        <a:pt x="131" y="51"/>
                      </a:lnTo>
                      <a:lnTo>
                        <a:pt x="181" y="23"/>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6" name="Freeform 26">
                  <a:extLst>
                    <a:ext uri="{FF2B5EF4-FFF2-40B4-BE49-F238E27FC236}">
                      <a16:creationId xmlns:a16="http://schemas.microsoft.com/office/drawing/2014/main" id="{61B48A45-0ACC-F54A-A2C3-2503557EB51B}"/>
                    </a:ext>
                  </a:extLst>
                </p:cNvPr>
                <p:cNvSpPr>
                  <a:spLocks/>
                </p:cNvSpPr>
                <p:nvPr/>
              </p:nvSpPr>
              <p:spPr bwMode="auto">
                <a:xfrm>
                  <a:off x="2892426" y="3502025"/>
                  <a:ext cx="1181100" cy="2365375"/>
                </a:xfrm>
                <a:custGeom>
                  <a:avLst/>
                  <a:gdLst>
                    <a:gd name="T0" fmla="*/ 297 w 1489"/>
                    <a:gd name="T1" fmla="*/ 0 h 2980"/>
                    <a:gd name="T2" fmla="*/ 1192 w 1489"/>
                    <a:gd name="T3" fmla="*/ 0 h 2980"/>
                    <a:gd name="T4" fmla="*/ 1252 w 1489"/>
                    <a:gd name="T5" fmla="*/ 6 h 2980"/>
                    <a:gd name="T6" fmla="*/ 1307 w 1489"/>
                    <a:gd name="T7" fmla="*/ 24 h 2980"/>
                    <a:gd name="T8" fmla="*/ 1357 w 1489"/>
                    <a:gd name="T9" fmla="*/ 52 h 2980"/>
                    <a:gd name="T10" fmla="*/ 1403 w 1489"/>
                    <a:gd name="T11" fmla="*/ 88 h 2980"/>
                    <a:gd name="T12" fmla="*/ 1439 w 1489"/>
                    <a:gd name="T13" fmla="*/ 132 h 2980"/>
                    <a:gd name="T14" fmla="*/ 1467 w 1489"/>
                    <a:gd name="T15" fmla="*/ 181 h 2980"/>
                    <a:gd name="T16" fmla="*/ 1483 w 1489"/>
                    <a:gd name="T17" fmla="*/ 237 h 2980"/>
                    <a:gd name="T18" fmla="*/ 1489 w 1489"/>
                    <a:gd name="T19" fmla="*/ 297 h 2980"/>
                    <a:gd name="T20" fmla="*/ 1489 w 1489"/>
                    <a:gd name="T21" fmla="*/ 2681 h 2980"/>
                    <a:gd name="T22" fmla="*/ 1483 w 1489"/>
                    <a:gd name="T23" fmla="*/ 2743 h 2980"/>
                    <a:gd name="T24" fmla="*/ 1467 w 1489"/>
                    <a:gd name="T25" fmla="*/ 2799 h 2980"/>
                    <a:gd name="T26" fmla="*/ 1439 w 1489"/>
                    <a:gd name="T27" fmla="*/ 2848 h 2980"/>
                    <a:gd name="T28" fmla="*/ 1403 w 1489"/>
                    <a:gd name="T29" fmla="*/ 2892 h 2980"/>
                    <a:gd name="T30" fmla="*/ 1357 w 1489"/>
                    <a:gd name="T31" fmla="*/ 2928 h 2980"/>
                    <a:gd name="T32" fmla="*/ 1307 w 1489"/>
                    <a:gd name="T33" fmla="*/ 2956 h 2980"/>
                    <a:gd name="T34" fmla="*/ 1252 w 1489"/>
                    <a:gd name="T35" fmla="*/ 2974 h 2980"/>
                    <a:gd name="T36" fmla="*/ 1192 w 1489"/>
                    <a:gd name="T37" fmla="*/ 2980 h 2980"/>
                    <a:gd name="T38" fmla="*/ 297 w 1489"/>
                    <a:gd name="T39" fmla="*/ 2980 h 2980"/>
                    <a:gd name="T40" fmla="*/ 237 w 1489"/>
                    <a:gd name="T41" fmla="*/ 2974 h 2980"/>
                    <a:gd name="T42" fmla="*/ 181 w 1489"/>
                    <a:gd name="T43" fmla="*/ 2956 h 2980"/>
                    <a:gd name="T44" fmla="*/ 131 w 1489"/>
                    <a:gd name="T45" fmla="*/ 2928 h 2980"/>
                    <a:gd name="T46" fmla="*/ 88 w 1489"/>
                    <a:gd name="T47" fmla="*/ 2892 h 2980"/>
                    <a:gd name="T48" fmla="*/ 50 w 1489"/>
                    <a:gd name="T49" fmla="*/ 2848 h 2980"/>
                    <a:gd name="T50" fmla="*/ 24 w 1489"/>
                    <a:gd name="T51" fmla="*/ 2799 h 2980"/>
                    <a:gd name="T52" fmla="*/ 6 w 1489"/>
                    <a:gd name="T53" fmla="*/ 2743 h 2980"/>
                    <a:gd name="T54" fmla="*/ 0 w 1489"/>
                    <a:gd name="T55" fmla="*/ 2681 h 2980"/>
                    <a:gd name="T56" fmla="*/ 0 w 1489"/>
                    <a:gd name="T57" fmla="*/ 299 h 2980"/>
                    <a:gd name="T58" fmla="*/ 6 w 1489"/>
                    <a:gd name="T59" fmla="*/ 237 h 2980"/>
                    <a:gd name="T60" fmla="*/ 24 w 1489"/>
                    <a:gd name="T61" fmla="*/ 181 h 2980"/>
                    <a:gd name="T62" fmla="*/ 50 w 1489"/>
                    <a:gd name="T63" fmla="*/ 132 h 2980"/>
                    <a:gd name="T64" fmla="*/ 88 w 1489"/>
                    <a:gd name="T65" fmla="*/ 88 h 2980"/>
                    <a:gd name="T66" fmla="*/ 131 w 1489"/>
                    <a:gd name="T67" fmla="*/ 52 h 2980"/>
                    <a:gd name="T68" fmla="*/ 181 w 1489"/>
                    <a:gd name="T69" fmla="*/ 24 h 2980"/>
                    <a:gd name="T70" fmla="*/ 237 w 1489"/>
                    <a:gd name="T71" fmla="*/ 6 h 2980"/>
                    <a:gd name="T72" fmla="*/ 297 w 1489"/>
                    <a:gd name="T73" fmla="*/ 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9" h="2980">
                      <a:moveTo>
                        <a:pt x="297" y="0"/>
                      </a:moveTo>
                      <a:lnTo>
                        <a:pt x="1192" y="0"/>
                      </a:lnTo>
                      <a:lnTo>
                        <a:pt x="1252" y="6"/>
                      </a:lnTo>
                      <a:lnTo>
                        <a:pt x="1307" y="24"/>
                      </a:lnTo>
                      <a:lnTo>
                        <a:pt x="1357" y="52"/>
                      </a:lnTo>
                      <a:lnTo>
                        <a:pt x="1403" y="88"/>
                      </a:lnTo>
                      <a:lnTo>
                        <a:pt x="1439" y="132"/>
                      </a:lnTo>
                      <a:lnTo>
                        <a:pt x="1467" y="181"/>
                      </a:lnTo>
                      <a:lnTo>
                        <a:pt x="1483" y="237"/>
                      </a:lnTo>
                      <a:lnTo>
                        <a:pt x="1489" y="297"/>
                      </a:lnTo>
                      <a:lnTo>
                        <a:pt x="1489" y="2681"/>
                      </a:lnTo>
                      <a:lnTo>
                        <a:pt x="1483" y="2743"/>
                      </a:lnTo>
                      <a:lnTo>
                        <a:pt x="1467" y="2799"/>
                      </a:lnTo>
                      <a:lnTo>
                        <a:pt x="1439" y="2848"/>
                      </a:lnTo>
                      <a:lnTo>
                        <a:pt x="1403" y="2892"/>
                      </a:lnTo>
                      <a:lnTo>
                        <a:pt x="1357" y="2928"/>
                      </a:lnTo>
                      <a:lnTo>
                        <a:pt x="1307" y="2956"/>
                      </a:lnTo>
                      <a:lnTo>
                        <a:pt x="1252" y="2974"/>
                      </a:lnTo>
                      <a:lnTo>
                        <a:pt x="1192" y="2980"/>
                      </a:lnTo>
                      <a:lnTo>
                        <a:pt x="297" y="2980"/>
                      </a:lnTo>
                      <a:lnTo>
                        <a:pt x="237" y="2974"/>
                      </a:lnTo>
                      <a:lnTo>
                        <a:pt x="181" y="2956"/>
                      </a:lnTo>
                      <a:lnTo>
                        <a:pt x="131" y="2928"/>
                      </a:lnTo>
                      <a:lnTo>
                        <a:pt x="88" y="2892"/>
                      </a:lnTo>
                      <a:lnTo>
                        <a:pt x="50" y="2848"/>
                      </a:lnTo>
                      <a:lnTo>
                        <a:pt x="24" y="2799"/>
                      </a:lnTo>
                      <a:lnTo>
                        <a:pt x="6" y="2743"/>
                      </a:lnTo>
                      <a:lnTo>
                        <a:pt x="0" y="2681"/>
                      </a:lnTo>
                      <a:lnTo>
                        <a:pt x="0" y="299"/>
                      </a:lnTo>
                      <a:lnTo>
                        <a:pt x="6" y="237"/>
                      </a:lnTo>
                      <a:lnTo>
                        <a:pt x="24" y="181"/>
                      </a:lnTo>
                      <a:lnTo>
                        <a:pt x="50" y="132"/>
                      </a:lnTo>
                      <a:lnTo>
                        <a:pt x="88" y="88"/>
                      </a:lnTo>
                      <a:lnTo>
                        <a:pt x="131" y="52"/>
                      </a:lnTo>
                      <a:lnTo>
                        <a:pt x="181" y="24"/>
                      </a:lnTo>
                      <a:lnTo>
                        <a:pt x="237" y="6"/>
                      </a:lnTo>
                      <a:lnTo>
                        <a:pt x="2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7" name="Freeform 27">
                  <a:extLst>
                    <a:ext uri="{FF2B5EF4-FFF2-40B4-BE49-F238E27FC236}">
                      <a16:creationId xmlns:a16="http://schemas.microsoft.com/office/drawing/2014/main" id="{900D3C6E-A222-0C4D-BA6E-E6D2D08F9026}"/>
                    </a:ext>
                  </a:extLst>
                </p:cNvPr>
                <p:cNvSpPr>
                  <a:spLocks/>
                </p:cNvSpPr>
                <p:nvPr/>
              </p:nvSpPr>
              <p:spPr bwMode="auto">
                <a:xfrm>
                  <a:off x="4725988" y="2555875"/>
                  <a:ext cx="1184275" cy="3311525"/>
                </a:xfrm>
                <a:custGeom>
                  <a:avLst/>
                  <a:gdLst>
                    <a:gd name="T0" fmla="*/ 299 w 1491"/>
                    <a:gd name="T1" fmla="*/ 0 h 4172"/>
                    <a:gd name="T2" fmla="*/ 1192 w 1491"/>
                    <a:gd name="T3" fmla="*/ 0 h 4172"/>
                    <a:gd name="T4" fmla="*/ 1252 w 1491"/>
                    <a:gd name="T5" fmla="*/ 6 h 4172"/>
                    <a:gd name="T6" fmla="*/ 1308 w 1491"/>
                    <a:gd name="T7" fmla="*/ 24 h 4172"/>
                    <a:gd name="T8" fmla="*/ 1359 w 1491"/>
                    <a:gd name="T9" fmla="*/ 52 h 4172"/>
                    <a:gd name="T10" fmla="*/ 1403 w 1491"/>
                    <a:gd name="T11" fmla="*/ 88 h 4172"/>
                    <a:gd name="T12" fmla="*/ 1439 w 1491"/>
                    <a:gd name="T13" fmla="*/ 132 h 4172"/>
                    <a:gd name="T14" fmla="*/ 1467 w 1491"/>
                    <a:gd name="T15" fmla="*/ 181 h 4172"/>
                    <a:gd name="T16" fmla="*/ 1485 w 1491"/>
                    <a:gd name="T17" fmla="*/ 237 h 4172"/>
                    <a:gd name="T18" fmla="*/ 1491 w 1491"/>
                    <a:gd name="T19" fmla="*/ 299 h 4172"/>
                    <a:gd name="T20" fmla="*/ 1491 w 1491"/>
                    <a:gd name="T21" fmla="*/ 3873 h 4172"/>
                    <a:gd name="T22" fmla="*/ 1483 w 1491"/>
                    <a:gd name="T23" fmla="*/ 3933 h 4172"/>
                    <a:gd name="T24" fmla="*/ 1467 w 1491"/>
                    <a:gd name="T25" fmla="*/ 3991 h 4172"/>
                    <a:gd name="T26" fmla="*/ 1439 w 1491"/>
                    <a:gd name="T27" fmla="*/ 4040 h 4172"/>
                    <a:gd name="T28" fmla="*/ 1403 w 1491"/>
                    <a:gd name="T29" fmla="*/ 4084 h 4172"/>
                    <a:gd name="T30" fmla="*/ 1359 w 1491"/>
                    <a:gd name="T31" fmla="*/ 4120 h 4172"/>
                    <a:gd name="T32" fmla="*/ 1308 w 1491"/>
                    <a:gd name="T33" fmla="*/ 4148 h 4172"/>
                    <a:gd name="T34" fmla="*/ 1252 w 1491"/>
                    <a:gd name="T35" fmla="*/ 4166 h 4172"/>
                    <a:gd name="T36" fmla="*/ 1192 w 1491"/>
                    <a:gd name="T37" fmla="*/ 4172 h 4172"/>
                    <a:gd name="T38" fmla="*/ 299 w 1491"/>
                    <a:gd name="T39" fmla="*/ 4172 h 4172"/>
                    <a:gd name="T40" fmla="*/ 237 w 1491"/>
                    <a:gd name="T41" fmla="*/ 4166 h 4172"/>
                    <a:gd name="T42" fmla="*/ 181 w 1491"/>
                    <a:gd name="T43" fmla="*/ 4148 h 4172"/>
                    <a:gd name="T44" fmla="*/ 132 w 1491"/>
                    <a:gd name="T45" fmla="*/ 4120 h 4172"/>
                    <a:gd name="T46" fmla="*/ 88 w 1491"/>
                    <a:gd name="T47" fmla="*/ 4084 h 4172"/>
                    <a:gd name="T48" fmla="*/ 52 w 1491"/>
                    <a:gd name="T49" fmla="*/ 4040 h 4172"/>
                    <a:gd name="T50" fmla="*/ 24 w 1491"/>
                    <a:gd name="T51" fmla="*/ 3991 h 4172"/>
                    <a:gd name="T52" fmla="*/ 6 w 1491"/>
                    <a:gd name="T53" fmla="*/ 3933 h 4172"/>
                    <a:gd name="T54" fmla="*/ 0 w 1491"/>
                    <a:gd name="T55" fmla="*/ 3873 h 4172"/>
                    <a:gd name="T56" fmla="*/ 0 w 1491"/>
                    <a:gd name="T57" fmla="*/ 299 h 4172"/>
                    <a:gd name="T58" fmla="*/ 6 w 1491"/>
                    <a:gd name="T59" fmla="*/ 237 h 4172"/>
                    <a:gd name="T60" fmla="*/ 24 w 1491"/>
                    <a:gd name="T61" fmla="*/ 181 h 4172"/>
                    <a:gd name="T62" fmla="*/ 52 w 1491"/>
                    <a:gd name="T63" fmla="*/ 132 h 4172"/>
                    <a:gd name="T64" fmla="*/ 88 w 1491"/>
                    <a:gd name="T65" fmla="*/ 88 h 4172"/>
                    <a:gd name="T66" fmla="*/ 132 w 1491"/>
                    <a:gd name="T67" fmla="*/ 52 h 4172"/>
                    <a:gd name="T68" fmla="*/ 181 w 1491"/>
                    <a:gd name="T69" fmla="*/ 24 h 4172"/>
                    <a:gd name="T70" fmla="*/ 237 w 1491"/>
                    <a:gd name="T71" fmla="*/ 6 h 4172"/>
                    <a:gd name="T72" fmla="*/ 299 w 1491"/>
                    <a:gd name="T73" fmla="*/ 0 h 4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1" h="4172">
                      <a:moveTo>
                        <a:pt x="299" y="0"/>
                      </a:moveTo>
                      <a:lnTo>
                        <a:pt x="1192" y="0"/>
                      </a:lnTo>
                      <a:lnTo>
                        <a:pt x="1252" y="6"/>
                      </a:lnTo>
                      <a:lnTo>
                        <a:pt x="1308" y="24"/>
                      </a:lnTo>
                      <a:lnTo>
                        <a:pt x="1359" y="52"/>
                      </a:lnTo>
                      <a:lnTo>
                        <a:pt x="1403" y="88"/>
                      </a:lnTo>
                      <a:lnTo>
                        <a:pt x="1439" y="132"/>
                      </a:lnTo>
                      <a:lnTo>
                        <a:pt x="1467" y="181"/>
                      </a:lnTo>
                      <a:lnTo>
                        <a:pt x="1485" y="237"/>
                      </a:lnTo>
                      <a:lnTo>
                        <a:pt x="1491" y="299"/>
                      </a:lnTo>
                      <a:lnTo>
                        <a:pt x="1491" y="3873"/>
                      </a:lnTo>
                      <a:lnTo>
                        <a:pt x="1483" y="3933"/>
                      </a:lnTo>
                      <a:lnTo>
                        <a:pt x="1467" y="3991"/>
                      </a:lnTo>
                      <a:lnTo>
                        <a:pt x="1439" y="4040"/>
                      </a:lnTo>
                      <a:lnTo>
                        <a:pt x="1403" y="4084"/>
                      </a:lnTo>
                      <a:lnTo>
                        <a:pt x="1359" y="4120"/>
                      </a:lnTo>
                      <a:lnTo>
                        <a:pt x="1308" y="4148"/>
                      </a:lnTo>
                      <a:lnTo>
                        <a:pt x="1252" y="4166"/>
                      </a:lnTo>
                      <a:lnTo>
                        <a:pt x="1192" y="4172"/>
                      </a:lnTo>
                      <a:lnTo>
                        <a:pt x="299" y="4172"/>
                      </a:lnTo>
                      <a:lnTo>
                        <a:pt x="237" y="4166"/>
                      </a:lnTo>
                      <a:lnTo>
                        <a:pt x="181" y="4148"/>
                      </a:lnTo>
                      <a:lnTo>
                        <a:pt x="132" y="4120"/>
                      </a:lnTo>
                      <a:lnTo>
                        <a:pt x="88" y="4084"/>
                      </a:lnTo>
                      <a:lnTo>
                        <a:pt x="52" y="4040"/>
                      </a:lnTo>
                      <a:lnTo>
                        <a:pt x="24" y="3991"/>
                      </a:lnTo>
                      <a:lnTo>
                        <a:pt x="6" y="3933"/>
                      </a:lnTo>
                      <a:lnTo>
                        <a:pt x="0" y="3873"/>
                      </a:lnTo>
                      <a:lnTo>
                        <a:pt x="0" y="299"/>
                      </a:lnTo>
                      <a:lnTo>
                        <a:pt x="6" y="237"/>
                      </a:lnTo>
                      <a:lnTo>
                        <a:pt x="24" y="181"/>
                      </a:lnTo>
                      <a:lnTo>
                        <a:pt x="52" y="132"/>
                      </a:lnTo>
                      <a:lnTo>
                        <a:pt x="88" y="88"/>
                      </a:lnTo>
                      <a:lnTo>
                        <a:pt x="132" y="52"/>
                      </a:lnTo>
                      <a:lnTo>
                        <a:pt x="181" y="24"/>
                      </a:lnTo>
                      <a:lnTo>
                        <a:pt x="237" y="6"/>
                      </a:lnTo>
                      <a:lnTo>
                        <a:pt x="2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sp>
              <p:nvSpPr>
                <p:cNvPr id="28" name="Freeform 28">
                  <a:extLst>
                    <a:ext uri="{FF2B5EF4-FFF2-40B4-BE49-F238E27FC236}">
                      <a16:creationId xmlns:a16="http://schemas.microsoft.com/office/drawing/2014/main" id="{F86CEE78-1B25-7F49-B8FB-B2657F2FD87F}"/>
                    </a:ext>
                  </a:extLst>
                </p:cNvPr>
                <p:cNvSpPr>
                  <a:spLocks/>
                </p:cNvSpPr>
                <p:nvPr/>
              </p:nvSpPr>
              <p:spPr bwMode="auto">
                <a:xfrm>
                  <a:off x="1000126" y="1754188"/>
                  <a:ext cx="3348038" cy="1984375"/>
                </a:xfrm>
                <a:custGeom>
                  <a:avLst/>
                  <a:gdLst>
                    <a:gd name="T0" fmla="*/ 3325 w 4218"/>
                    <a:gd name="T1" fmla="*/ 0 h 2500"/>
                    <a:gd name="T2" fmla="*/ 3359 w 4218"/>
                    <a:gd name="T3" fmla="*/ 2 h 2500"/>
                    <a:gd name="T4" fmla="*/ 4100 w 4218"/>
                    <a:gd name="T5" fmla="*/ 158 h 2500"/>
                    <a:gd name="T6" fmla="*/ 4130 w 4218"/>
                    <a:gd name="T7" fmla="*/ 168 h 2500"/>
                    <a:gd name="T8" fmla="*/ 4158 w 4218"/>
                    <a:gd name="T9" fmla="*/ 184 h 2500"/>
                    <a:gd name="T10" fmla="*/ 4182 w 4218"/>
                    <a:gd name="T11" fmla="*/ 206 h 2500"/>
                    <a:gd name="T12" fmla="*/ 4200 w 4218"/>
                    <a:gd name="T13" fmla="*/ 234 h 2500"/>
                    <a:gd name="T14" fmla="*/ 4214 w 4218"/>
                    <a:gd name="T15" fmla="*/ 264 h 2500"/>
                    <a:gd name="T16" fmla="*/ 4218 w 4218"/>
                    <a:gd name="T17" fmla="*/ 295 h 2500"/>
                    <a:gd name="T18" fmla="*/ 4216 w 4218"/>
                    <a:gd name="T19" fmla="*/ 327 h 2500"/>
                    <a:gd name="T20" fmla="*/ 4208 w 4218"/>
                    <a:gd name="T21" fmla="*/ 359 h 2500"/>
                    <a:gd name="T22" fmla="*/ 3921 w 4218"/>
                    <a:gd name="T23" fmla="*/ 1059 h 2500"/>
                    <a:gd name="T24" fmla="*/ 3905 w 4218"/>
                    <a:gd name="T25" fmla="*/ 1089 h 2500"/>
                    <a:gd name="T26" fmla="*/ 3883 w 4218"/>
                    <a:gd name="T27" fmla="*/ 1115 h 2500"/>
                    <a:gd name="T28" fmla="*/ 3855 w 4218"/>
                    <a:gd name="T29" fmla="*/ 1133 h 2500"/>
                    <a:gd name="T30" fmla="*/ 3825 w 4218"/>
                    <a:gd name="T31" fmla="*/ 1147 h 2500"/>
                    <a:gd name="T32" fmla="*/ 3791 w 4218"/>
                    <a:gd name="T33" fmla="*/ 1153 h 2500"/>
                    <a:gd name="T34" fmla="*/ 3783 w 4218"/>
                    <a:gd name="T35" fmla="*/ 1153 h 2500"/>
                    <a:gd name="T36" fmla="*/ 3751 w 4218"/>
                    <a:gd name="T37" fmla="*/ 1149 h 2500"/>
                    <a:gd name="T38" fmla="*/ 3721 w 4218"/>
                    <a:gd name="T39" fmla="*/ 1139 h 2500"/>
                    <a:gd name="T40" fmla="*/ 3693 w 4218"/>
                    <a:gd name="T41" fmla="*/ 1123 h 2500"/>
                    <a:gd name="T42" fmla="*/ 3670 w 4218"/>
                    <a:gd name="T43" fmla="*/ 1101 h 2500"/>
                    <a:gd name="T44" fmla="*/ 3652 w 4218"/>
                    <a:gd name="T45" fmla="*/ 1073 h 2500"/>
                    <a:gd name="T46" fmla="*/ 3502 w 4218"/>
                    <a:gd name="T47" fmla="*/ 790 h 2500"/>
                    <a:gd name="T48" fmla="*/ 217 w 4218"/>
                    <a:gd name="T49" fmla="*/ 2484 h 2500"/>
                    <a:gd name="T50" fmla="*/ 183 w 4218"/>
                    <a:gd name="T51" fmla="*/ 2496 h 2500"/>
                    <a:gd name="T52" fmla="*/ 149 w 4218"/>
                    <a:gd name="T53" fmla="*/ 2500 h 2500"/>
                    <a:gd name="T54" fmla="*/ 118 w 4218"/>
                    <a:gd name="T55" fmla="*/ 2498 h 2500"/>
                    <a:gd name="T56" fmla="*/ 88 w 4218"/>
                    <a:gd name="T57" fmla="*/ 2486 h 2500"/>
                    <a:gd name="T58" fmla="*/ 60 w 4218"/>
                    <a:gd name="T59" fmla="*/ 2470 h 2500"/>
                    <a:gd name="T60" fmla="*/ 36 w 4218"/>
                    <a:gd name="T61" fmla="*/ 2448 h 2500"/>
                    <a:gd name="T62" fmla="*/ 16 w 4218"/>
                    <a:gd name="T63" fmla="*/ 2420 h 2500"/>
                    <a:gd name="T64" fmla="*/ 4 w 4218"/>
                    <a:gd name="T65" fmla="*/ 2388 h 2500"/>
                    <a:gd name="T66" fmla="*/ 0 w 4218"/>
                    <a:gd name="T67" fmla="*/ 2355 h 2500"/>
                    <a:gd name="T68" fmla="*/ 4 w 4218"/>
                    <a:gd name="T69" fmla="*/ 2323 h 2500"/>
                    <a:gd name="T70" fmla="*/ 14 w 4218"/>
                    <a:gd name="T71" fmla="*/ 2291 h 2500"/>
                    <a:gd name="T72" fmla="*/ 30 w 4218"/>
                    <a:gd name="T73" fmla="*/ 2263 h 2500"/>
                    <a:gd name="T74" fmla="*/ 52 w 4218"/>
                    <a:gd name="T75" fmla="*/ 2239 h 2500"/>
                    <a:gd name="T76" fmla="*/ 82 w 4218"/>
                    <a:gd name="T77" fmla="*/ 2219 h 2500"/>
                    <a:gd name="T78" fmla="*/ 3361 w 4218"/>
                    <a:gd name="T79" fmla="*/ 527 h 2500"/>
                    <a:gd name="T80" fmla="*/ 3197 w 4218"/>
                    <a:gd name="T81" fmla="*/ 220 h 2500"/>
                    <a:gd name="T82" fmla="*/ 3185 w 4218"/>
                    <a:gd name="T83" fmla="*/ 188 h 2500"/>
                    <a:gd name="T84" fmla="*/ 3179 w 4218"/>
                    <a:gd name="T85" fmla="*/ 154 h 2500"/>
                    <a:gd name="T86" fmla="*/ 3183 w 4218"/>
                    <a:gd name="T87" fmla="*/ 120 h 2500"/>
                    <a:gd name="T88" fmla="*/ 3193 w 4218"/>
                    <a:gd name="T89" fmla="*/ 88 h 2500"/>
                    <a:gd name="T90" fmla="*/ 3209 w 4218"/>
                    <a:gd name="T91" fmla="*/ 60 h 2500"/>
                    <a:gd name="T92" fmla="*/ 3233 w 4218"/>
                    <a:gd name="T93" fmla="*/ 34 h 2500"/>
                    <a:gd name="T94" fmla="*/ 3261 w 4218"/>
                    <a:gd name="T95" fmla="*/ 16 h 2500"/>
                    <a:gd name="T96" fmla="*/ 3293 w 4218"/>
                    <a:gd name="T97" fmla="*/ 4 h 2500"/>
                    <a:gd name="T98" fmla="*/ 3325 w 4218"/>
                    <a:gd name="T99" fmla="*/ 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18" h="2500">
                      <a:moveTo>
                        <a:pt x="3325" y="0"/>
                      </a:moveTo>
                      <a:lnTo>
                        <a:pt x="3359" y="2"/>
                      </a:lnTo>
                      <a:lnTo>
                        <a:pt x="4100" y="158"/>
                      </a:lnTo>
                      <a:lnTo>
                        <a:pt x="4130" y="168"/>
                      </a:lnTo>
                      <a:lnTo>
                        <a:pt x="4158" y="184"/>
                      </a:lnTo>
                      <a:lnTo>
                        <a:pt x="4182" y="206"/>
                      </a:lnTo>
                      <a:lnTo>
                        <a:pt x="4200" y="234"/>
                      </a:lnTo>
                      <a:lnTo>
                        <a:pt x="4214" y="264"/>
                      </a:lnTo>
                      <a:lnTo>
                        <a:pt x="4218" y="295"/>
                      </a:lnTo>
                      <a:lnTo>
                        <a:pt x="4216" y="327"/>
                      </a:lnTo>
                      <a:lnTo>
                        <a:pt x="4208" y="359"/>
                      </a:lnTo>
                      <a:lnTo>
                        <a:pt x="3921" y="1059"/>
                      </a:lnTo>
                      <a:lnTo>
                        <a:pt x="3905" y="1089"/>
                      </a:lnTo>
                      <a:lnTo>
                        <a:pt x="3883" y="1115"/>
                      </a:lnTo>
                      <a:lnTo>
                        <a:pt x="3855" y="1133"/>
                      </a:lnTo>
                      <a:lnTo>
                        <a:pt x="3825" y="1147"/>
                      </a:lnTo>
                      <a:lnTo>
                        <a:pt x="3791" y="1153"/>
                      </a:lnTo>
                      <a:lnTo>
                        <a:pt x="3783" y="1153"/>
                      </a:lnTo>
                      <a:lnTo>
                        <a:pt x="3751" y="1149"/>
                      </a:lnTo>
                      <a:lnTo>
                        <a:pt x="3721" y="1139"/>
                      </a:lnTo>
                      <a:lnTo>
                        <a:pt x="3693" y="1123"/>
                      </a:lnTo>
                      <a:lnTo>
                        <a:pt x="3670" y="1101"/>
                      </a:lnTo>
                      <a:lnTo>
                        <a:pt x="3652" y="1073"/>
                      </a:lnTo>
                      <a:lnTo>
                        <a:pt x="3502" y="790"/>
                      </a:lnTo>
                      <a:lnTo>
                        <a:pt x="217" y="2484"/>
                      </a:lnTo>
                      <a:lnTo>
                        <a:pt x="183" y="2496"/>
                      </a:lnTo>
                      <a:lnTo>
                        <a:pt x="149" y="2500"/>
                      </a:lnTo>
                      <a:lnTo>
                        <a:pt x="118" y="2498"/>
                      </a:lnTo>
                      <a:lnTo>
                        <a:pt x="88" y="2486"/>
                      </a:lnTo>
                      <a:lnTo>
                        <a:pt x="60" y="2470"/>
                      </a:lnTo>
                      <a:lnTo>
                        <a:pt x="36" y="2448"/>
                      </a:lnTo>
                      <a:lnTo>
                        <a:pt x="16" y="2420"/>
                      </a:lnTo>
                      <a:lnTo>
                        <a:pt x="4" y="2388"/>
                      </a:lnTo>
                      <a:lnTo>
                        <a:pt x="0" y="2355"/>
                      </a:lnTo>
                      <a:lnTo>
                        <a:pt x="4" y="2323"/>
                      </a:lnTo>
                      <a:lnTo>
                        <a:pt x="14" y="2291"/>
                      </a:lnTo>
                      <a:lnTo>
                        <a:pt x="30" y="2263"/>
                      </a:lnTo>
                      <a:lnTo>
                        <a:pt x="52" y="2239"/>
                      </a:lnTo>
                      <a:lnTo>
                        <a:pt x="82" y="2219"/>
                      </a:lnTo>
                      <a:lnTo>
                        <a:pt x="3361" y="527"/>
                      </a:lnTo>
                      <a:lnTo>
                        <a:pt x="3197" y="220"/>
                      </a:lnTo>
                      <a:lnTo>
                        <a:pt x="3185" y="188"/>
                      </a:lnTo>
                      <a:lnTo>
                        <a:pt x="3179" y="154"/>
                      </a:lnTo>
                      <a:lnTo>
                        <a:pt x="3183" y="120"/>
                      </a:lnTo>
                      <a:lnTo>
                        <a:pt x="3193" y="88"/>
                      </a:lnTo>
                      <a:lnTo>
                        <a:pt x="3209" y="60"/>
                      </a:lnTo>
                      <a:lnTo>
                        <a:pt x="3233" y="34"/>
                      </a:lnTo>
                      <a:lnTo>
                        <a:pt x="3261" y="16"/>
                      </a:lnTo>
                      <a:lnTo>
                        <a:pt x="3293" y="4"/>
                      </a:lnTo>
                      <a:lnTo>
                        <a:pt x="33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IN" sz="2399"/>
                </a:p>
              </p:txBody>
            </p:sp>
          </p:grpSp>
        </p:grpSp>
      </p:grpSp>
      <p:sp>
        <p:nvSpPr>
          <p:cNvPr id="29" name="TextBox 9">
            <a:extLst>
              <a:ext uri="{FF2B5EF4-FFF2-40B4-BE49-F238E27FC236}">
                <a16:creationId xmlns:a16="http://schemas.microsoft.com/office/drawing/2014/main" id="{2CCE0B87-8C1A-2343-AB3B-C476B1DA25EF}"/>
              </a:ext>
            </a:extLst>
          </p:cNvPr>
          <p:cNvSpPr txBox="1"/>
          <p:nvPr/>
        </p:nvSpPr>
        <p:spPr>
          <a:xfrm>
            <a:off x="9857167" y="456659"/>
            <a:ext cx="2011980" cy="646331"/>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Ubicación Geográfica de los Beneficiarios</a:t>
            </a:r>
          </a:p>
        </p:txBody>
      </p:sp>
      <p:cxnSp>
        <p:nvCxnSpPr>
          <p:cNvPr id="31" name="Straight Connector 305">
            <a:extLst>
              <a:ext uri="{FF2B5EF4-FFF2-40B4-BE49-F238E27FC236}">
                <a16:creationId xmlns:a16="http://schemas.microsoft.com/office/drawing/2014/main" id="{8B38A5CA-2D97-4E4C-90ED-D58D0D52F4A7}"/>
              </a:ext>
            </a:extLst>
          </p:cNvPr>
          <p:cNvCxnSpPr>
            <a:cxnSpLocks/>
          </p:cNvCxnSpPr>
          <p:nvPr/>
        </p:nvCxnSpPr>
        <p:spPr>
          <a:xfrm flipH="1" flipV="1">
            <a:off x="9592820" y="308292"/>
            <a:ext cx="38218" cy="5903517"/>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3D88726C-0F76-C441-BD1F-7FA65F0DDA39}"/>
              </a:ext>
            </a:extLst>
          </p:cNvPr>
          <p:cNvSpPr txBox="1">
            <a:spLocks/>
          </p:cNvSpPr>
          <p:nvPr/>
        </p:nvSpPr>
        <p:spPr>
          <a:xfrm>
            <a:off x="3880932" y="2550141"/>
            <a:ext cx="4985186" cy="1918640"/>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1400" dirty="0">
                <a:latin typeface="Arial Black" panose="020B0604020202020204" pitchFamily="34" charset="0"/>
                <a:cs typeface="Arial Black" panose="020B0604020202020204" pitchFamily="34" charset="0"/>
              </a:rPr>
              <a:t>DESCRIPCIÓN:</a:t>
            </a:r>
          </a:p>
          <a:p>
            <a:pPr algn="ctr"/>
            <a:r>
              <a:rPr lang="es-ES" sz="1400" dirty="0">
                <a:latin typeface="Arial Black" panose="020B0604020202020204" pitchFamily="34" charset="0"/>
                <a:cs typeface="Arial Black" panose="020B0604020202020204" pitchFamily="34" charset="0"/>
              </a:rPr>
              <a:t>Implementación de sistema de base de datos automatizado por medio de la instalación de equipo computacional especializado (Servidores de bases de datos), que permita la optimización de la  prestación del servicio en cuanto a la emisión de documentos y la facilitación en gestión del registro de bienes culturales y patrimoniales  en beneficio de la población nacional e internacional.</a:t>
            </a:r>
            <a:endParaRPr lang="es-GT" sz="1400" dirty="0">
              <a:latin typeface="Arial Black" panose="020B0604020202020204" pitchFamily="34" charset="0"/>
              <a:cs typeface="Arial Black" panose="020B0604020202020204" pitchFamily="34" charset="0"/>
            </a:endParaRPr>
          </a:p>
        </p:txBody>
      </p:sp>
      <p:sp>
        <p:nvSpPr>
          <p:cNvPr id="33" name="19 Rectángulo redondeado">
            <a:extLst>
              <a:ext uri="{FF2B5EF4-FFF2-40B4-BE49-F238E27FC236}">
                <a16:creationId xmlns:a16="http://schemas.microsoft.com/office/drawing/2014/main" id="{C88514ED-4044-BB48-B12B-0EB90819A838}"/>
              </a:ext>
            </a:extLst>
          </p:cNvPr>
          <p:cNvSpPr/>
          <p:nvPr/>
        </p:nvSpPr>
        <p:spPr>
          <a:xfrm>
            <a:off x="3685005" y="2480282"/>
            <a:ext cx="5299385" cy="208321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GT" sz="2399"/>
          </a:p>
        </p:txBody>
      </p:sp>
      <p:sp>
        <p:nvSpPr>
          <p:cNvPr id="34" name="Oval 135">
            <a:extLst>
              <a:ext uri="{FF2B5EF4-FFF2-40B4-BE49-F238E27FC236}">
                <a16:creationId xmlns:a16="http://schemas.microsoft.com/office/drawing/2014/main" id="{AC626CF6-7463-1141-AF2B-8E563ED4A45E}"/>
              </a:ext>
            </a:extLst>
          </p:cNvPr>
          <p:cNvSpPr/>
          <p:nvPr/>
        </p:nvSpPr>
        <p:spPr>
          <a:xfrm>
            <a:off x="556135" y="1793641"/>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35" name="Oval 135">
            <a:extLst>
              <a:ext uri="{FF2B5EF4-FFF2-40B4-BE49-F238E27FC236}">
                <a16:creationId xmlns:a16="http://schemas.microsoft.com/office/drawing/2014/main" id="{7B37BF67-469B-D941-B5FA-6413E1C62729}"/>
              </a:ext>
            </a:extLst>
          </p:cNvPr>
          <p:cNvSpPr/>
          <p:nvPr/>
        </p:nvSpPr>
        <p:spPr>
          <a:xfrm>
            <a:off x="575308" y="2747397"/>
            <a:ext cx="107972" cy="10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schemeClr val="tx1">
                  <a:lumMod val="75000"/>
                  <a:lumOff val="25000"/>
                </a:schemeClr>
              </a:solidFill>
            </a:endParaRPr>
          </a:p>
        </p:txBody>
      </p:sp>
      <p:sp>
        <p:nvSpPr>
          <p:cNvPr id="36" name="Title 1">
            <a:extLst>
              <a:ext uri="{FF2B5EF4-FFF2-40B4-BE49-F238E27FC236}">
                <a16:creationId xmlns:a16="http://schemas.microsoft.com/office/drawing/2014/main" id="{147D83A7-B2D0-5747-9334-516D0EDEC467}"/>
              </a:ext>
            </a:extLst>
          </p:cNvPr>
          <p:cNvSpPr txBox="1">
            <a:spLocks/>
          </p:cNvSpPr>
          <p:nvPr/>
        </p:nvSpPr>
        <p:spPr>
          <a:xfrm>
            <a:off x="3169668" y="117043"/>
            <a:ext cx="6330058" cy="1486389"/>
          </a:xfrm>
          <a:prstGeom prst="rect">
            <a:avLst/>
          </a:prstGeom>
        </p:spPr>
        <p:txBody>
          <a:bodyPr vert="horz" lIns="0" tIns="0" rIns="0" bIns="0" rtlCol="0" anchor="ctr">
            <a:noAutofit/>
          </a:bodyPr>
          <a:lstStyle>
            <a:lvl1pPr algn="l" defTabSz="1218987" rtl="0" eaLnBrk="1" latinLnBrk="0" hangingPunct="1">
              <a:spcBef>
                <a:spcPct val="0"/>
              </a:spcBef>
              <a:buNone/>
              <a:defRPr sz="3200" b="1" kern="1200">
                <a:solidFill>
                  <a:schemeClr val="tx2"/>
                </a:solidFill>
                <a:latin typeface="+mj-lt"/>
                <a:ea typeface="+mj-ea"/>
                <a:cs typeface="+mj-cs"/>
              </a:defRPr>
            </a:lvl1pPr>
          </a:lstStyle>
          <a:p>
            <a:pPr algn="ctr"/>
            <a:r>
              <a:rPr lang="es-GT" sz="2000" dirty="0">
                <a:latin typeface="Arial Black" panose="020B0604020202020204" pitchFamily="34" charset="0"/>
                <a:ea typeface="Ebrima" panose="02000000000000000000" pitchFamily="2" charset="0"/>
                <a:cs typeface="Arial Black" panose="020B0604020202020204" pitchFamily="34" charset="0"/>
              </a:rPr>
              <a:t>III. Programas priorizados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Programa 12.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Restauración, Preservación y Protección </a:t>
            </a:r>
          </a:p>
          <a:p>
            <a:pPr algn="ctr"/>
            <a:r>
              <a:rPr lang="es-GT" sz="20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del Patrimonio Cultural y Natural</a:t>
            </a:r>
            <a:r>
              <a:rPr lang="es-GT" sz="2400"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a:t>
            </a:r>
          </a:p>
        </p:txBody>
      </p:sp>
      <p:grpSp>
        <p:nvGrpSpPr>
          <p:cNvPr id="37" name="3 Grupo">
            <a:extLst>
              <a:ext uri="{FF2B5EF4-FFF2-40B4-BE49-F238E27FC236}">
                <a16:creationId xmlns:a16="http://schemas.microsoft.com/office/drawing/2014/main" id="{EB37B6F3-11B1-694A-B215-F680467DBF15}"/>
              </a:ext>
            </a:extLst>
          </p:cNvPr>
          <p:cNvGrpSpPr/>
          <p:nvPr/>
        </p:nvGrpSpPr>
        <p:grpSpPr>
          <a:xfrm>
            <a:off x="541542" y="5011669"/>
            <a:ext cx="5554458" cy="1223553"/>
            <a:chOff x="358662" y="4812986"/>
            <a:chExt cx="5554456" cy="1676742"/>
          </a:xfrm>
        </p:grpSpPr>
        <p:sp>
          <p:nvSpPr>
            <p:cNvPr id="38" name="TextBox 289">
              <a:extLst>
                <a:ext uri="{FF2B5EF4-FFF2-40B4-BE49-F238E27FC236}">
                  <a16:creationId xmlns:a16="http://schemas.microsoft.com/office/drawing/2014/main" id="{AF3DBEFE-824C-904B-894A-636C1BC85C09}"/>
                </a:ext>
              </a:extLst>
            </p:cNvPr>
            <p:cNvSpPr txBox="1"/>
            <p:nvPr/>
          </p:nvSpPr>
          <p:spPr>
            <a:xfrm>
              <a:off x="849670" y="4870400"/>
              <a:ext cx="2156345" cy="337418"/>
            </a:xfrm>
            <a:prstGeom prst="rect">
              <a:avLst/>
            </a:prstGeom>
            <a:noFill/>
          </p:spPr>
          <p:txBody>
            <a:bodyPr wrap="square" lIns="0" tIns="0" rIns="0" bIns="0" rtlCol="0">
              <a:spAutoFit/>
            </a:bodyPr>
            <a:lstStyle/>
            <a:p>
              <a:r>
                <a:rPr lang="es-GT" sz="1600" b="1" dirty="0">
                  <a:solidFill>
                    <a:schemeClr val="tx2"/>
                  </a:solidFill>
                  <a:latin typeface="Ebrima" panose="02000000000000000000" pitchFamily="2" charset="0"/>
                  <a:ea typeface="Ebrima" panose="02000000000000000000" pitchFamily="2" charset="0"/>
                  <a:cs typeface="Ebrima" panose="02000000000000000000" pitchFamily="2" charset="0"/>
                </a:rPr>
                <a:t>¿A quién se entrega?</a:t>
              </a:r>
            </a:p>
          </p:txBody>
        </p:sp>
        <p:sp>
          <p:nvSpPr>
            <p:cNvPr id="39" name="92 Rectángulo">
              <a:extLst>
                <a:ext uri="{FF2B5EF4-FFF2-40B4-BE49-F238E27FC236}">
                  <a16:creationId xmlns:a16="http://schemas.microsoft.com/office/drawing/2014/main" id="{E38FCFB4-B065-5F48-84F0-5C10BAFD6EA2}"/>
                </a:ext>
              </a:extLst>
            </p:cNvPr>
            <p:cNvSpPr/>
            <p:nvPr/>
          </p:nvSpPr>
          <p:spPr>
            <a:xfrm>
              <a:off x="802656" y="5350940"/>
              <a:ext cx="5110462" cy="1138788"/>
            </a:xfrm>
            <a:prstGeom prst="rect">
              <a:avLst/>
            </a:prstGeom>
          </p:spPr>
          <p:txBody>
            <a:bodyPr wrap="square">
              <a:spAutoFit/>
            </a:bodyPr>
            <a:lstStyle/>
            <a:p>
              <a:r>
                <a:rPr lang="es-ES" sz="1600" b="1" dirty="0">
                  <a:solidFill>
                    <a:schemeClr val="tx2"/>
                  </a:solidFill>
                </a:rPr>
                <a:t>POBLACIÓN OBJETIVO: </a:t>
              </a:r>
              <a:r>
                <a:rPr lang="es-ES" sz="1600" dirty="0">
                  <a:solidFill>
                    <a:schemeClr val="tx2"/>
                  </a:solidFill>
                </a:rPr>
                <a:t>Población en general</a:t>
              </a:r>
            </a:p>
            <a:p>
              <a:r>
                <a:rPr lang="es-ES" sz="1600" b="1" dirty="0">
                  <a:solidFill>
                    <a:schemeClr val="tx2"/>
                  </a:solidFill>
                </a:rPr>
                <a:t>POBLACIÓN BENEFICIADA: </a:t>
              </a:r>
              <a:r>
                <a:rPr lang="es-ES" sz="1600" dirty="0">
                  <a:solidFill>
                    <a:schemeClr val="tx2"/>
                  </a:solidFill>
                </a:rPr>
                <a:t>Personas individuales y Jurídicas con artículos  patrimoniales sin registro</a:t>
              </a:r>
            </a:p>
          </p:txBody>
        </p:sp>
        <p:pic>
          <p:nvPicPr>
            <p:cNvPr id="40" name="93 Imagen">
              <a:extLst>
                <a:ext uri="{FF2B5EF4-FFF2-40B4-BE49-F238E27FC236}">
                  <a16:creationId xmlns:a16="http://schemas.microsoft.com/office/drawing/2014/main" id="{2283DCAB-7476-1D41-BCEF-C86E5759D250}"/>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58662" y="4812986"/>
              <a:ext cx="364490" cy="537951"/>
            </a:xfrm>
            <a:prstGeom prst="rect">
              <a:avLst/>
            </a:prstGeom>
          </p:spPr>
        </p:pic>
      </p:grpSp>
      <p:pic>
        <p:nvPicPr>
          <p:cNvPr id="42" name="Imagen 41">
            <a:extLst>
              <a:ext uri="{FF2B5EF4-FFF2-40B4-BE49-F238E27FC236}">
                <a16:creationId xmlns:a16="http://schemas.microsoft.com/office/drawing/2014/main" id="{907C4931-F845-9140-8622-9EB25D51525F}"/>
              </a:ext>
            </a:extLst>
          </p:cNvPr>
          <p:cNvPicPr>
            <a:picLocks noChangeAspect="1"/>
          </p:cNvPicPr>
          <p:nvPr/>
        </p:nvPicPr>
        <p:blipFill rotWithShape="1">
          <a:blip r:embed="rId5">
            <a:duotone>
              <a:schemeClr val="accent5">
                <a:shade val="45000"/>
                <a:satMod val="135000"/>
              </a:schemeClr>
              <a:prstClr val="white"/>
            </a:duotone>
            <a:extLst>
              <a:ext uri="{BEBA8EAE-BF5A-486C-A8C5-ECC9F3942E4B}">
                <a14:imgProps xmlns:a14="http://schemas.microsoft.com/office/drawing/2010/main">
                  <a14:imgLayer r:embed="rId6">
                    <a14:imgEffect>
                      <a14:backgroundRemoval t="16797" b="90625" l="5584" r="94924"/>
                    </a14:imgEffect>
                  </a14:imgLayer>
                </a14:imgProps>
              </a:ext>
            </a:extLst>
          </a:blip>
          <a:srcRect l="7383" t="17329" r="5491" b="10322"/>
          <a:stretch/>
        </p:blipFill>
        <p:spPr>
          <a:xfrm>
            <a:off x="9711092" y="1229771"/>
            <a:ext cx="1009716" cy="1089581"/>
          </a:xfrm>
          <a:prstGeom prst="rect">
            <a:avLst/>
          </a:prstGeom>
          <a:effectLst>
            <a:outerShdw blurRad="50800" dist="50800" dir="5400000" algn="ctr" rotWithShape="0">
              <a:srgbClr val="000000">
                <a:alpha val="0"/>
              </a:srgbClr>
            </a:outerShdw>
            <a:reflection stA="0" endPos="65000" dist="50800" dir="5400000" sy="-100000" algn="bl" rotWithShape="0"/>
          </a:effectLst>
        </p:spPr>
      </p:pic>
      <p:sp>
        <p:nvSpPr>
          <p:cNvPr id="43" name="Título 3">
            <a:extLst>
              <a:ext uri="{FF2B5EF4-FFF2-40B4-BE49-F238E27FC236}">
                <a16:creationId xmlns:a16="http://schemas.microsoft.com/office/drawing/2014/main" id="{208DF5FB-3C8D-8648-9A63-E8CCFD247A98}"/>
              </a:ext>
            </a:extLst>
          </p:cNvPr>
          <p:cNvSpPr txBox="1">
            <a:spLocks/>
          </p:cNvSpPr>
          <p:nvPr/>
        </p:nvSpPr>
        <p:spPr>
          <a:xfrm>
            <a:off x="10446148" y="1554653"/>
            <a:ext cx="1648978" cy="477976"/>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GT"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Guatemala</a:t>
            </a:r>
            <a:r>
              <a:rPr lang="es-GT" sz="1400" b="1" dirty="0">
                <a:solidFill>
                  <a:schemeClr val="accent1">
                    <a:lumMod val="50000"/>
                  </a:schemeClr>
                </a:solidFill>
                <a:latin typeface="Arial Unicode MS" panose="020B0604020202020204" pitchFamily="34" charset="-128"/>
                <a:ea typeface="Arial Unicode MS" panose="020B0604020202020204" pitchFamily="34" charset="-128"/>
                <a:cs typeface="Arial Unicode MS" panose="020B0604020202020204" pitchFamily="34" charset="-128"/>
              </a:rPr>
              <a:t>, Guatemala</a:t>
            </a:r>
          </a:p>
        </p:txBody>
      </p:sp>
      <p:sp>
        <p:nvSpPr>
          <p:cNvPr id="44" name="TextBox 9">
            <a:extLst>
              <a:ext uri="{FF2B5EF4-FFF2-40B4-BE49-F238E27FC236}">
                <a16:creationId xmlns:a16="http://schemas.microsoft.com/office/drawing/2014/main" id="{6F69632A-47D4-BB4A-9EF7-04D65A50F16C}"/>
              </a:ext>
            </a:extLst>
          </p:cNvPr>
          <p:cNvSpPr txBox="1"/>
          <p:nvPr/>
        </p:nvSpPr>
        <p:spPr>
          <a:xfrm>
            <a:off x="9840743" y="2803514"/>
            <a:ext cx="2076599" cy="2930033"/>
          </a:xfrm>
          <a:prstGeom prst="rect">
            <a:avLst/>
          </a:prstGeom>
          <a:noFill/>
        </p:spPr>
        <p:txBody>
          <a:bodyPr wrap="square" lIns="0" tIns="0" rIns="0" bIns="0" rtlCol="0">
            <a:spAutoFit/>
          </a:bodyPr>
          <a:lstStyle/>
          <a:p>
            <a:pPr algn="ctr"/>
            <a:r>
              <a:rPr lang="es-GT" sz="1400" b="1" dirty="0">
                <a:solidFill>
                  <a:schemeClr val="tx2"/>
                </a:solidFill>
                <a:latin typeface="Arial Black" panose="020B0604020202020204" pitchFamily="34" charset="0"/>
                <a:cs typeface="Arial Black" panose="020B0604020202020204" pitchFamily="34" charset="0"/>
              </a:rPr>
              <a:t>IMPACTO</a:t>
            </a:r>
          </a:p>
          <a:p>
            <a:pPr algn="ctr">
              <a:lnSpc>
                <a:spcPct val="90000"/>
              </a:lnSpc>
              <a:spcBef>
                <a:spcPct val="0"/>
              </a:spcBef>
              <a:spcAft>
                <a:spcPts val="200"/>
              </a:spcAft>
            </a:pPr>
            <a:r>
              <a:rPr lang="es-ES" sz="1400" b="1" dirty="0">
                <a:solidFill>
                  <a:schemeClr val="accent1">
                    <a:lumMod val="50000"/>
                  </a:schemeClr>
                </a:solidFill>
                <a:latin typeface="Arial" panose="020B0604020202020204" pitchFamily="34" charset="0"/>
                <a:ea typeface="Arial Unicode MS" panose="020B0604020202020204" pitchFamily="34" charset="-128"/>
                <a:cs typeface="Arial" panose="020B0604020202020204" pitchFamily="34" charset="0"/>
              </a:rPr>
              <a:t>La sistematización obedecerá a una necesidad de control y consulta de datos a fin de brindar un mejor servicio al usuario, así como la preservación de la información técnica e histórica contenida en los documentos registrales, impactando de forma positiva a todo el Estado Guatemalteco.</a:t>
            </a:r>
            <a:endParaRPr lang="es-GT" sz="1100" b="1" dirty="0">
              <a:latin typeface="Arial" panose="020B0604020202020204" pitchFamily="34" charset="0"/>
              <a:cs typeface="Arial" panose="020B0604020202020204" pitchFamily="34" charset="0"/>
            </a:endParaRPr>
          </a:p>
        </p:txBody>
      </p:sp>
      <p:sp>
        <p:nvSpPr>
          <p:cNvPr id="45" name="Elipse 44">
            <a:extLst>
              <a:ext uri="{FF2B5EF4-FFF2-40B4-BE49-F238E27FC236}">
                <a16:creationId xmlns:a16="http://schemas.microsoft.com/office/drawing/2014/main" id="{C8515C1B-7B3E-434C-87CB-569FBD563E38}"/>
              </a:ext>
            </a:extLst>
          </p:cNvPr>
          <p:cNvSpPr/>
          <p:nvPr/>
        </p:nvSpPr>
        <p:spPr>
          <a:xfrm>
            <a:off x="3670856" y="1701751"/>
            <a:ext cx="577202" cy="577202"/>
          </a:xfrm>
          <a:prstGeom prst="ellipse">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GT"/>
          </a:p>
        </p:txBody>
      </p:sp>
      <p:sp>
        <p:nvSpPr>
          <p:cNvPr id="46" name="CuadroTexto 45">
            <a:extLst>
              <a:ext uri="{FF2B5EF4-FFF2-40B4-BE49-F238E27FC236}">
                <a16:creationId xmlns:a16="http://schemas.microsoft.com/office/drawing/2014/main" id="{B8E65876-F55B-214B-B7BA-58B25C09BDAA}"/>
              </a:ext>
            </a:extLst>
          </p:cNvPr>
          <p:cNvSpPr txBox="1"/>
          <p:nvPr/>
        </p:nvSpPr>
        <p:spPr>
          <a:xfrm>
            <a:off x="3742990" y="1710525"/>
            <a:ext cx="505068" cy="584775"/>
          </a:xfrm>
          <a:prstGeom prst="rect">
            <a:avLst/>
          </a:prstGeom>
          <a:noFill/>
        </p:spPr>
        <p:txBody>
          <a:bodyPr wrap="square" rtlCol="0">
            <a:spAutoFit/>
          </a:bodyPr>
          <a:lstStyle/>
          <a:p>
            <a:r>
              <a:rPr lang="es-GT" sz="3200" b="1" dirty="0">
                <a:solidFill>
                  <a:schemeClr val="bg1"/>
                </a:solidFill>
                <a:latin typeface="Arial Black" panose="020B0604020202020204" pitchFamily="34" charset="0"/>
                <a:cs typeface="Arial Black" panose="020B0604020202020204" pitchFamily="34" charset="0"/>
              </a:rPr>
              <a:t>4</a:t>
            </a:r>
          </a:p>
        </p:txBody>
      </p:sp>
    </p:spTree>
    <p:extLst>
      <p:ext uri="{BB962C8B-B14F-4D97-AF65-F5344CB8AC3E}">
        <p14:creationId xmlns:p14="http://schemas.microsoft.com/office/powerpoint/2010/main" val="624616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1228</TotalTime>
  <Words>3035</Words>
  <Application>Microsoft Office PowerPoint</Application>
  <PresentationFormat>Widescreen</PresentationFormat>
  <Paragraphs>467</Paragraphs>
  <Slides>20</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Abadi</vt:lpstr>
      <vt:lpstr>Arial</vt:lpstr>
      <vt:lpstr>Arial Black</vt:lpstr>
      <vt:lpstr>Arial Narrow</vt:lpstr>
      <vt:lpstr>Arial Unicode MS</vt:lpstr>
      <vt:lpstr>Calibri</vt:lpstr>
      <vt:lpstr>Ebrima</vt:lpstr>
      <vt:lpstr>Nixie One</vt:lpstr>
      <vt:lpstr>Times New Roman</vt:lpstr>
      <vt:lpstr>Office Theme</vt:lpstr>
      <vt:lpstr>PowerPoint Presentation</vt:lpstr>
      <vt:lpstr>PowerPoint Presentation</vt:lpstr>
      <vt:lpstr>PowerPoint Presentation</vt:lpstr>
      <vt:lpstr>PowerPoint Presentation</vt:lpstr>
      <vt:lpstr>PowerPoint Presentation</vt:lpstr>
      <vt:lpstr>Funcionamiento Escuela Nacional de la Marimba</vt:lpstr>
      <vt:lpstr>Estudios de pre-inversión,  Construcción Conservatorio  Zona 13</vt:lpstr>
      <vt:lpstr>Conservación y Mantenimiento Centro Cultural Miguel Ángel Asturias</vt:lpstr>
      <vt:lpstr>Sistematización del Registro de  Bienes Culturales</vt:lpstr>
      <vt:lpstr>Construcción del Museo Caracol del Tiempo en el Parque Arqueológico Nacional Tak’ alik Ab’aj</vt:lpstr>
      <vt:lpstr>Ampliación en la Cobertura para la Formulación e  Implementación de Políticas Municipales Culturales</vt:lpstr>
      <vt:lpstr>Implementación de Programas: Iberculturas vivas, Iberartesanías. Adhesión a Iberrutas e Ibercocinas</vt:lpstr>
      <vt:lpstr>Culturas Año internacional  de las lenguas indígenas (UNESCO)</vt:lpstr>
      <vt:lpstr>Desarrollo de conocimientos y enseñanza del arte de tejer la indumentaria maya en el área de Chixoy</vt:lpstr>
      <vt:lpstr>PowerPoint Presentation</vt:lpstr>
      <vt:lpstr>PowerPoint Presentation</vt:lpstr>
      <vt:lpstr>PowerPoint Presentation</vt:lpstr>
      <vt:lpstr>PowerPoint Presentation</vt:lpstr>
      <vt:lpstr>PowerPoint Presentation</vt:lpstr>
      <vt:lpstr>PowerPoint Presentation</vt:lpstr>
    </vt:vector>
  </TitlesOfParts>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Producción Comunicación</dc:creator>
  <cp:lastModifiedBy>Julio Herrera</cp:lastModifiedBy>
  <cp:revision>192</cp:revision>
  <dcterms:created xsi:type="dcterms:W3CDTF">2017-06-14T20:22:22Z</dcterms:created>
  <dcterms:modified xsi:type="dcterms:W3CDTF">2018-05-31T23:26:57Z</dcterms:modified>
</cp:coreProperties>
</file>

<file path=docProps/thumbnail.jpeg>
</file>